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 id="2147483772" r:id="rId7"/>
    <p:sldMasterId id="2147483773" r:id="rId8"/>
    <p:sldMasterId id="214748377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Lst>
  <p:sldSz cy="5143500" cx="9144000"/>
  <p:notesSz cx="6858000" cy="9144000"/>
  <p:embeddedFontLst>
    <p:embeddedFont>
      <p:font typeface="Caveat"/>
      <p:regular r:id="rId131"/>
      <p:bold r:id="rId132"/>
    </p:embeddedFont>
    <p:embeddedFont>
      <p:font typeface="Arial Narrow"/>
      <p:regular r:id="rId133"/>
      <p:bold r:id="rId134"/>
      <p:italic r:id="rId135"/>
      <p:boldItalic r:id="rId136"/>
    </p:embeddedFont>
    <p:embeddedFont>
      <p:font typeface="Source Code Pro"/>
      <p:regular r:id="rId137"/>
      <p:bold r:id="rId138"/>
      <p:italic r:id="rId139"/>
      <p:boldItalic r:id="rId140"/>
    </p:embeddedFont>
    <p:embeddedFont>
      <p:font typeface="Helvetica Neue"/>
      <p:regular r:id="rId141"/>
      <p:bold r:id="rId142"/>
      <p:italic r:id="rId143"/>
      <p:boldItalic r:id="rId144"/>
    </p:embeddedFont>
    <p:embeddedFont>
      <p:font typeface="Roboto Mono"/>
      <p:regular r:id="rId145"/>
      <p:bold r:id="rId146"/>
      <p:italic r:id="rId147"/>
      <p:boldItalic r:id="rId148"/>
    </p:embeddedFont>
    <p:embeddedFont>
      <p:font typeface="Source Sans Pro"/>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7CCB92-0892-4498-8BED-82C31AAE323C}">
  <a:tblStyle styleId="{447CCB92-0892-4498-8BED-82C31AAE323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3E9"/>
          </a:solidFill>
        </a:fill>
      </a:tcStyle>
    </a:wholeTbl>
    <a:band1H>
      <a:tcTxStyle b="off" i="off"/>
      <a:tcStyle>
        <a:fill>
          <a:solidFill>
            <a:srgbClr val="DEE7D0"/>
          </a:solidFill>
        </a:fill>
      </a:tcStyle>
    </a:band1H>
    <a:band2H>
      <a:tcTxStyle b="off" i="off"/>
    </a:band2H>
    <a:band1V>
      <a:tcTxStyle b="off" i="off"/>
      <a:tcStyle>
        <a:fill>
          <a:solidFill>
            <a:srgbClr val="DEE7D0"/>
          </a:solidFill>
        </a:fill>
      </a:tcStyle>
    </a:band1V>
    <a:band2V>
      <a:tcTxStyle b="off" i="off"/>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 styleId="{963D4275-CD75-4495-AC4C-0B0CBDCFB62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63FFD9D-392F-437E-A269-DFCC5EFF7DD8}"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font" Target="fonts/SourceSansPro-bold.fntdata"/><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SourceSansPro-regular.fntdata"/><Relationship Id="rId4" Type="http://schemas.openxmlformats.org/officeDocument/2006/relationships/slideMaster" Target="slideMasters/slideMaster1.xml"/><Relationship Id="rId148" Type="http://schemas.openxmlformats.org/officeDocument/2006/relationships/font" Target="fonts/RobotoMono-boldItalic.fntdata"/><Relationship Id="rId9" Type="http://schemas.openxmlformats.org/officeDocument/2006/relationships/slideMaster" Target="slideMasters/slideMaster6.xml"/><Relationship Id="rId143" Type="http://schemas.openxmlformats.org/officeDocument/2006/relationships/font" Target="fonts/HelveticaNeue-italic.fntdata"/><Relationship Id="rId142" Type="http://schemas.openxmlformats.org/officeDocument/2006/relationships/font" Target="fonts/HelveticaNeue-bold.fntdata"/><Relationship Id="rId141" Type="http://schemas.openxmlformats.org/officeDocument/2006/relationships/font" Target="fonts/HelveticaNeue-regular.fntdata"/><Relationship Id="rId140" Type="http://schemas.openxmlformats.org/officeDocument/2006/relationships/font" Target="fonts/SourceCodePro-boldItalic.fntdata"/><Relationship Id="rId5" Type="http://schemas.openxmlformats.org/officeDocument/2006/relationships/slideMaster" Target="slideMasters/slideMaster2.xml"/><Relationship Id="rId147" Type="http://schemas.openxmlformats.org/officeDocument/2006/relationships/font" Target="fonts/RobotoMono-italic.fntdata"/><Relationship Id="rId6" Type="http://schemas.openxmlformats.org/officeDocument/2006/relationships/slideMaster" Target="slideMasters/slideMaster3.xml"/><Relationship Id="rId146" Type="http://schemas.openxmlformats.org/officeDocument/2006/relationships/font" Target="fonts/RobotoMono-bold.fntdata"/><Relationship Id="rId7" Type="http://schemas.openxmlformats.org/officeDocument/2006/relationships/slideMaster" Target="slideMasters/slideMaster4.xml"/><Relationship Id="rId145" Type="http://schemas.openxmlformats.org/officeDocument/2006/relationships/font" Target="fonts/RobotoMono-regular.fntdata"/><Relationship Id="rId8" Type="http://schemas.openxmlformats.org/officeDocument/2006/relationships/slideMaster" Target="slideMasters/slideMaster5.xml"/><Relationship Id="rId144" Type="http://schemas.openxmlformats.org/officeDocument/2006/relationships/font" Target="fonts/HelveticaNeue-boldItalic.fntdata"/><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font" Target="fonts/SourceCodePro-italic.fntdata"/><Relationship Id="rId138" Type="http://schemas.openxmlformats.org/officeDocument/2006/relationships/font" Target="fonts/SourceCodePro-bold.fntdata"/><Relationship Id="rId137" Type="http://schemas.openxmlformats.org/officeDocument/2006/relationships/font" Target="fonts/SourceCodePro-regular.fntdata"/><Relationship Id="rId132" Type="http://schemas.openxmlformats.org/officeDocument/2006/relationships/font" Target="fonts/Caveat-bold.fntdata"/><Relationship Id="rId131" Type="http://schemas.openxmlformats.org/officeDocument/2006/relationships/font" Target="fonts/Caveat-regular.fntdata"/><Relationship Id="rId130" Type="http://schemas.openxmlformats.org/officeDocument/2006/relationships/slide" Target="slides/slide120.xml"/><Relationship Id="rId136" Type="http://schemas.openxmlformats.org/officeDocument/2006/relationships/font" Target="fonts/ArialNarrow-boldItalic.fntdata"/><Relationship Id="rId135" Type="http://schemas.openxmlformats.org/officeDocument/2006/relationships/font" Target="fonts/ArialNarrow-italic.fntdata"/><Relationship Id="rId134" Type="http://schemas.openxmlformats.org/officeDocument/2006/relationships/font" Target="fonts/ArialNarrow-bold.fntdata"/><Relationship Id="rId133" Type="http://schemas.openxmlformats.org/officeDocument/2006/relationships/font" Target="fonts/ArialNarrow-regular.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 Id="rId152" Type="http://schemas.openxmlformats.org/officeDocument/2006/relationships/font" Target="fonts/SourceSansPro-boldItalic.fntdata"/><Relationship Id="rId151" Type="http://schemas.openxmlformats.org/officeDocument/2006/relationships/font" Target="fonts/SourceSansPr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7fca2850e_6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37fca2850e_6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06" name="Google Shape;806;g37fca2850e_6_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7fca2850e_6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7fca2850e_6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What we really want is to be able to define at a high level exactly how the chip should process packets, which is done by writing a P4 program</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That P4 program is then compiled down to the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This way network system designers get to define exactly what features they want to have in their system, without having to rely on third party chip vendors to make the decisions for them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198" name="Google Shape;1198;g37fca2850e_6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37fca2850e_1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770" name="Google Shape;3770;g37fca2850e_1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7fca2850e_10_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776" name="Google Shape;3776;g37fca2850e_1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37fca2850e_10_3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856" name="Google Shape;3856;g37fca2850e_1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37fca2850e_1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9" name="Google Shape;3869;g37fca2850e_10_31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70" name="Google Shape;3870;g37fca2850e_10_3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37fca2850e_1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880" name="Google Shape;3880;g37fca2850e_1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3bbe2929f6_15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886" name="Google Shape;3886;g3bbe2929f6_15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g37fca2850e_12_1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900" name="Google Shape;3900;g37fca2850e_12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37fca2850e_12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06" name="Google Shape;3906;g37fca2850e_1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g37fca2850e_12_1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65" name="Google Shape;3965;g37fca2850e_12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g3bbe2929f6_15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3973" name="Google Shape;3973;g3bbe2929f6_15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7fca2850e_6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g37fca2850e_6_7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So why is P4 so great?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Of course, an obvious benefit is that new features can now be added very easily, simply change the P4 program and recompile. Or you may actually want to remove features that you are not using in order to reduce complexity in your network. Many network failures are caused by unanticipated interactions of features that network operators didn’t even know they were using!</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P4, it becomes very easy to reallocate resources between different tables after deployment. For fixed function switches, features and table sizes are baked in at design time.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With programmable forwarding also comes much greater visibility into the network, as well as a software style development process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And now that you can change the functionality of your network data plane without having to ask a third party chip vendor; you get to keep your own ideas allowing you to obtain a competitive advantage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12" name="Google Shape;1512;g37fca2850e_6_7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37fca2850e_12_1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979" name="Google Shape;3979;g37fca2850e_12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8" name="Shape 3998"/>
        <p:cNvGrpSpPr/>
        <p:nvPr/>
      </p:nvGrpSpPr>
      <p:grpSpPr>
        <a:xfrm>
          <a:off x="0" y="0"/>
          <a:ext cx="0" cy="0"/>
          <a:chOff x="0" y="0"/>
          <a:chExt cx="0" cy="0"/>
        </a:xfrm>
      </p:grpSpPr>
      <p:sp>
        <p:nvSpPr>
          <p:cNvPr id="3999" name="Google Shape;3999;g37fca2850e_12_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0" name="Google Shape;4000;g37fca2850e_1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37fca2850e_12_2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07" name="Google Shape;4007;g37fca2850e_12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3bbe2929f6_15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t/>
            </a:r>
            <a:endParaRPr b="0" i="0" sz="1200" u="none" cap="none" strike="noStrike">
              <a:solidFill>
                <a:schemeClr val="dk1"/>
              </a:solidFill>
              <a:latin typeface="Calibri"/>
              <a:ea typeface="Calibri"/>
              <a:cs typeface="Calibri"/>
              <a:sym typeface="Calibri"/>
            </a:endParaRPr>
          </a:p>
        </p:txBody>
      </p:sp>
      <p:sp>
        <p:nvSpPr>
          <p:cNvPr id="4015" name="Google Shape;4015;g3bbe2929f6_15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37fca2850e_14_1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21" name="Google Shape;4021;g37fca2850e_14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37fca2850e_14_18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75" name="Google Shape;4075;g37fca2850e_14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g37fca2850e_16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083" name="Google Shape;4083;g37fca2850e_1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37fca2850e_16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9" name="Google Shape;4089;g37fca2850e_16_6: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0" name="Google Shape;4090;g37fca2850e_16_6: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37fca2850e_16_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097" name="Google Shape;4097;g37fca2850e_16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g37fca2850e_16_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04" name="Google Shape;4104;g37fca2850e_16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7fca2850e_6_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9" name="Google Shape;1519;g37fca2850e_6_8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of the great things about P4 is that it can be compiled to many different network devices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Barefoot Tofino is a flexible Match+Action based ASIC that is programmable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Netronome has a P4 and C based framework for programing their SmartNIC</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P4 compilers for software switches such as Open vSwitch and VPP</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Xilinx has a P4 compiler for FPGAs, which has already been integrated into the workflow for programming the NetFPGA platform</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20" name="Google Shape;1520;g37fca2850e_6_8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37fca2850e_16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1" name="Google Shape;4111;g37fca2850e_16_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4112" name="Google Shape;4112;g37fca2850e_16_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37fca2850e_6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g37fca2850e_6_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what can you do with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already a lot of interesting applications. Many of which have been published in high profile conferences such as SIGCOMM</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SilkRoad, which is a stateful layer 4 load balancer implemented in hardware using the primitives provided by P4</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NDP, which is a low latency congestion control algorithm for data centers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You can also implement a fast in-network cache for key-value stores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new telemetry techniques that provide unprecedented visibility into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Or you can even implement Paxos in your network</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list goes on…</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528" name="Google Shape;1528;g37fca2850e_6_8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7fca2850e_6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6" name="Google Shape;1536;g37fca2850e_6_8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ideas, surrounding the programmability of high-speed data planes appeared around 2013 &lt;click&gt; and in that same year the language name, which stands for </a:t>
            </a:r>
            <a:r>
              <a:rPr b="1" i="0" lang="en-US" sz="1200" u="none" cap="none" strike="noStrike">
                <a:solidFill>
                  <a:schemeClr val="dk1"/>
                </a:solidFill>
                <a:latin typeface="Calibri"/>
                <a:ea typeface="Calibri"/>
                <a:cs typeface="Calibri"/>
                <a:sym typeface="Calibri"/>
              </a:rPr>
              <a:t>Programming Protocol Packet Processors(P4) </a:t>
            </a:r>
            <a:r>
              <a:rPr b="0" i="0" lang="en-US" sz="1200" u="none" cap="none" strike="noStrike">
                <a:solidFill>
                  <a:schemeClr val="dk1"/>
                </a:solidFill>
                <a:latin typeface="Calibri"/>
                <a:ea typeface="Calibri"/>
                <a:cs typeface="Calibri"/>
                <a:sym typeface="Calibri"/>
              </a:rPr>
              <a:t>was coined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language took its shape in 2014 &lt;click&gt;, and that’s when the first paper was published</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Later, in that same year, the more formal and detailed public spec was released &lt;click&gt; along with the behavioral model and the compiler for it.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there were minor spec revisions and amendments, but the language is quite stable and is supported on a number of targets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idea of P4_16 germinated for some time and in April 2016 the first versions of the draft spec and the new compiler were committed to Github.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then the language and tools were in intensive development and the first public draft was released in 2016, in December.</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many of you are probably aware, as of May 2017 the P4_16 language specification has been released and the p4-spec Github repository became publicly available.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b="0" i="0" sz="1200" u="none" cap="none" strike="noStrike">
              <a:solidFill>
                <a:schemeClr val="dk1"/>
              </a:solidFill>
              <a:latin typeface="Calibri"/>
              <a:ea typeface="Calibri"/>
              <a:cs typeface="Calibri"/>
              <a:sym typeface="Calibri"/>
            </a:endParaRPr>
          </a:p>
        </p:txBody>
      </p:sp>
      <p:sp>
        <p:nvSpPr>
          <p:cNvPr id="1537" name="Google Shape;1537;g37fca2850e_6_8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7fca2850e_6_8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g37fca2850e_6_8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start with the basic P4  building blocks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45" name="Google Shape;1545;g37fca2850e_6_8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7fca2850e_6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2" name="Google Shape;1552;g37fca2850e_6_8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PISA incorporates four basic components:</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b="0" i="0" sz="1200" u="none" cap="none" strike="noStrike">
              <a:solidFill>
                <a:schemeClr val="dk1"/>
              </a:solidFill>
              <a:latin typeface="Calibri"/>
              <a:ea typeface="Calibri"/>
              <a:cs typeface="Calibri"/>
              <a:sym typeface="Calibri"/>
            </a:endParaRPr>
          </a:p>
          <a:p>
            <a:pPr indent="-304800" lvl="0" marL="914400" marR="0" rtl="0" algn="l">
              <a:lnSpc>
                <a:spcPct val="115000"/>
              </a:lnSpc>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553" name="Google Shape;1553;g37fca2850e_6_8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7fca2850e_6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2" name="Google Shape;1692;g37fca2850e_6_1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way PISA operates is quite straightforward (both figuratively and literally).</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First, a packet arrives at the parser, which splits it into the individual headers, according to the parser program.</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it can remove or add headers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can perform both simple arithmetic and more specialized operations</a:t>
            </a:r>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Last, the deparser serializes the remaining headers  back into the packet byte-stream</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693" name="Google Shape;1693;g37fca2850e_6_1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37fca2850e_6_1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g37fca2850e_6_1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Calibri"/>
              <a:buChar char="-"/>
            </a:pPr>
            <a:r>
              <a:rPr lang="en-US"/>
              <a:t>P4 programs are composed of various different components</a:t>
            </a:r>
            <a:endParaRPr/>
          </a:p>
          <a:p>
            <a:pPr indent="-304800" lvl="0" marL="457200" marR="0" rtl="0" algn="l">
              <a:spcBef>
                <a:spcPts val="0"/>
              </a:spcBef>
              <a:spcAft>
                <a:spcPts val="0"/>
              </a:spcAft>
              <a:buSzPts val="1200"/>
              <a:buChar char="-"/>
            </a:pPr>
            <a:r>
              <a:rPr lang="en-US"/>
              <a:t>Parsers and controls are the main programmable blocks that you describe in P4</a:t>
            </a:r>
            <a:endParaRPr/>
          </a:p>
          <a:p>
            <a:pPr indent="-304800" lvl="1" marL="914400" marR="0" rtl="0" algn="l">
              <a:spcBef>
                <a:spcPts val="0"/>
              </a:spcBef>
              <a:spcAft>
                <a:spcPts val="0"/>
              </a:spcAft>
              <a:buSzPts val="1200"/>
              <a:buChar char="-"/>
            </a:pPr>
            <a:r>
              <a:rPr lang="en-US"/>
              <a:t>Parsers are implemented as a state machine and their sole purpose is to extract header fields from the packet in some user-defined way</a:t>
            </a:r>
            <a:endParaRPr/>
          </a:p>
          <a:p>
            <a:pPr indent="-304800" lvl="1" marL="914400" marR="0" rtl="0" algn="l">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indent="-304800" lvl="0" marL="457200" marR="0" rtl="0" algn="l">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indent="-304800" lvl="0" marL="457200" marR="0" rtl="0" algn="l">
              <a:spcBef>
                <a:spcPts val="0"/>
              </a:spcBef>
              <a:spcAft>
                <a:spcPts val="0"/>
              </a:spcAft>
              <a:buSzPts val="1200"/>
              <a:buChar char="-"/>
            </a:pPr>
            <a:r>
              <a:rPr lang="en-US"/>
              <a:t>On the other hand, the orange boxes listed here are provided by the vendor of the P4 programmable target.</a:t>
            </a:r>
            <a:endParaRPr/>
          </a:p>
          <a:p>
            <a:pPr indent="-304800" lvl="0" marL="457200" marR="0" rtl="0" algn="l">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indent="-304800" lvl="0" marL="457200" marR="0" rtl="0" algn="l">
              <a:spcBef>
                <a:spcPts val="0"/>
              </a:spcBef>
              <a:spcAft>
                <a:spcPts val="0"/>
              </a:spcAft>
              <a:buSzPts val="1200"/>
              <a:buChar char="-"/>
            </a:pPr>
            <a:r>
              <a:rPr lang="en-US"/>
              <a:t>The vendor may also provide a library of what we call “Externs”. Externs provide some functionality that is </a:t>
            </a:r>
            <a:r>
              <a:rPr i="1" lang="en-US"/>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indent="-304800" lvl="0" marL="457200" marR="0" rtl="0" algn="l">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37fca2850e_6_1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7" name="Google Shape;1967;g37fca2850e_6_1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P4_16 makes the distinction between a target and an architecture.</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is the embodiment of a specific hardware implementation</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Whereas an architecture provides an interface to program a target via some set of P4 programmable components, externs, and fixed components. Externs provide some functionality that is implemented by the vendor and are “black-boxes” invoked within P4 programs.</a:t>
            </a:r>
            <a:endParaRPr b="0" i="0" sz="1200" u="none" cap="none" strike="noStrike">
              <a:solidFill>
                <a:schemeClr val="dk1"/>
              </a:solidFill>
              <a:latin typeface="Calibri"/>
              <a:ea typeface="Calibri"/>
              <a:cs typeface="Calibri"/>
              <a:sym typeface="Calibri"/>
            </a:endParaRPr>
          </a:p>
          <a:p>
            <a:pPr indent="-304800" lvl="1" marL="9144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target can potentially support many different architectures</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Basically, the community develops and standardizes the language itself and the core library of the specialized objects that must always be present. &lt;click&gt;</a:t>
            </a:r>
            <a:endParaRPr b="0" i="0" sz="1200" u="none" cap="none" strike="noStrike">
              <a:solidFill>
                <a:schemeClr val="dk1"/>
              </a:solidFill>
              <a:latin typeface="Calibri"/>
              <a:ea typeface="Calibri"/>
              <a:cs typeface="Calibri"/>
              <a:sym typeface="Calibri"/>
            </a:endParaRPr>
          </a:p>
          <a:p>
            <a:pPr indent="-304800" lvl="0" marL="457200" marR="0" rtl="0" algn="l">
              <a:lnSpc>
                <a:spcPct val="115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vendors of the target devices provide the architecture definitions for their platforms and the libraries of externs that they support. &lt;click&gt;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
        <p:nvSpPr>
          <p:cNvPr id="1968" name="Google Shape;1968;g37fca2850e_6_1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7fca2850e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13" name="Google Shape;813;g37fca2850e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7fca2850e_6_1520: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37fca2850e_6_1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37fca2850e_6_1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5" name="Google Shape;2215;g37fca2850e_6_1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216" name="Google Shape;2216;g37fca2850e_6_17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37fca2850e_6_17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lab section, I will introduce the P4 language and walk you through a few basic example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the end of the section you will know how to write your first P4 program as well as use the Bmv2 mininet environment to experiment with different designs</a:t>
            </a:r>
            <a:endParaRPr b="0" i="0" sz="1200" u="none" cap="none" strike="noStrike">
              <a:solidFill>
                <a:schemeClr val="dk1"/>
              </a:solidFill>
              <a:latin typeface="Calibri"/>
              <a:ea typeface="Calibri"/>
              <a:cs typeface="Calibri"/>
              <a:sym typeface="Calibri"/>
            </a:endParaRPr>
          </a:p>
        </p:txBody>
      </p:sp>
      <p:sp>
        <p:nvSpPr>
          <p:cNvPr id="2256" name="Google Shape;2256;g37fca2850e_6_1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37fca2850e_6_179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start, if you would like to follow along as I walk through the introductory examples, please download the VM image from the link that is provided in the description of the video. This VM has all of the necessary dependencies already installed to make it easy to get going.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dependencies include: the Bmv2 software switch, the p4c reference P4 compiler, and Mininet setting up a network of our P4 switches.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already have these dependencies installed you may clone the tutorial source code from github as shown here</a:t>
            </a:r>
            <a:endParaRPr b="0" i="0" sz="1200" u="none" cap="none" strike="noStrike">
              <a:solidFill>
                <a:schemeClr val="dk1"/>
              </a:solidFill>
              <a:latin typeface="Calibri"/>
              <a:ea typeface="Calibri"/>
              <a:cs typeface="Calibri"/>
              <a:sym typeface="Calibri"/>
            </a:endParaRPr>
          </a:p>
        </p:txBody>
      </p:sp>
      <p:sp>
        <p:nvSpPr>
          <p:cNvPr id="2262" name="Google Shape;2262;g37fca2850e_6_1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37fca2850e_6_1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 V1Model architecture is implemented on top of the Bmv2’s simple_switch target.</a:t>
            </a:r>
            <a:endParaRPr/>
          </a:p>
          <a:p>
            <a:pPr indent="-304800" lvl="0" marL="457200" marR="0" rtl="0" algn="l">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indent="-304800" lvl="0" marL="457200" marR="0" rtl="0" algn="l">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indent="-304800" lvl="0" marL="457200" marR="0" rtl="0" algn="l">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indent="0" lvl="0" marL="0" marR="0" rtl="0" algn="l">
              <a:spcBef>
                <a:spcPts val="0"/>
              </a:spcBef>
              <a:spcAft>
                <a:spcPts val="0"/>
              </a:spcAft>
              <a:buNone/>
            </a:pPr>
            <a:r>
              <a:t/>
            </a:r>
            <a:endParaRPr/>
          </a:p>
          <a:p>
            <a:pPr indent="-304800" lvl="0" marL="457200" marR="0" rtl="0" algn="l">
              <a:spcBef>
                <a:spcPts val="0"/>
              </a:spcBef>
              <a:spcAft>
                <a:spcPts val="0"/>
              </a:spcAft>
              <a:buSzPts val="1200"/>
              <a:buChar char="-"/>
            </a:pPr>
            <a:r>
              <a:rPr lang="en-US"/>
              <a:t>label elements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 Alternative ****</a:t>
            </a:r>
            <a:endParaRPr/>
          </a:p>
          <a:p>
            <a:pPr indent="-304800" lvl="0" marL="457200" rtl="0" algn="l">
              <a:spcBef>
                <a:spcPts val="0"/>
              </a:spcBef>
              <a:spcAft>
                <a:spcPts val="0"/>
              </a:spcAft>
              <a:buSzPts val="1200"/>
              <a:buChar char="-"/>
            </a:pPr>
            <a:r>
              <a:rPr lang="en-US"/>
              <a:t>It consists of the following components:</a:t>
            </a:r>
            <a:endParaRPr/>
          </a:p>
          <a:p>
            <a:pPr indent="-304800" lvl="1" marL="914400" rtl="0" algn="l">
              <a:spcBef>
                <a:spcPts val="0"/>
              </a:spcBef>
              <a:spcAft>
                <a:spcPts val="0"/>
              </a:spcAft>
              <a:buSzPts val="1200"/>
              <a:buChar char="-"/>
            </a:pPr>
            <a:r>
              <a:rPr lang="en-US"/>
              <a:t>A programmable parser to extract the packet headers in some P4 defined way</a:t>
            </a:r>
            <a:endParaRPr/>
          </a:p>
          <a:p>
            <a:pPr indent="-304800" lvl="1" marL="914400" rtl="0" algn="l">
              <a:spcBef>
                <a:spcPts val="0"/>
              </a:spcBef>
              <a:spcAft>
                <a:spcPts val="0"/>
              </a:spcAft>
              <a:buSzPts val="1200"/>
              <a:buChar char="-"/>
            </a:pPr>
            <a:r>
              <a:rPr lang="en-US"/>
              <a:t>A programmable deparser at the end to reconstruct the packet as specified in the P4 program</a:t>
            </a:r>
            <a:endParaRPr/>
          </a:p>
          <a:p>
            <a:pPr indent="-304800" lvl="1" marL="914400" rtl="0" algn="l">
              <a:spcBef>
                <a:spcPts val="0"/>
              </a:spcBef>
              <a:spcAft>
                <a:spcPts val="0"/>
              </a:spcAft>
              <a:buSzPts val="1200"/>
              <a:buChar char="-"/>
            </a:pPr>
            <a:r>
              <a:rPr lang="en-US"/>
              <a:t>Separate blocks to verify checksums on incoming packets and update checksums on outgoing packets</a:t>
            </a:r>
            <a:endParaRPr/>
          </a:p>
          <a:p>
            <a:pPr indent="-304800" lvl="1" marL="914400" rtl="0" algn="l">
              <a:spcBef>
                <a:spcPts val="0"/>
              </a:spcBef>
              <a:spcAft>
                <a:spcPts val="0"/>
              </a:spcAft>
              <a:buSzPts val="1200"/>
              <a:buChar char="-"/>
            </a:pPr>
            <a:r>
              <a:rPr lang="en-US"/>
              <a:t>An ingress pipeline of match-action processing which is used to ...</a:t>
            </a:r>
            <a:endParaRPr/>
          </a:p>
          <a:p>
            <a:pPr indent="-304800" lvl="1" marL="914400" rtl="0" algn="l">
              <a:spcBef>
                <a:spcPts val="0"/>
              </a:spcBef>
              <a:spcAft>
                <a:spcPts val="0"/>
              </a:spcAft>
              <a:buSzPts val="1200"/>
              <a:buChar char="-"/>
            </a:pPr>
            <a:r>
              <a:rPr lang="en-US"/>
              <a:t>An egress pipeline of match-action processing allowing the P4 program to modify a packet based on the port it is departing from</a:t>
            </a:r>
            <a:endParaRPr/>
          </a:p>
          <a:p>
            <a:pPr indent="-304800" lvl="1" marL="914400" rtl="0" algn="l">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7fca2850e_6_1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6" name="Google Shape;2386;g37fca2850e_6_1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I am showing a list of the various standard metadata fields defined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I’ll point out some of the most commonly used fields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ingress_port is set by the simple_switch target and indicates the port on which the packet arrived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egress_spec field should be set in the ingress pipeline to tell the traffic manager which port to send the packet to</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egress_port can be read within the egress pipeline, and indicates which port the packet is departing from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There are also many other fields here that can be used by P4 programs that target the V1Model</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387" name="Google Shape;2387;g37fca2850e_6_19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37fca2850e_6_19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template for a typical P4 program written for the V1Model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top of the file, we must include core.p4 because it defines some of the common types that are used in all P4 programs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Subsequently, the P4 source file (or files) must define the functionality for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verification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ingress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egress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checksum update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And finally, the P4 program must instantiate an instance of the architecture called main.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now take a look at the most basic example of a P4 program</a:t>
            </a:r>
            <a:endParaRPr b="0" i="0" sz="1200" u="none" cap="none" strike="noStrike">
              <a:solidFill>
                <a:schemeClr val="dk1"/>
              </a:solidFill>
              <a:latin typeface="Calibri"/>
              <a:ea typeface="Calibri"/>
              <a:cs typeface="Calibri"/>
              <a:sym typeface="Calibri"/>
            </a:endParaRPr>
          </a:p>
        </p:txBody>
      </p:sp>
      <p:sp>
        <p:nvSpPr>
          <p:cNvPr id="2395" name="Google Shape;2395;g37fca2850e_6_1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37fca2850e_6_19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3" name="Google Shape;2413;g37fca2850e_6_19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I like to call the Hello World example for P4 programs. It is essentially just a wire that connects port 1 to port 2.</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rest of the blocks do not need to do anything and at the end of the program we instantiate the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b="0" i="0" sz="1200" u="none" cap="none" strike="noStrike">
              <a:solidFill>
                <a:schemeClr val="dk1"/>
              </a:solidFill>
              <a:latin typeface="Calibri"/>
              <a:ea typeface="Calibri"/>
              <a:cs typeface="Calibri"/>
              <a:sym typeface="Calibri"/>
            </a:endParaRPr>
          </a:p>
        </p:txBody>
      </p:sp>
      <p:sp>
        <p:nvSpPr>
          <p:cNvPr id="2414" name="Google Shape;2414;g37fca2850e_6_19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37fca2850e_6_1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3" name="Google Shape;2423;g37fca2850e_6_1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forward table matches on the ingress_port field, and can invoke either the set_egress_spec action, or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table entries specify which action to take, along with any input parameters, for different ingress_port values.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explain P4 tables in more detail shortly.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b="0" i="0" sz="1200" u="none" cap="none" strike="noStrike">
              <a:solidFill>
                <a:schemeClr val="dk1"/>
              </a:solidFill>
              <a:latin typeface="Calibri"/>
              <a:ea typeface="Calibri"/>
              <a:cs typeface="Calibri"/>
              <a:sym typeface="Calibri"/>
            </a:endParaRPr>
          </a:p>
        </p:txBody>
      </p:sp>
      <p:sp>
        <p:nvSpPr>
          <p:cNvPr id="2424" name="Google Shape;2424;g37fca2850e_6_19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37fca2850e_6_19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the rest of this tutorial, we will consider the design of a basic IP router and use this as our running example to introduce the main features of P4_16</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simple IP router will perform the following functions: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 Ethernet and IPv4 headers from the packet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Find destination in IPv4 routing table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Update the source and destination MAC addresses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Decrement the TTL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Set the egress port</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Deparse the headers to construct the final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those of you that would like to follow along, the starter code for this exercise is in a file called basic.p4 and we have already implemented a static control plane for you so we won’t worry about configuring the forwarding tables. Instead, we will focus our efforts on understanding the data plane description in P4.</a:t>
            </a:r>
            <a:endParaRPr b="0" i="0" sz="1200" u="none" cap="none" strike="noStrike">
              <a:solidFill>
                <a:schemeClr val="dk1"/>
              </a:solidFill>
              <a:latin typeface="Calibri"/>
              <a:ea typeface="Calibri"/>
              <a:cs typeface="Calibri"/>
              <a:sym typeface="Calibri"/>
            </a:endParaRPr>
          </a:p>
        </p:txBody>
      </p:sp>
      <p:sp>
        <p:nvSpPr>
          <p:cNvPr id="2437" name="Google Shape;2437;g37fca2850e_6_1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7fca2850e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g37fca2850e_4_1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20" name="Google Shape;820;g37fca2850e_4_1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37fca2850e_6_19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the basic topology that we have set up in Mininet. It consists of 3 switches connected in a triangle topology and 1 host attached to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program that we write will determine the functionality of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exercise, we will try to send IP packets from 10.0.1.1 to 10.0.2.2. In other words, from host 1 to host 2.</a:t>
            </a:r>
            <a:endParaRPr b="0" i="0" sz="1200" u="none" cap="none" strike="noStrike">
              <a:solidFill>
                <a:schemeClr val="dk1"/>
              </a:solidFill>
              <a:latin typeface="Calibri"/>
              <a:ea typeface="Calibri"/>
              <a:cs typeface="Calibri"/>
              <a:sym typeface="Calibri"/>
            </a:endParaRPr>
          </a:p>
        </p:txBody>
      </p:sp>
      <p:sp>
        <p:nvSpPr>
          <p:cNvPr id="2444" name="Google Shape;2444;g37fca2850e_6_1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37fca2850e_6_2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3" name="Google Shape;2493;g37fca2850e_6_2019: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Before we dive into P4 programming, let me first point out some of the basic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Signed integers are simply called ints in P4 and they support some, but not all, of the same basic operations as bitstrings.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Please refer to the P4_16 specification for a list of all possible operations that are supported for these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is an ordered collection of members each of which may be one of the types we just discussed.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b="0" i="0" sz="1200" u="none" cap="none" strike="noStrike">
              <a:solidFill>
                <a:schemeClr val="dk1"/>
              </a:solidFill>
              <a:latin typeface="Calibri"/>
              <a:ea typeface="Calibri"/>
              <a:cs typeface="Calibri"/>
              <a:sym typeface="Calibri"/>
            </a:endParaRPr>
          </a:p>
        </p:txBody>
      </p:sp>
      <p:sp>
        <p:nvSpPr>
          <p:cNvPr id="2494" name="Google Shape;2494;g37fca2850e_6_20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37fca2850e_6_20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3" name="Google Shape;2503;g37fca2850e_6_202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 is another useful type. It consists of an unordered collection of members and has no alignment restrictions.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an example use case of a struct when we showed the standard_metadata for the V1Model.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programs often combine a collection of headers into a struct and then use that struct within each programmable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Multiple headers of the same type can also be combined into a header stack, which is essentially treated as an array of headers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b="0" i="0" sz="1200" u="none" cap="none" strike="noStrike">
              <a:solidFill>
                <a:schemeClr val="dk1"/>
              </a:solidFill>
              <a:latin typeface="Calibri"/>
              <a:ea typeface="Calibri"/>
              <a:cs typeface="Calibri"/>
              <a:sym typeface="Calibri"/>
            </a:endParaRPr>
          </a:p>
        </p:txBody>
      </p:sp>
      <p:sp>
        <p:nvSpPr>
          <p:cNvPr id="2504" name="Google Shape;2504;g37fca2850e_6_202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37fca2850e_6_20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take a look at how to write parsers in 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are functions that map packets into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They are written as a state machine that contain 3 predefined states: start, accept, and reject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may also contain other states defined by the P4 programmer.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is common to define one state for each header type that the parser will extract, but this is not required.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Parsing always starts in the start state, executes zero or more statements, and then transitions to another state until it encounters either the accept or reject state. It is up to the architecture to decide what should happen upon reaching the reject state. For the V1Model, the packet is not dropped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Loops are acceptable within the parsing state machine.</a:t>
            </a:r>
            <a:endParaRPr b="0" i="0" sz="1200" u="none" cap="none" strike="noStrike">
              <a:solidFill>
                <a:schemeClr val="dk1"/>
              </a:solidFill>
              <a:latin typeface="Calibri"/>
              <a:ea typeface="Calibri"/>
              <a:cs typeface="Calibri"/>
              <a:sym typeface="Calibri"/>
            </a:endParaRPr>
          </a:p>
        </p:txBody>
      </p:sp>
      <p:sp>
        <p:nvSpPr>
          <p:cNvPr id="2513" name="Google Shape;2513;g37fca2850e_6_2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37fca2850e_6_20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g37fca2850e_6_206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shown on the right, the parser in the V1Model accepts the input packet and must produce the parsed header representation.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user metadata and standard metadata buses also pass through the parser and can be used if desired.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 the left at the top, we are showing the definition of the packet_in type from core.p4. This type has various methods that are very useful when writing the 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this tutorial, we will only use the most basic extract method, which allows you to extract a fixed size header from the packet. See the language specification for more details on the other more advanced parsing methods.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the bottom is an example of a very simple parser that only defines the functionality of the start state. It simply extracts the ethernet header from the packet and then transitions to the accept state.</a:t>
            </a:r>
            <a:endParaRPr b="0" i="0" sz="1200" u="none" cap="none" strike="noStrike">
              <a:solidFill>
                <a:schemeClr val="dk1"/>
              </a:solidFill>
              <a:latin typeface="Calibri"/>
              <a:ea typeface="Calibri"/>
              <a:cs typeface="Calibri"/>
              <a:sym typeface="Calibri"/>
            </a:endParaRPr>
          </a:p>
        </p:txBody>
      </p:sp>
      <p:sp>
        <p:nvSpPr>
          <p:cNvPr id="2540" name="Google Shape;2540;g37fca2850e_6_206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37fca2850e_6_20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0" name="Google Shape;2560;g37fca2850e_6_208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design parsers with more states we will often want to use the select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structure is very similar to a case statement in C or Java, but without the “fall-through behavior” meaning that we don’t need to use break statements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commonly want to branch based on some of the bits that were just parsed.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here on the left we show a parser that extracts the ethernet header and then branches to either the parse_ipv4 state or the accept state based on the ethernet’s etherType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match patterns can either be literals or simple computations such as masks</a:t>
            </a:r>
            <a:endParaRPr b="0" i="0" sz="1200" u="none" cap="none" strike="noStrike">
              <a:solidFill>
                <a:schemeClr val="dk1"/>
              </a:solidFill>
              <a:latin typeface="Calibri"/>
              <a:ea typeface="Calibri"/>
              <a:cs typeface="Calibri"/>
              <a:sym typeface="Calibri"/>
            </a:endParaRPr>
          </a:p>
        </p:txBody>
      </p:sp>
      <p:sp>
        <p:nvSpPr>
          <p:cNvPr id="2561" name="Google Shape;2561;g37fca2850e_6_208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7fca2850e_6_20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write the parser for our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go over to our VM, enter into the basic exercise directory and open up the basic.p4 file.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file follows the same basic structure as the Hello World example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Ethernet and IPv4 headers have already been defined and added into the headers struct, but the parser block is empty so we must fill this in.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begin by defining the states we want to use.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Parsers must always start in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Then we will define a state for the ethernet header as well as a state for the IPv4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Packets will always begin with the Ethernet header so let’s transition to the parse_ethernet state from the start state.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this state, we will first extract the ethernet header and then we can branch based on the etherType field using the select statement that we saw earlier.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etherType field is equal to the IPV4_TYPE defined above, then we transition to the parse_ipv4 state, otherwise the packet does not contain an IPv4 header so we are done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In the parse_IPv4 state we simply need to extract the IPv4 header and then we are done.</a:t>
            </a:r>
            <a:endParaRPr b="0" i="0" sz="1200" u="none" cap="none" strike="noStrike">
              <a:solidFill>
                <a:schemeClr val="dk1"/>
              </a:solidFill>
              <a:latin typeface="Calibri"/>
              <a:ea typeface="Calibri"/>
              <a:cs typeface="Calibri"/>
              <a:sym typeface="Calibri"/>
            </a:endParaRPr>
          </a:p>
        </p:txBody>
      </p:sp>
      <p:sp>
        <p:nvSpPr>
          <p:cNvPr id="2569" name="Google Shape;2569;g37fca2850e_6_2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7fca2850e_6_20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Aside from parsers, control blocks are the only P4 programmable elements in an architecture.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blocks are similar to C functions, but do not contain any loops.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declare variables, create tables, instantiate externs, etc.</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actual functionality of a control block is specified within the apply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b="0" i="0" sz="1200" u="none" cap="none" strike="noStrike">
              <a:solidFill>
                <a:schemeClr val="dk1"/>
              </a:solidFill>
              <a:latin typeface="Calibri"/>
              <a:ea typeface="Calibri"/>
              <a:cs typeface="Calibri"/>
              <a:sym typeface="Calibri"/>
            </a:endParaRPr>
          </a:p>
        </p:txBody>
      </p:sp>
      <p:sp>
        <p:nvSpPr>
          <p:cNvPr id="2575" name="Google Shape;2575;g37fca2850e_6_2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37fca2850e_6_2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2" name="Google Shape;2582;g37fca2850e_6_210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is a very simple example of a control block that swaps the source and destination MAC addresses and then sends the packet back out the same port on which it arrived, hence the name Reflector.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define a 48-bit variable called tmp to hold the current destination MAC address while the swapping is taking place.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temporary variable is local to this particular control and cannot be accessed by other blocks.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could have also declared the temporary variable inside the apply statement to achieve the same functionality in this case.</a:t>
            </a:r>
            <a:endParaRPr b="0" i="0" sz="1200" u="none" cap="none" strike="noStrike">
              <a:solidFill>
                <a:schemeClr val="dk1"/>
              </a:solidFill>
              <a:latin typeface="Calibri"/>
              <a:ea typeface="Calibri"/>
              <a:cs typeface="Calibri"/>
              <a:sym typeface="Calibri"/>
            </a:endParaRPr>
          </a:p>
        </p:txBody>
      </p:sp>
      <p:sp>
        <p:nvSpPr>
          <p:cNvPr id="2583" name="Google Shape;2583;g37fca2850e_6_21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37fca2850e_6_2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0" name="Google Shape;2590;g37fca2850e_6_21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These actions can be declared either inside a control block or globally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Since this action is invoked directly within the apply statement, each action parameter must specify both type and direction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may contain local variables and may make use of many different standard arithmetic and logical operations, as shown here.</a:t>
            </a:r>
            <a:endParaRPr b="0" i="0" sz="1200" u="none" cap="none" strike="noStrike">
              <a:solidFill>
                <a:schemeClr val="dk1"/>
              </a:solidFill>
              <a:latin typeface="Calibri"/>
              <a:ea typeface="Calibri"/>
              <a:cs typeface="Calibri"/>
              <a:sym typeface="Calibri"/>
            </a:endParaRPr>
          </a:p>
        </p:txBody>
      </p:sp>
      <p:sp>
        <p:nvSpPr>
          <p:cNvPr id="2591" name="Google Shape;2591;g37fca2850e_6_21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7fca2850e_4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35" name="Google Shape;835;g37fca2850e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7fca2850e_6_2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are the fundamental unit of a match-action pipeline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table declaration will specify a number of different things including</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what data to match on as well as the type of match to be performed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list of all possible actions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contains one or more entries, commonly referred to as rules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entry contains: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specific key to match on</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 single action that is executed when a packet matches the entry</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any data to provide to the action when it is invoked, which may be nothing</a:t>
            </a:r>
            <a:endParaRPr b="0" i="0" sz="1200" u="none" cap="none" strike="noStrike">
              <a:solidFill>
                <a:schemeClr val="dk1"/>
              </a:solidFill>
              <a:latin typeface="Calibri"/>
              <a:ea typeface="Calibri"/>
              <a:cs typeface="Calibri"/>
              <a:sym typeface="Calibri"/>
            </a:endParaRPr>
          </a:p>
        </p:txBody>
      </p:sp>
      <p:sp>
        <p:nvSpPr>
          <p:cNvPr id="2598" name="Google Shape;2598;g37fca2850e_6_2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37fca2850e_6_2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5" name="Google Shape;2605;g37fca2850e_6_2121: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walk through the steps involved in performing match-action processing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we just mentioned, our table consists of a number of entries that specify a key, an action ID, and action 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entries can be added and removed by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A table will also specify a default action to perform if no match is found amongst the table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table will extract the specified bits from the input headers and metadata to form the key and attempt to find a match within its entries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a hit then the action ID and data are read out of the corresponding entry</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If there is not a hit then the default action ID and data are used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These two outputs are passed into a multiplexer which selects one of the two based on whether or not a hit was found in the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The chosen action ID and data are passed to the action execution unit along with the input headers and metadata</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&lt;click&gt; which then updates the headers and metadata as necessary</a:t>
            </a:r>
            <a:endParaRPr b="0" i="0" sz="1200" u="none" cap="none" strike="noStrike">
              <a:solidFill>
                <a:schemeClr val="dk1"/>
              </a:solidFill>
              <a:latin typeface="Calibri"/>
              <a:ea typeface="Calibri"/>
              <a:cs typeface="Calibri"/>
              <a:sym typeface="Calibri"/>
            </a:endParaRPr>
          </a:p>
        </p:txBody>
      </p:sp>
      <p:sp>
        <p:nvSpPr>
          <p:cNvPr id="2606" name="Google Shape;2606;g37fca2850e_6_21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37fca2850e_6_2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2" name="Google Shape;2662;g37fca2850e_6_2177: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build our simple IP router, we will need to define a routing table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routing table must perform a longest prefix match on the destination IP address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default will be to perform no action at all.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 want to take a moment to highlight how the data plane and control plane work together to perform IP routing.</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Both of these planes must work together to make IP routing work properly</a:t>
            </a:r>
            <a:endParaRPr b="0" i="0" sz="1200" u="none" cap="none" strike="noStrike">
              <a:solidFill>
                <a:schemeClr val="dk1"/>
              </a:solidFill>
              <a:latin typeface="Calibri"/>
              <a:ea typeface="Calibri"/>
              <a:cs typeface="Calibri"/>
              <a:sym typeface="Calibri"/>
            </a:endParaRPr>
          </a:p>
        </p:txBody>
      </p:sp>
      <p:sp>
        <p:nvSpPr>
          <p:cNvPr id="2663" name="Google Shape;2663;g37fca2850e_6_21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37fca2850e_6_2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0" name="Google Shape;2680;g37fca2850e_6_2194: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what the routing table that we just described would look like in P4. Here we call the table ipv4_lpm.</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As you can see, the key is the IPv4 destination address and we specify a match type of lpm, which stands for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b="0" i="0" sz="1200" u="none" cap="none" strike="noStrike">
              <a:solidFill>
                <a:schemeClr val="dk1"/>
              </a:solidFill>
              <a:latin typeface="Calibri"/>
              <a:ea typeface="Calibri"/>
              <a:cs typeface="Calibri"/>
              <a:sym typeface="Calibri"/>
            </a:endParaRPr>
          </a:p>
        </p:txBody>
      </p:sp>
      <p:sp>
        <p:nvSpPr>
          <p:cNvPr id="2681" name="Google Shape;2681;g37fca2850e_6_219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37fca2850e_6_22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Tables can specify various different match types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core.p4 defines 3 types that all architectures should support: exact match, ternary match, and longest prefix match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Other architectures may define additional match types that can be used in P4 programs.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 example, the V1Model defines a range type and a selector type match in addition to the three standard types.</a:t>
            </a:r>
            <a:endParaRPr b="0" i="0" sz="1200" u="none" cap="none" strike="noStrike">
              <a:solidFill>
                <a:schemeClr val="dk1"/>
              </a:solidFill>
              <a:latin typeface="Calibri"/>
              <a:ea typeface="Calibri"/>
              <a:cs typeface="Calibri"/>
              <a:sym typeface="Calibri"/>
            </a:endParaRPr>
          </a:p>
        </p:txBody>
      </p:sp>
      <p:sp>
        <p:nvSpPr>
          <p:cNvPr id="2688" name="Google Shape;2688;g37fca2850e_6_2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37fca2850e_6_2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6" name="Google Shape;2696;g37fca2850e_6_220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seen how you can define actions and invoke them directly from a control block’s apply statement.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can have two different types of parameters, corresponding to these two ways of invoking actions.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Directional parameters are those that are passed from/to the data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directionless parameters are those are provided by table entries, in other words, from the control plane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Actions that are called directly only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actions that are used in tables typically use directionless parameters, but may also use directional parameters.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Here on the left, we show the declarations for the actions that we will use to build our basic IP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parameters for the ipv4_forward action are directionless because it will be invoked from the routing table.</a:t>
            </a:r>
            <a:endParaRPr b="0" i="0" sz="1200" u="none" cap="none" strike="noStrike">
              <a:solidFill>
                <a:schemeClr val="dk1"/>
              </a:solidFill>
              <a:latin typeface="Calibri"/>
              <a:ea typeface="Calibri"/>
              <a:cs typeface="Calibri"/>
              <a:sym typeface="Calibri"/>
            </a:endParaRPr>
          </a:p>
        </p:txBody>
      </p:sp>
      <p:sp>
        <p:nvSpPr>
          <p:cNvPr id="2697" name="Google Shape;2697;g37fca2850e_6_220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37fca2850e_6_2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After defining the table, it must be applied within the control flow.</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done by invoking the table’s apply() method as shown here.</a:t>
            </a:r>
            <a:endParaRPr b="0" i="0" sz="1200" u="none" cap="none" strike="noStrike">
              <a:solidFill>
                <a:schemeClr val="dk1"/>
              </a:solidFill>
              <a:latin typeface="Calibri"/>
              <a:ea typeface="Calibri"/>
              <a:cs typeface="Calibri"/>
              <a:sym typeface="Calibri"/>
            </a:endParaRPr>
          </a:p>
        </p:txBody>
      </p:sp>
      <p:sp>
        <p:nvSpPr>
          <p:cNvPr id="2715" name="Google Shape;2715;g37fca2850e_6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37fca2850e_6_2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2" name="Google Shape;2722;g37fca2850e_6_223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can also use a control block to implement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Deparsing involves assembling the headers back into a well-formed packet.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Use the emit method for the packet_out extern to insert a specific header into the final packet if it is valid. </a:t>
            </a:r>
            <a:endParaRPr b="0" i="0" sz="1200" u="none" cap="none" strike="noStrike">
              <a:solidFill>
                <a:schemeClr val="dk1"/>
              </a:solidFill>
              <a:latin typeface="Calibri"/>
              <a:ea typeface="Calibri"/>
              <a:cs typeface="Calibri"/>
              <a:sym typeface="Calibri"/>
            </a:endParaRPr>
          </a:p>
        </p:txBody>
      </p:sp>
      <p:sp>
        <p:nvSpPr>
          <p:cNvPr id="2723" name="Google Shape;2723;g37fca2850e_6_223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37fca2850e_6_22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Now let’s try to complete the implementation of our basic IPv4 router and test it out.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have already completed the parser so now we just have to finish the ingress control logic and the deparser.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Note that the implementation of the compute checksum block has already been provided for us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examine the starter code for the ingress control block.</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see that it applies one table called ipv4_lpm, which is defined here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is the same routing table that we have been discussing throughout this tutorial.</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ipv4_lpm table can invoke three actions: ipv4_forward, drop, and NoAction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NoAction is defined in core.p4</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drop action has already been implemented here in the starter code</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all we need to do is complete the implementation of the ipv4_forward action</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This action must perform 4 operations: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set the egress port of the packet to the port number provided by the data plane. We do this by setting the standard_metadata.egress_spec field</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source MAC address with the MAC address of the switch, or in other words, the packet’s current destination MAC address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It must update the packet’s destination MAC address with the address of the next hop, so the address provided by the control plane</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it must decrement the TTL field</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At this point we have a fully functional data plane for a basic IPv4 router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testing infrastructure for this exercise implements a static control plane that simply adds a couple of entries to the ipv4_lpm table on each switch.</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Let’s take a quick look the table entries that will be added for switch s1.</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first line …</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To compile the P4 program, build the simple triangle topology in Mininet, and add the table entries all we have to do is run the run.sh script.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pingall</a:t>
            </a:r>
            <a:endParaRPr b="0" i="0" sz="1200" u="none" cap="none" strike="noStrike">
              <a:solidFill>
                <a:schemeClr val="dk1"/>
              </a:solidFill>
              <a:latin typeface="Calibri"/>
              <a:ea typeface="Calibri"/>
              <a:cs typeface="Calibri"/>
              <a:sym typeface="Calibri"/>
            </a:endParaRPr>
          </a:p>
        </p:txBody>
      </p:sp>
      <p:sp>
        <p:nvSpPr>
          <p:cNvPr id="2731" name="Google Shape;2731;g37fca2850e_6_2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7fca2850e_6_22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We will call our new protocol myTunnel and it will be used to encapsulate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myTunnel header will have two fields: </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proto_id field is used to determine the type of packet being encapsulated. In this exercise, we will only examine encapsulating IPv4 packets.</a:t>
            </a:r>
            <a:endParaRPr b="0" i="0" sz="1200" u="none" cap="none" strike="noStrike">
              <a:solidFill>
                <a:schemeClr val="dk1"/>
              </a:solidFill>
              <a:latin typeface="Calibri"/>
              <a:ea typeface="Calibri"/>
              <a:cs typeface="Calibri"/>
              <a:sym typeface="Calibri"/>
            </a:endParaRPr>
          </a:p>
          <a:p>
            <a:pPr indent="-304800" lvl="1" marL="9144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the dest_is field is, as the name suggests, the ID of the destination host.</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Our goal will be to update the router so that it can recognize both tunneled IP packets as well as normal IP packets.</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tunneled IP packet then it should perform forwarding using the destination ID field in the myTunnel header.</a:t>
            </a:r>
            <a:endParaRPr b="0" i="0" sz="12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the router sees a normal IP packet then it should perform IP routing as usual.</a:t>
            </a:r>
            <a:endParaRPr b="0" i="0" sz="1200" u="none" cap="none" strike="noStrike">
              <a:solidFill>
                <a:schemeClr val="dk1"/>
              </a:solidFill>
              <a:latin typeface="Calibri"/>
              <a:ea typeface="Calibri"/>
              <a:cs typeface="Calibri"/>
              <a:sym typeface="Calibri"/>
            </a:endParaRPr>
          </a:p>
        </p:txBody>
      </p:sp>
      <p:sp>
        <p:nvSpPr>
          <p:cNvPr id="2738" name="Google Shape;2738;g37fca2850e_6_2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7fca2850e_4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46" name="Google Shape;846;g37fca2850e_4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37fca2850e_6_2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g37fca2850e_6_2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46" name="Google Shape;2746;g37fca2850e_6_225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37fca2850e_6_2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53" name="Google Shape;2753;g37fca2850e_6_2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37fca2850e_6_2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11" name="Google Shape;2811;g37fca2850e_6_2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37fca2850e_6_2322: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g37fca2850e_6_2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37fca2850e_6_23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25" name="Google Shape;2825;g37fca2850e_6_2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37fca2850e_6_2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1" name="Google Shape;2831;g37fca2850e_6_2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832" name="Google Shape;2832;g37fca2850e_6_23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7fca2850e_6_26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42" name="Google Shape;2842;g37fca2850e_6_2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3bbe2929f6_6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2850" name="Google Shape;2850;g3bbe2929f6_6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7fca2850e_8_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In this session, we will look at </a:t>
            </a:r>
            <a:r>
              <a:rPr lang="en-US"/>
              <a:t>P4Runtime</a:t>
            </a:r>
            <a:r>
              <a:rPr lang="en-US"/>
              <a:t> which provides a target-independent and protocol-independent interface between the control plane and the data plane.</a:t>
            </a:r>
            <a:endParaRPr b="0" i="0" sz="1200" u="none" cap="none" strike="noStrike">
              <a:solidFill>
                <a:schemeClr val="dk1"/>
              </a:solidFill>
              <a:latin typeface="Calibri"/>
              <a:ea typeface="Calibri"/>
              <a:cs typeface="Calibri"/>
              <a:sym typeface="Calibri"/>
            </a:endParaRPr>
          </a:p>
        </p:txBody>
      </p:sp>
      <p:sp>
        <p:nvSpPr>
          <p:cNvPr id="2864" name="Google Shape;2864;g37fca2850e_8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37fca2850e_8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0" name="Google Shape;2870;g37fca2850e_8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Before diving into </a:t>
            </a:r>
            <a:r>
              <a:rPr lang="en-US"/>
              <a:t>P4Runtime</a:t>
            </a:r>
            <a:r>
              <a:rPr lang="en-US"/>
              <a:t>, let’s briefly review the software tools introduced in the previous session.</a:t>
            </a:r>
            <a:endParaRPr b="0" i="0" sz="1200" u="none" cap="none" strike="noStrike">
              <a:solidFill>
                <a:schemeClr val="dk1"/>
              </a:solidFill>
              <a:latin typeface="Calibri"/>
              <a:ea typeface="Calibri"/>
              <a:cs typeface="Calibri"/>
              <a:sym typeface="Calibri"/>
            </a:endParaRPr>
          </a:p>
        </p:txBody>
      </p:sp>
      <p:sp>
        <p:nvSpPr>
          <p:cNvPr id="2871" name="Google Shape;2871;g37fca2850e_8_1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7fca2850e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7fca2850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854" name="Google Shape;854;g37fca2850e_17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bbe2929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As a user, you start with a P4 program.</a:t>
            </a:r>
            <a:endParaRPr/>
          </a:p>
          <a:p>
            <a:pPr indent="-304800" lvl="0" marL="457200" marR="0" rtl="0" algn="l">
              <a:spcBef>
                <a:spcPts val="0"/>
              </a:spcBef>
              <a:spcAft>
                <a:spcPts val="0"/>
              </a:spcAft>
              <a:buClr>
                <a:schemeClr val="dk1"/>
              </a:buClr>
              <a:buSzPts val="1200"/>
              <a:buFont typeface="Calibri"/>
              <a:buChar char="-"/>
            </a:pPr>
            <a:r>
              <a:rPr lang="en-US"/>
              <a:t>Use the compiler to generate a target-specific configuration blob. - test.json in case of BMv2</a:t>
            </a:r>
            <a:endParaRPr/>
          </a:p>
          <a:p>
            <a:pPr indent="-304800" lvl="0" marL="457200" marR="0" rtl="0" algn="l">
              <a:spcBef>
                <a:spcPts val="0"/>
              </a:spcBef>
              <a:spcAft>
                <a:spcPts val="0"/>
              </a:spcAft>
              <a:buClr>
                <a:schemeClr val="dk1"/>
              </a:buClr>
              <a:buSzPts val="1200"/>
              <a:buFont typeface="Calibri"/>
              <a:buChar char="-"/>
            </a:pPr>
            <a:r>
              <a:rPr lang="en-US"/>
              <a:t>The compiler also generate a special file called P4Info that will be needed to install table entries at runtime (we’ll explain this in details later)</a:t>
            </a:r>
            <a:endParaRPr/>
          </a:p>
          <a:p>
            <a:pPr indent="-304800" lvl="0" marL="457200" marR="0" rtl="0" algn="l">
              <a:spcBef>
                <a:spcPts val="0"/>
              </a:spcBef>
              <a:spcAft>
                <a:spcPts val="0"/>
              </a:spcAft>
              <a:buClr>
                <a:schemeClr val="dk1"/>
              </a:buClr>
              <a:buSzPts val="1200"/>
              <a:buFont typeface="Calibri"/>
              <a:buChar char="-"/>
            </a:pPr>
            <a:r>
              <a:rPr lang="en-US"/>
              <a:t>Start the switch which at this state doesn’t know how to process packets as we have not loaded the P4 program</a:t>
            </a:r>
            <a:endParaRPr/>
          </a:p>
          <a:p>
            <a:pPr indent="-304800" lvl="0" marL="457200" marR="0" rtl="0" algn="l">
              <a:spcBef>
                <a:spcPts val="0"/>
              </a:spcBef>
              <a:spcAft>
                <a:spcPts val="0"/>
              </a:spcAft>
              <a:buClr>
                <a:schemeClr val="dk1"/>
              </a:buClr>
              <a:buSzPts val="1200"/>
              <a:buFont typeface="Calibri"/>
              <a:buChar char="-"/>
            </a:pPr>
            <a:r>
              <a:rPr lang="en-US"/>
              <a:t>Using a P4Runtime static controller, install flow rules that are specified in a runtime.json file</a:t>
            </a:r>
            <a:endParaRPr/>
          </a:p>
          <a:p>
            <a:pPr indent="-304800" lvl="0" marL="457200" marR="0" rtl="0" algn="l">
              <a:spcBef>
                <a:spcPts val="0"/>
              </a:spcBef>
              <a:spcAft>
                <a:spcPts val="0"/>
              </a:spcAft>
              <a:buClr>
                <a:schemeClr val="dk1"/>
              </a:buClr>
              <a:buSzPts val="1200"/>
              <a:buFont typeface="Calibri"/>
              <a:buChar char="-"/>
            </a:pPr>
            <a:r>
              <a:rPr lang="en-US"/>
              <a:t>Bring up the network by connecting mininet hosts through linux virtual interfaces</a:t>
            </a:r>
            <a:endParaRPr/>
          </a:p>
          <a:p>
            <a:pPr indent="-304800" lvl="0" marL="457200" marR="0" rtl="0" algn="l">
              <a:spcBef>
                <a:spcPts val="0"/>
              </a:spcBef>
              <a:spcAft>
                <a:spcPts val="0"/>
              </a:spcAft>
              <a:buClr>
                <a:schemeClr val="dk1"/>
              </a:buClr>
              <a:buSzPts val="1200"/>
              <a:buFont typeface="Calibri"/>
              <a:buChar char="-"/>
            </a:pPr>
            <a:r>
              <a:rPr lang="en-US"/>
              <a:t>In addition, BMv2 also provides debugging and logging functionality.</a:t>
            </a:r>
            <a:endParaRPr/>
          </a:p>
          <a:p>
            <a:pPr indent="-304800" lvl="0" marL="457200" marR="0" rtl="0" algn="l">
              <a:spcBef>
                <a:spcPts val="0"/>
              </a:spcBef>
              <a:spcAft>
                <a:spcPts val="0"/>
              </a:spcAft>
              <a:buClr>
                <a:schemeClr val="dk1"/>
              </a:buClr>
              <a:buSzPts val="1200"/>
              <a:buFont typeface="Calibri"/>
              <a:buChar char="-"/>
            </a:pPr>
            <a:r>
              <a:rPr lang="en-US"/>
              <a:t>Let’s see what happens under the hood</a:t>
            </a:r>
            <a:endParaRPr/>
          </a:p>
        </p:txBody>
      </p:sp>
      <p:sp>
        <p:nvSpPr>
          <p:cNvPr id="2877" name="Google Shape;2877;g3bbe2929f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3bbe2929f6_8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3bbe2929f6_8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40" name="Google Shape;2940;g3bbe2929f6_8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3bbe2929f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Step 1 - The compiler is invoked with various flags to create the JSON config and P4Info file</a:t>
            </a:r>
            <a:endParaRPr b="0" i="0" sz="1200" u="none" cap="none" strike="noStrike">
              <a:solidFill>
                <a:schemeClr val="dk1"/>
              </a:solidFill>
              <a:latin typeface="Calibri"/>
              <a:ea typeface="Calibri"/>
              <a:cs typeface="Calibri"/>
              <a:sym typeface="Calibri"/>
            </a:endParaRPr>
          </a:p>
        </p:txBody>
      </p:sp>
      <p:sp>
        <p:nvSpPr>
          <p:cNvPr id="2947" name="Google Shape;2947;g3bbe2929f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3bbe2929f6_8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3bbe2929f6_8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2963" name="Google Shape;2963;g3bbe2929f6_8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3bbe2929f6_8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3bbe2929f6_8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009" name="Google Shape;3009;g3bbe2929f6_80_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37fca2850e_8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0" name="Google Shape;3060;g37fca2850e_8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In this session, I will:</a:t>
            </a:r>
            <a:endParaRPr/>
          </a:p>
          <a:p>
            <a:pPr indent="-304800" lvl="0" marL="457200" marR="0" rtl="0" algn="l">
              <a:spcBef>
                <a:spcPts val="0"/>
              </a:spcBef>
              <a:spcAft>
                <a:spcPts val="0"/>
              </a:spcAft>
              <a:buSzPts val="1200"/>
              <a:buChar char="-"/>
            </a:pPr>
            <a:r>
              <a:rPr lang="en-US"/>
              <a:t>Give a quick overview of </a:t>
            </a:r>
            <a:r>
              <a:rPr lang="en-US"/>
              <a:t>P4Runtime</a:t>
            </a:r>
            <a:r>
              <a:rPr lang="en-US"/>
              <a:t> API</a:t>
            </a:r>
            <a:endParaRPr/>
          </a:p>
          <a:p>
            <a:pPr indent="-304800" lvl="0" marL="457200" marR="0" rtl="0" algn="l">
              <a:spcBef>
                <a:spcPts val="0"/>
              </a:spcBef>
              <a:spcAft>
                <a:spcPts val="0"/>
              </a:spcAft>
              <a:buSzPts val="1200"/>
              <a:buChar char="-"/>
            </a:pPr>
            <a:r>
              <a:rPr lang="en-US"/>
              <a:t>Show the workflow associated with using this API</a:t>
            </a:r>
            <a:endParaRPr/>
          </a:p>
          <a:p>
            <a:pPr indent="-304800" lvl="0" marL="457200" marR="0" rtl="0" algn="l">
              <a:spcBef>
                <a:spcPts val="0"/>
              </a:spcBef>
              <a:spcAft>
                <a:spcPts val="0"/>
              </a:spcAft>
              <a:buSzPts val="1200"/>
              <a:buChar char="-"/>
            </a:pPr>
            <a:r>
              <a:rPr lang="en-US"/>
              <a:t>We will do a exercise that uses </a:t>
            </a:r>
            <a:r>
              <a:rPr lang="en-US"/>
              <a:t>P4Runtime</a:t>
            </a:r>
            <a:r>
              <a:rPr lang="en-US"/>
              <a:t> to program flow rules</a:t>
            </a:r>
            <a:endParaRPr/>
          </a:p>
          <a:p>
            <a:pPr indent="-304800" lvl="0" marL="457200" marR="0" rtl="0" algn="l">
              <a:spcBef>
                <a:spcPts val="0"/>
              </a:spcBef>
              <a:spcAft>
                <a:spcPts val="0"/>
              </a:spcAft>
              <a:buSzPts val="1200"/>
              <a:buChar char="-"/>
            </a:pPr>
            <a:r>
              <a:rPr lang="en-US"/>
              <a:t>And finally, I will briefly show how this can be integrated with SDN controllers such as ONOS.</a:t>
            </a:r>
            <a:endParaRPr/>
          </a:p>
        </p:txBody>
      </p:sp>
      <p:sp>
        <p:nvSpPr>
          <p:cNvPr id="3061" name="Google Shape;3061;g37fca2850e_8_3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37fca2850e_8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g37fca2850e_8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These are the various components involved during the run time</a:t>
            </a:r>
            <a:endParaRPr/>
          </a:p>
          <a:p>
            <a:pPr indent="-304800" lvl="0" marL="457200" marR="0" rtl="0" algn="l">
              <a:spcBef>
                <a:spcPts val="0"/>
              </a:spcBef>
              <a:spcAft>
                <a:spcPts val="0"/>
              </a:spcAft>
              <a:buSzPts val="1200"/>
              <a:buChar char="-"/>
            </a:pPr>
            <a:r>
              <a:rPr lang="en-US"/>
              <a:t>We have some user-specified components in green and Vendor-provided components in orange.</a:t>
            </a:r>
            <a:endParaRPr/>
          </a:p>
          <a:p>
            <a:pPr indent="-304800" lvl="1" marL="914400" marR="0" rtl="0" algn="l">
              <a:spcBef>
                <a:spcPts val="0"/>
              </a:spcBef>
              <a:spcAft>
                <a:spcPts val="0"/>
              </a:spcAft>
              <a:buSzPts val="1200"/>
              <a:buChar char="-"/>
            </a:pPr>
            <a:r>
              <a:rPr lang="en-US"/>
              <a:t>Details on each box</a:t>
            </a:r>
            <a:endParaRPr/>
          </a:p>
          <a:p>
            <a:pPr indent="-304800" lvl="0" marL="457200" marR="0" rtl="0" algn="l">
              <a:spcBef>
                <a:spcPts val="0"/>
              </a:spcBef>
              <a:spcAft>
                <a:spcPts val="0"/>
              </a:spcAft>
              <a:buSzPts val="1200"/>
              <a:buChar char="-"/>
            </a:pPr>
            <a:r>
              <a:rPr lang="en-US"/>
              <a:t>Once you have the control plane and the data plane ready, we would need a mechanism for them to communicate and understand the same protocol.</a:t>
            </a:r>
            <a:endParaRPr/>
          </a:p>
        </p:txBody>
      </p:sp>
      <p:sp>
        <p:nvSpPr>
          <p:cNvPr id="3069" name="Google Shape;3069;g37fca2850e_8_35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37fca2850e_8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6" name="Google Shape;3106;g37fca2850e_8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Let’s review some of the existing approaches to achieve this</a:t>
            </a:r>
            <a:endParaRPr/>
          </a:p>
          <a:p>
            <a:pPr indent="-304800" lvl="0" marL="457200" marR="0" rtl="0" algn="l">
              <a:spcBef>
                <a:spcPts val="0"/>
              </a:spcBef>
              <a:spcAft>
                <a:spcPts val="0"/>
              </a:spcAft>
              <a:buSzPts val="1200"/>
              <a:buChar char="-"/>
            </a:pPr>
            <a:r>
              <a:rPr lang="en-US"/>
              <a:t>First, we have the auto-generated APIs by P4 compiler. These are C++ APIs that provide functionality such as add/remove flow rules etc. However, the API is tied to the P4 program. If the program changes, the API needs to change too. And you would need to restart the controller.</a:t>
            </a:r>
            <a:endParaRPr/>
          </a:p>
          <a:p>
            <a:pPr indent="-304800" lvl="0" marL="457200" marR="0" rtl="0" algn="l">
              <a:spcBef>
                <a:spcPts val="0"/>
              </a:spcBef>
              <a:spcAft>
                <a:spcPts val="0"/>
              </a:spcAft>
              <a:buSzPts val="1200"/>
              <a:buChar char="-"/>
            </a:pPr>
            <a:r>
              <a:rPr lang="en-US"/>
              <a:t>Next is BMv2 CLI, which we have been using so far for the exercises. This API is program-independent</a:t>
            </a:r>
            <a:endParaRPr/>
          </a:p>
          <a:p>
            <a:pPr indent="-304800" lvl="1" marL="914400" marR="0" rtl="0" algn="l">
              <a:spcBef>
                <a:spcPts val="0"/>
              </a:spcBef>
              <a:spcAft>
                <a:spcPts val="0"/>
              </a:spcAft>
              <a:buSzPts val="1200"/>
              <a:buChar char="-"/>
            </a:pPr>
            <a:r>
              <a:rPr lang="en-US"/>
              <a:t>Meaning that the API doesn’t change when the P4 program changes</a:t>
            </a:r>
            <a:endParaRPr/>
          </a:p>
          <a:p>
            <a:pPr indent="-304800" lvl="1" marL="914400" marR="0" rtl="0" algn="l">
              <a:spcBef>
                <a:spcPts val="0"/>
              </a:spcBef>
              <a:spcAft>
                <a:spcPts val="0"/>
              </a:spcAft>
              <a:buSzPts val="1200"/>
              <a:buChar char="-"/>
            </a:pPr>
            <a:r>
              <a:rPr lang="en-US"/>
              <a:t>However, this API is tied to a specific target - BMv2 and cannot be ported to other targets.</a:t>
            </a:r>
            <a:endParaRPr/>
          </a:p>
          <a:p>
            <a:pPr indent="-304800" lvl="0" marL="457200" marR="0" rtl="0" algn="l">
              <a:spcBef>
                <a:spcPts val="0"/>
              </a:spcBef>
              <a:spcAft>
                <a:spcPts val="0"/>
              </a:spcAft>
              <a:buSzPts val="1200"/>
              <a:buChar char="-"/>
            </a:pPr>
            <a:r>
              <a:rPr lang="en-US"/>
              <a:t>Next let’s look at OpenFlow</a:t>
            </a:r>
            <a:endParaRPr/>
          </a:p>
          <a:p>
            <a:pPr indent="-304800" lvl="1" marL="914400" marR="0" rtl="0" algn="l">
              <a:spcBef>
                <a:spcPts val="0"/>
              </a:spcBef>
              <a:spcAft>
                <a:spcPts val="0"/>
              </a:spcAft>
              <a:buSzPts val="1200"/>
              <a:buChar char="-"/>
            </a:pPr>
            <a:r>
              <a:rPr lang="en-US"/>
              <a:t>OpenFlow is target-independent --- it doesn’t depend on the underlying target and architecture. You can use the same protocol for a software switch, or a harware switch from multiple vendors</a:t>
            </a:r>
            <a:endParaRPr/>
          </a:p>
          <a:p>
            <a:pPr indent="-304800" lvl="1" marL="914400" marR="0" rtl="0" algn="l">
              <a:spcBef>
                <a:spcPts val="0"/>
              </a:spcBef>
              <a:spcAft>
                <a:spcPts val="0"/>
              </a:spcAft>
              <a:buSzPts val="1200"/>
              <a:buChar char="-"/>
            </a:pPr>
            <a:r>
              <a:rPr lang="en-US"/>
              <a:t>However, the set of protocols that OpenFlow supports is baked-in and it’s not trivial to extend it.</a:t>
            </a:r>
            <a:endParaRPr/>
          </a:p>
          <a:p>
            <a:pPr indent="-304800" lvl="1" marL="914400" marR="0" rtl="0" algn="l">
              <a:spcBef>
                <a:spcPts val="0"/>
              </a:spcBef>
              <a:spcAft>
                <a:spcPts val="0"/>
              </a:spcAft>
              <a:buSzPts val="1200"/>
              <a:buChar char="-"/>
            </a:pPr>
            <a:r>
              <a:rPr lang="en-US"/>
              <a:t>For example, if we look at the basic tunneling example, OpenFlow would not be able to support the new header field.</a:t>
            </a:r>
            <a:endParaRPr/>
          </a:p>
          <a:p>
            <a:pPr indent="-304800" lvl="0" marL="457200" marR="0" rtl="0" algn="l">
              <a:spcBef>
                <a:spcPts val="0"/>
              </a:spcBef>
              <a:spcAft>
                <a:spcPts val="0"/>
              </a:spcAft>
              <a:buSzPts val="1200"/>
              <a:buChar char="-"/>
            </a:pPr>
            <a:r>
              <a:rPr lang="en-US"/>
              <a:t>Similar case with SAI</a:t>
            </a:r>
            <a:endParaRPr/>
          </a:p>
        </p:txBody>
      </p:sp>
      <p:sp>
        <p:nvSpPr>
          <p:cNvPr id="3107" name="Google Shape;3107;g37fca2850e_8_3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37fca2850e_8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7fca2850e_8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15" name="Google Shape;3115;g37fca2850e_8_39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37fca2850e_8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2" name="Google Shape;3122;g37fca2850e_8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We identified two kinds of dependencies that prevent these approaches from being usable in a more general way</a:t>
            </a:r>
            <a:endParaRPr/>
          </a:p>
          <a:p>
            <a:pPr indent="-304800" lvl="1" marL="914400" marR="0" rtl="0" algn="l">
              <a:spcBef>
                <a:spcPts val="0"/>
              </a:spcBef>
              <a:spcAft>
                <a:spcPts val="0"/>
              </a:spcAft>
              <a:buSzPts val="1200"/>
              <a:buChar char="-"/>
            </a:pPr>
            <a:r>
              <a:rPr lang="en-US"/>
              <a:t>Target</a:t>
            </a:r>
            <a:endParaRPr/>
          </a:p>
          <a:p>
            <a:pPr indent="-304800" lvl="1" marL="914400" marR="0" rtl="0" algn="l">
              <a:spcBef>
                <a:spcPts val="0"/>
              </a:spcBef>
              <a:spcAft>
                <a:spcPts val="0"/>
              </a:spcAft>
              <a:buSzPts val="1200"/>
              <a:buChar char="-"/>
            </a:pPr>
            <a:r>
              <a:rPr lang="en-US"/>
              <a:t>Protocol</a:t>
            </a:r>
            <a:endParaRPr/>
          </a:p>
          <a:p>
            <a:pPr indent="-304800" lvl="0" marL="457200" marR="0" rtl="0" algn="l">
              <a:spcBef>
                <a:spcPts val="0"/>
              </a:spcBef>
              <a:spcAft>
                <a:spcPts val="0"/>
              </a:spcAft>
              <a:buSzPts val="1200"/>
              <a:buChar char="-"/>
            </a:pPr>
            <a:r>
              <a:rPr lang="en-US"/>
              <a:t>To this end, </a:t>
            </a:r>
            <a:r>
              <a:rPr lang="en-US"/>
              <a:t>P4Runtime</a:t>
            </a:r>
            <a:r>
              <a:rPr lang="en-US"/>
              <a:t> aims to provide a Target-independent and protocol-independent API to control the dataplane.</a:t>
            </a:r>
            <a:endParaRPr/>
          </a:p>
        </p:txBody>
      </p:sp>
      <p:sp>
        <p:nvSpPr>
          <p:cNvPr id="3123" name="Google Shape;3123;g37fca2850e_8_4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7fca2850e_6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37fca2850e_6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61" name="Google Shape;861;g37fca2850e_6_1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37fca2850e_8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0" name="Google Shape;3130;g37fca2850e_8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P4Runtime</a:t>
            </a:r>
            <a:r>
              <a:rPr lang="en-US"/>
              <a:t> is a framework for runtime control of P4 targets.</a:t>
            </a:r>
            <a:endParaRPr/>
          </a:p>
          <a:p>
            <a:pPr indent="0" lvl="0" marL="76200" marR="0" rtl="0" algn="l">
              <a:spcBef>
                <a:spcPts val="0"/>
              </a:spcBef>
              <a:spcAft>
                <a:spcPts val="0"/>
              </a:spcAft>
              <a:buClr>
                <a:schemeClr val="dk1"/>
              </a:buClr>
              <a:buSzPts val="1200"/>
              <a:buFont typeface="Calibri"/>
              <a:buNone/>
            </a:pPr>
            <a:r>
              <a:rPr lang="en-US"/>
              <a:t>This is an open-source project with initial contributions from Barefoot and Google - see link</a:t>
            </a:r>
            <a:endParaRPr/>
          </a:p>
          <a:p>
            <a:pPr indent="0" lvl="0" marL="76200" marR="0" rtl="0" algn="l">
              <a:spcBef>
                <a:spcPts val="0"/>
              </a:spcBef>
              <a:spcAft>
                <a:spcPts val="0"/>
              </a:spcAft>
              <a:buClr>
                <a:schemeClr val="dk1"/>
              </a:buClr>
              <a:buSzPts val="1200"/>
              <a:buFont typeface="Calibri"/>
              <a:buNone/>
            </a:pPr>
            <a:r>
              <a:rPr lang="en-US"/>
              <a:t>Explain figure on right </a:t>
            </a:r>
            <a:endParaRPr/>
          </a:p>
          <a:p>
            <a:pPr indent="0" lvl="0" marL="76200" marR="0" rtl="0" algn="l">
              <a:spcBef>
                <a:spcPts val="0"/>
              </a:spcBef>
              <a:spcAft>
                <a:spcPts val="0"/>
              </a:spcAft>
              <a:buClr>
                <a:schemeClr val="dk1"/>
              </a:buClr>
              <a:buSzPts val="1200"/>
              <a:buFont typeface="Calibri"/>
              <a:buNone/>
            </a:pPr>
            <a:r>
              <a:rPr lang="en-US"/>
              <a:t>Protobuf allows easy serialization and supports a wide range of programming languages</a:t>
            </a:r>
            <a:endParaRPr/>
          </a:p>
          <a:p>
            <a:pPr indent="0" lvl="0" marL="76200" marR="0" rtl="0" algn="l">
              <a:spcBef>
                <a:spcPts val="0"/>
              </a:spcBef>
              <a:spcAft>
                <a:spcPts val="0"/>
              </a:spcAft>
              <a:buClr>
                <a:schemeClr val="dk1"/>
              </a:buClr>
              <a:buSzPts val="1200"/>
              <a:buFont typeface="Calibri"/>
              <a:buNone/>
            </a:pPr>
            <a:r>
              <a:rPr lang="en-US"/>
              <a:t>gRPC as default transport mechanism</a:t>
            </a:r>
            <a:endParaRPr/>
          </a:p>
          <a:p>
            <a:pPr indent="0" lvl="0" marL="76200" marR="0" rtl="0" algn="l">
              <a:spcBef>
                <a:spcPts val="0"/>
              </a:spcBef>
              <a:spcAft>
                <a:spcPts val="0"/>
              </a:spcAft>
              <a:buClr>
                <a:schemeClr val="dk1"/>
              </a:buClr>
              <a:buSzPts val="1200"/>
              <a:buFont typeface="Calibri"/>
              <a:buNone/>
            </a:pPr>
            <a:r>
              <a:rPr lang="en-US"/>
              <a:t>It also enables field-reconfigurability</a:t>
            </a:r>
            <a:endParaRPr/>
          </a:p>
          <a:p>
            <a:pPr indent="0" lvl="0" marL="76200" marR="0" rtl="0" algn="l">
              <a:spcBef>
                <a:spcPts val="0"/>
              </a:spcBef>
              <a:spcAft>
                <a:spcPts val="0"/>
              </a:spcAft>
              <a:buClr>
                <a:schemeClr val="dk1"/>
              </a:buClr>
              <a:buSzPts val="1200"/>
              <a:buFont typeface="Calibri"/>
              <a:buNone/>
            </a:pPr>
            <a:r>
              <a:rPr lang="en-US"/>
              <a:t>Now, let’s jump in to the details and see how </a:t>
            </a:r>
            <a:r>
              <a:rPr lang="en-US"/>
              <a:t>P4Runtime</a:t>
            </a:r>
            <a:r>
              <a:rPr lang="en-US"/>
              <a:t> achieves this.</a:t>
            </a:r>
            <a:endParaRPr/>
          </a:p>
        </p:txBody>
      </p:sp>
      <p:sp>
        <p:nvSpPr>
          <p:cNvPr id="3131" name="Google Shape;3131;g37fca2850e_8_40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37fca2850e_8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37fca2850e_8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53" name="Google Shape;3153;g37fca2850e_8_42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37fca2850e_8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37fca2850e_8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62" name="Google Shape;3162;g37fca2850e_8_43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37fca2850e_8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37fca2850e_8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171" name="Google Shape;3171;g37fca2850e_8_44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37fca2850e_8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37fca2850e_8_4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37fca2850e_8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37fca2850e_8_4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37fca2850e_8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37fca2850e_8_4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37fca2850e_8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7" name="Google Shape;3207;g37fca2850e_8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Here I have an excerpt from the protocol definition showing the message format for installing a table entry.</a:t>
            </a:r>
            <a:endParaRPr/>
          </a:p>
          <a:p>
            <a:pPr indent="0" lvl="0" marL="76200" marR="0" rtl="0" algn="l">
              <a:spcBef>
                <a:spcPts val="0"/>
              </a:spcBef>
              <a:spcAft>
                <a:spcPts val="0"/>
              </a:spcAft>
              <a:buClr>
                <a:schemeClr val="dk1"/>
              </a:buClr>
              <a:buSzPts val="1200"/>
              <a:buFont typeface="Calibri"/>
              <a:buNone/>
            </a:pPr>
            <a:r>
              <a:rPr lang="en-US"/>
              <a:t>Explain each line in the code.</a:t>
            </a:r>
            <a:endParaRPr/>
          </a:p>
          <a:p>
            <a:pPr indent="0" lvl="0" marL="76200" marR="0" rtl="0" algn="l">
              <a:spcBef>
                <a:spcPts val="0"/>
              </a:spcBef>
              <a:spcAft>
                <a:spcPts val="0"/>
              </a:spcAft>
              <a:buClr>
                <a:schemeClr val="dk1"/>
              </a:buClr>
              <a:buSzPts val="1200"/>
              <a:buFont typeface="Calibri"/>
              <a:buNone/>
            </a:pPr>
            <a:r>
              <a:rPr lang="en-US"/>
              <a:t>Now, both the control plane and the dataplane have to agree on this message format. Let’s see how </a:t>
            </a:r>
            <a:r>
              <a:rPr lang="en-US"/>
              <a:t>P4Runtime</a:t>
            </a:r>
            <a:r>
              <a:rPr lang="en-US"/>
              <a:t> achieves this.</a:t>
            </a:r>
            <a:endParaRPr/>
          </a:p>
        </p:txBody>
      </p:sp>
      <p:sp>
        <p:nvSpPr>
          <p:cNvPr id="3208" name="Google Shape;3208;g37fca2850e_8_4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37fca2850e_8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4" name="Google Shape;3224;g37fca2850e_8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answer is P4Info.</a:t>
            </a:r>
            <a:endParaRPr/>
          </a:p>
          <a:p>
            <a:pPr indent="0" lvl="0" marL="0" marR="0" rtl="0" algn="l">
              <a:spcBef>
                <a:spcPts val="0"/>
              </a:spcBef>
              <a:spcAft>
                <a:spcPts val="0"/>
              </a:spcAft>
              <a:buClr>
                <a:schemeClr val="dk1"/>
              </a:buClr>
              <a:buSzPts val="1200"/>
              <a:buFont typeface="Calibri"/>
              <a:buNone/>
            </a:pPr>
            <a:r>
              <a:rPr lang="en-US"/>
              <a:t>Similar to the target-specific configuration blob, the compiler also generates a file called p4info. This contains the description of all the tables that is needed for runtime control.</a:t>
            </a:r>
            <a:endParaRPr/>
          </a:p>
          <a:p>
            <a:pPr indent="0" lvl="0" marL="0" marR="0" rtl="0" algn="l">
              <a:spcBef>
                <a:spcPts val="0"/>
              </a:spcBef>
              <a:spcAft>
                <a:spcPts val="0"/>
              </a:spcAft>
              <a:buClr>
                <a:schemeClr val="dk1"/>
              </a:buClr>
              <a:buSzPts val="1200"/>
              <a:buFont typeface="Calibri"/>
              <a:buNone/>
            </a:pPr>
            <a:r>
              <a:rPr lang="en-US"/>
              <a:t>This is shared between the control plane and the data plane.</a:t>
            </a:r>
            <a:endParaRPr/>
          </a:p>
          <a:p>
            <a:pPr indent="0" lvl="0" marL="0" marR="0" rtl="0" algn="l">
              <a:spcBef>
                <a:spcPts val="0"/>
              </a:spcBef>
              <a:spcAft>
                <a:spcPts val="0"/>
              </a:spcAft>
              <a:buClr>
                <a:schemeClr val="dk1"/>
              </a:buClr>
              <a:buSzPts val="1200"/>
              <a:buFont typeface="Calibri"/>
              <a:buNone/>
            </a:pPr>
            <a:r>
              <a:rPr lang="en-US"/>
              <a:t>Defines the “contract” between the two planes.</a:t>
            </a:r>
            <a:endParaRPr/>
          </a:p>
          <a:p>
            <a:pPr indent="0" lvl="0" marL="0" marR="0" rtl="0" algn="l">
              <a:spcBef>
                <a:spcPts val="0"/>
              </a:spcBef>
              <a:spcAft>
                <a:spcPts val="0"/>
              </a:spcAft>
              <a:buClr>
                <a:schemeClr val="dk1"/>
              </a:buClr>
              <a:buSzPts val="1200"/>
              <a:buFont typeface="Calibri"/>
              <a:buNone/>
            </a:pPr>
            <a:r>
              <a:rPr lang="en-US"/>
              <a:t>The file format is based on protobuf, and you can see the definition at the link.</a:t>
            </a:r>
            <a:endParaRPr/>
          </a:p>
          <a:p>
            <a:pPr indent="0" lvl="0" marL="0" marR="0" rtl="0" algn="l">
              <a:spcBef>
                <a:spcPts val="0"/>
              </a:spcBef>
              <a:spcAft>
                <a:spcPts val="0"/>
              </a:spcAft>
              <a:buClr>
                <a:schemeClr val="dk1"/>
              </a:buClr>
              <a:buSzPts val="1200"/>
              <a:buFont typeface="Calibri"/>
              <a:buNone/>
            </a:pPr>
            <a:r>
              <a:rPr lang="en-US"/>
              <a:t>One thing to note is that the output is target-independent.</a:t>
            </a:r>
            <a:endParaRPr/>
          </a:p>
        </p:txBody>
      </p:sp>
      <p:sp>
        <p:nvSpPr>
          <p:cNvPr id="3225" name="Google Shape;3225;g37fca2850e_8_49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37fca2850e_8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4" name="Google Shape;3254;g37fca2850e_8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look at a concrete example to make this more clear.</a:t>
            </a:r>
            <a:endParaRPr/>
          </a:p>
          <a:p>
            <a:pPr indent="0" lvl="0" marL="76200" marR="0" rtl="0" algn="l">
              <a:spcBef>
                <a:spcPts val="0"/>
              </a:spcBef>
              <a:spcAft>
                <a:spcPts val="0"/>
              </a:spcAft>
              <a:buClr>
                <a:schemeClr val="dk1"/>
              </a:buClr>
              <a:buSzPts val="1200"/>
              <a:buFont typeface="Calibri"/>
              <a:buNone/>
            </a:pPr>
            <a:r>
              <a:rPr lang="en-US"/>
              <a:t>Go through each line.</a:t>
            </a:r>
            <a:endParaRPr/>
          </a:p>
        </p:txBody>
      </p:sp>
      <p:sp>
        <p:nvSpPr>
          <p:cNvPr id="3255" name="Google Shape;3255;g37fca2850e_8_5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7fca2850e_6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37fca2850e_6_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P4 and this whole programmable data-plane movement is really a logical extension to what many of you probably think of as software defined networking.</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And I think its fair to say that SDN has really changed the way we operate big networks, for the better</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is of course a key protocol that enables SDN, and it standardized a way to interact with the switch. So how to add/remove table entries, query statistics, and so forth. This protocol is what gives us runtime control over the network devices.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OpenFlow also standardized the model that we can use to program network devices, that is, it identified the match/action abstraction.</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SDN also brought about the concept of logically centralized control of our network. And this is convenient because it can really help simplify the control-plane since we no longer have to wait for distributed algorithms to converge and we can have one central view of our network.</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However, this approach to SDN was running into some issues.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One issue was that as data plane protocols changed and evolved, it required us to update the standards that we use for that southbound interface between the controller and the switch.</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If you take a look at OpenFlow, the first version supported 12 header fields that you can match on, and now there are 40. So OpenFlow has already expanded quite a lot and will continue to do so as data-plane protocols continue to change and new ones are created. And as we all know, that process of making changes to a standard can take quite a long time. But what takes even longer is that you know have to update your switching chip ASIC to support the new data-plane protocol.</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Another issue with this approach is the limited interoperability between vendors that provide SDN enabled switch chips. Some speak OpenFlow, others speak netconf, while others might speak some other SDN protocol. And these differences in the southbound interface must be handled at the SDN controller, which can be quite cumbersome.</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Additionally, this approach provides limited programmability. When you buy an SDN enabled switch, it will support some fixed set of fields you can match on and some fixed set of actions that can be performed upon meeting the match criteria, but you can’t fundamentally change that set of match fields or that set of actions.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these are exactly the issues that P4 and P4Runtime attempt to address.</a:t>
            </a:r>
            <a:endParaRPr/>
          </a:p>
          <a:p>
            <a:pPr indent="-304800" lvl="0" marL="457200" marR="0" rtl="0" algn="l">
              <a:lnSpc>
                <a:spcPct val="10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So the way to think about it is that OpenFlow and this traditional SDN model are really designed to give those who own and operate big networks, control over the control-plane. P4 is now meant to give network operators control over the data-plane.</a:t>
            </a:r>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69" name="Google Shape;869;g37fca2850e_6_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37fca2850e_8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37fca2850e_8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200"/>
              <a:buFont typeface="Calibri"/>
              <a:buChar char="-"/>
            </a:pPr>
            <a:r>
              <a:rPr lang="en-US"/>
              <a:t>Now, let’s return to the messaging format specified by P4Runtime  and see an example for adding a new table entry.</a:t>
            </a:r>
            <a:endParaRPr/>
          </a:p>
          <a:p>
            <a:pPr indent="-304800" lvl="0" marL="457200" marR="0" rtl="0" algn="l">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Protobuf bytes encoding in ASCII format</a:t>
            </a:r>
            <a:endParaRPr/>
          </a:p>
        </p:txBody>
      </p:sp>
      <p:sp>
        <p:nvSpPr>
          <p:cNvPr id="3273" name="Google Shape;3273;g37fca2850e_8_5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37fca2850e_8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37fca2850e_8_5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37fca2850e_8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37fca2850e_8_5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37fca2850e_8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37fca2850e_8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37fca2850e_8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37fca2850e_8_6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37fca2850e_8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3" name="Google Shape;3353;g37fca2850e_8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What’s cool about this approach is that:</a:t>
            </a:r>
            <a:endParaRPr/>
          </a:p>
          <a:p>
            <a:pPr indent="-304800" lvl="0" marL="457200" marR="0" rtl="0" algn="l">
              <a:spcBef>
                <a:spcPts val="0"/>
              </a:spcBef>
              <a:spcAft>
                <a:spcPts val="0"/>
              </a:spcAft>
              <a:buSzPts val="1200"/>
              <a:buChar char="-"/>
            </a:pPr>
            <a:r>
              <a:rPr lang="en-US"/>
              <a:t>Say you have a network with switches from different vendors - which may support different architecture.</a:t>
            </a:r>
            <a:endParaRPr/>
          </a:p>
          <a:p>
            <a:pPr indent="-304800" lvl="0" marL="457200" marR="0" rtl="0" algn="l">
              <a:spcBef>
                <a:spcPts val="0"/>
              </a:spcBef>
              <a:spcAft>
                <a:spcPts val="0"/>
              </a:spcAft>
              <a:buSzPts val="1200"/>
              <a:buChar char="-"/>
            </a:pPr>
            <a:r>
              <a:rPr lang="en-US"/>
              <a:t>However, if all of them are running the same P4 program, the same messages can be used by the controller to program all the devices</a:t>
            </a:r>
            <a:endParaRPr/>
          </a:p>
        </p:txBody>
      </p:sp>
      <p:sp>
        <p:nvSpPr>
          <p:cNvPr id="3354" name="Google Shape;3354;g37fca2850e_8_6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37fca2850e_8_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7" name="Google Shape;3407;g37fca2850e_8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The same runtime API can be used for local control too.</a:t>
            </a:r>
            <a:endParaRPr b="0" i="0" sz="1200" u="none" cap="none" strike="noStrike">
              <a:solidFill>
                <a:schemeClr val="dk1"/>
              </a:solidFill>
              <a:latin typeface="Calibri"/>
              <a:ea typeface="Calibri"/>
              <a:cs typeface="Calibri"/>
              <a:sym typeface="Calibri"/>
            </a:endParaRPr>
          </a:p>
        </p:txBody>
      </p:sp>
      <p:sp>
        <p:nvSpPr>
          <p:cNvPr id="3408" name="Google Shape;3408;g37fca2850e_8_6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g37fca2850e_8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7" name="Google Shape;3437;g37fca2850e_8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To recap, we have looked at:</a:t>
            </a:r>
            <a:endParaRPr/>
          </a:p>
          <a:p>
            <a:pPr indent="-304800" lvl="0" marL="457200" marR="0" rtl="0" algn="l">
              <a:spcBef>
                <a:spcPts val="0"/>
              </a:spcBef>
              <a:spcAft>
                <a:spcPts val="0"/>
              </a:spcAft>
              <a:buSzPts val="1200"/>
              <a:buChar char="-"/>
            </a:pPr>
            <a:r>
              <a:rPr lang="en-US"/>
              <a:t>How </a:t>
            </a:r>
            <a:r>
              <a:rPr lang="en-US"/>
              <a:t>P4Runtime</a:t>
            </a:r>
            <a:r>
              <a:rPr lang="en-US"/>
              <a:t> provides a target-independent and protocol-independent interface using P4Info.</a:t>
            </a:r>
            <a:endParaRPr/>
          </a:p>
          <a:p>
            <a:pPr indent="-304800" lvl="0" marL="457200" marR="0" rtl="0" algn="l">
              <a:spcBef>
                <a:spcPts val="0"/>
              </a:spcBef>
              <a:spcAft>
                <a:spcPts val="0"/>
              </a:spcAft>
              <a:buSzPts val="1200"/>
              <a:buChar char="-"/>
            </a:pPr>
            <a:r>
              <a:rPr lang="en-US"/>
              <a:t>An example of how this API can be used to insert a new flow entry</a:t>
            </a:r>
            <a:endParaRPr/>
          </a:p>
          <a:p>
            <a:pPr indent="-304800" lvl="0" marL="457200" marR="0" rtl="0" algn="l">
              <a:spcBef>
                <a:spcPts val="0"/>
              </a:spcBef>
              <a:spcAft>
                <a:spcPts val="0"/>
              </a:spcAft>
              <a:buSzPts val="1200"/>
              <a:buChar char="-"/>
            </a:pPr>
            <a:r>
              <a:rPr lang="en-US"/>
              <a:t>How the program can be updated at runtime. </a:t>
            </a:r>
            <a:endParaRPr/>
          </a:p>
          <a:p>
            <a:pPr indent="0" lvl="0" marL="0" marR="0" rtl="0" algn="l">
              <a:spcBef>
                <a:spcPts val="0"/>
              </a:spcBef>
              <a:spcAft>
                <a:spcPts val="0"/>
              </a:spcAft>
              <a:buNone/>
            </a:pPr>
            <a:r>
              <a:t/>
            </a:r>
            <a:endParaRPr/>
          </a:p>
        </p:txBody>
      </p:sp>
      <p:sp>
        <p:nvSpPr>
          <p:cNvPr id="3438" name="Google Shape;3438;g37fca2850e_8_8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37fca2850e_8_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6" name="Google Shape;3446;g37fca2850e_8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a:t>
            </a:r>
            <a:r>
              <a:rPr lang="en-US"/>
              <a:t>P4Runtime</a:t>
            </a:r>
            <a:r>
              <a:rPr lang="en-US"/>
              <a:t> in action.</a:t>
            </a:r>
            <a:endParaRPr b="0" i="0" sz="1200" u="none" cap="none" strike="noStrike">
              <a:solidFill>
                <a:schemeClr val="dk1"/>
              </a:solidFill>
              <a:latin typeface="Calibri"/>
              <a:ea typeface="Calibri"/>
              <a:cs typeface="Calibri"/>
              <a:sym typeface="Calibri"/>
            </a:endParaRPr>
          </a:p>
        </p:txBody>
      </p:sp>
      <p:sp>
        <p:nvSpPr>
          <p:cNvPr id="3447" name="Google Shape;3447;g37fca2850e_8_8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37fca2850e_8_8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4" name="Google Shape;3454;g37fca2850e_8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The main goal of this exercise to write a remote controller to manage the dataplane…</a:t>
            </a:r>
            <a:endParaRPr/>
          </a:p>
          <a:p>
            <a:pPr indent="0" lvl="0" marL="0" marR="0" rtl="0" algn="l">
              <a:spcBef>
                <a:spcPts val="0"/>
              </a:spcBef>
              <a:spcAft>
                <a:spcPts val="0"/>
              </a:spcAft>
              <a:buClr>
                <a:schemeClr val="dk1"/>
              </a:buClr>
              <a:buSzPts val="1200"/>
              <a:buFont typeface="Calibri"/>
              <a:buNone/>
            </a:pPr>
            <a:r>
              <a:rPr lang="en-US"/>
              <a:t>Explain controller, topology and P4 program.</a:t>
            </a:r>
            <a:endParaRPr/>
          </a:p>
          <a:p>
            <a:pPr indent="0" lvl="0" marL="0" marR="0" rtl="0" algn="l">
              <a:spcBef>
                <a:spcPts val="0"/>
              </a:spcBef>
              <a:spcAft>
                <a:spcPts val="0"/>
              </a:spcAft>
              <a:buClr>
                <a:schemeClr val="dk1"/>
              </a:buClr>
              <a:buSzPts val="1200"/>
              <a:buFont typeface="Calibri"/>
              <a:buNone/>
            </a:pPr>
            <a:r>
              <a:rPr lang="en-US"/>
              <a:t>Added two actions and counters.</a:t>
            </a:r>
            <a:endParaRPr/>
          </a:p>
        </p:txBody>
      </p:sp>
      <p:sp>
        <p:nvSpPr>
          <p:cNvPr id="3455" name="Google Shape;3455;g37fca2850e_8_8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7fca2850e_6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37fca2850e_6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To motivate this a bit more, let me describe how network systems are currently built</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When you start building a network system you first define your list of requirements and the features you want to include</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then look at all of the different available packet-processing chips out there, which all have a datasheet that explains roughly in English how they process packets</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You try to pick the one that best suits your needs, of course it also probably has a bunch of stuff you don’t need</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But once you decide on a chip, that defines bottoms-up how your system will be built. It defines how the driver is written as well as how the control-plane running in the switch OS is able to interact with the forwarding plane in the fixed-function chip</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b="0" i="0" sz="1200" u="none" cap="none" strike="noStrike">
              <a:solidFill>
                <a:schemeClr val="dk1"/>
              </a:solidFill>
              <a:latin typeface="Calibri"/>
              <a:ea typeface="Calibri"/>
              <a:cs typeface="Calibri"/>
              <a:sym typeface="Calibri"/>
            </a:endParaRPr>
          </a:p>
          <a:p>
            <a:pPr indent="-317500" lvl="0" marL="457200" marR="0" rtl="0" algn="l">
              <a:lnSpc>
                <a:spcPct val="115000"/>
              </a:lnSpc>
              <a:spcBef>
                <a:spcPts val="0"/>
              </a:spcBef>
              <a:spcAft>
                <a:spcPts val="0"/>
              </a:spcAft>
              <a:buClr>
                <a:schemeClr val="dk1"/>
              </a:buClr>
              <a:buSzPts val="1400"/>
              <a:buFont typeface="Calibri"/>
              <a:buChar char="●"/>
            </a:pPr>
            <a:r>
              <a:rPr b="0" i="0" lang="en-US" sz="1200" u="none" cap="none" strike="noStrike">
                <a:solidFill>
                  <a:schemeClr val="dk1"/>
                </a:solidFill>
                <a:latin typeface="Calibri"/>
                <a:ea typeface="Calibri"/>
                <a:cs typeface="Calibri"/>
                <a:sym typeface="Calibri"/>
              </a:rPr>
              <a:t>Now what P4 and this whole programmable data-plane movement are trying to do is turn this design philosophy upside down.</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888" name="Google Shape;888;g37fca2850e_6_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37fca2850e_8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6" name="Google Shape;3466;g37fca2850e_8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467" name="Google Shape;3467;g37fca2850e_8_89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3bbe2929f6_8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5" name="Google Shape;3475;g3bbe2929f6_8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rPr lang="en-US"/>
              <a:t>Let’s go through a quick exercise to see P4Runtime in action.</a:t>
            </a:r>
            <a:endParaRPr b="0" i="0" sz="1200" u="none" cap="none" strike="noStrike">
              <a:solidFill>
                <a:schemeClr val="dk1"/>
              </a:solidFill>
              <a:latin typeface="Calibri"/>
              <a:ea typeface="Calibri"/>
              <a:cs typeface="Calibri"/>
              <a:sym typeface="Calibri"/>
            </a:endParaRPr>
          </a:p>
        </p:txBody>
      </p:sp>
      <p:sp>
        <p:nvSpPr>
          <p:cNvPr id="3476" name="Google Shape;3476;g3bbe2929f6_80_4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g3bbe2929f6_8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3bbe2929f6_8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483" name="Google Shape;3483;g3bbe2929f6_80_52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3bbe2929f6_8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3bbe2929f6_8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76200" lvl="0" marL="76200" rtl="0" algn="l">
              <a:spcBef>
                <a:spcPts val="0"/>
              </a:spcBef>
              <a:spcAft>
                <a:spcPts val="0"/>
              </a:spcAft>
              <a:buNone/>
            </a:pPr>
            <a:r>
              <a:t/>
            </a:r>
            <a:endParaRPr/>
          </a:p>
        </p:txBody>
      </p:sp>
      <p:sp>
        <p:nvSpPr>
          <p:cNvPr id="3537" name="Google Shape;3537;g3bbe2929f6_80_58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37fca2850e_10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3544" name="Google Shape;3544;g37fca2850e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37fca2850e_10_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549" name="Google Shape;3549;g37fca2850e_1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37fca2850e_1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9" name="Google Shape;3629;g37fca2850e_1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30" name="Google Shape;3630;g37fca2850e_10_8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37fca2850e_1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56" name="Google Shape;3656;g37fca2850e_1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37fca2850e_10_1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65" name="Google Shape;3665;g37fca2850e_1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37fca2850e_1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672" name="Google Shape;3672;g37fca2850e_1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3" name="Shape 13"/>
        <p:cNvGrpSpPr/>
        <p:nvPr/>
      </p:nvGrpSpPr>
      <p:grpSpPr>
        <a:xfrm>
          <a:off x="0" y="0"/>
          <a:ext cx="0" cy="0"/>
          <a:chOff x="0" y="0"/>
          <a:chExt cx="0" cy="0"/>
        </a:xfrm>
      </p:grpSpPr>
      <p:sp>
        <p:nvSpPr>
          <p:cNvPr id="14" name="Google Shape;14;p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5" name="Google Shape;15;p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6" name="Google Shape;16;p2"/>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 name="Google Shape;17;p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66" name="Shape 66"/>
        <p:cNvGrpSpPr/>
        <p:nvPr/>
      </p:nvGrpSpPr>
      <p:grpSpPr>
        <a:xfrm>
          <a:off x="0" y="0"/>
          <a:ext cx="0" cy="0"/>
          <a:chOff x="0" y="0"/>
          <a:chExt cx="0" cy="0"/>
        </a:xfrm>
      </p:grpSpPr>
      <p:sp>
        <p:nvSpPr>
          <p:cNvPr id="67" name="Google Shape;67;p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8" name="Google Shape;68;p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 name="Google Shape;69;p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1"/>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 name="Google Shape;71;p11"/>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0" name="Shape 660"/>
        <p:cNvGrpSpPr/>
        <p:nvPr/>
      </p:nvGrpSpPr>
      <p:grpSpPr>
        <a:xfrm>
          <a:off x="0" y="0"/>
          <a:ext cx="0" cy="0"/>
          <a:chOff x="0" y="0"/>
          <a:chExt cx="0" cy="0"/>
        </a:xfrm>
      </p:grpSpPr>
      <p:sp>
        <p:nvSpPr>
          <p:cNvPr id="661" name="Google Shape;661;p1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2" name="Google Shape;662;p1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3" name="Google Shape;663;p10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4">
  <p:cSld name="Code 4">
    <p:spTree>
      <p:nvGrpSpPr>
        <p:cNvPr id="664" name="Shape 664"/>
        <p:cNvGrpSpPr/>
        <p:nvPr/>
      </p:nvGrpSpPr>
      <p:grpSpPr>
        <a:xfrm>
          <a:off x="0" y="0"/>
          <a:ext cx="0" cy="0"/>
          <a:chOff x="0" y="0"/>
          <a:chExt cx="0" cy="0"/>
        </a:xfrm>
      </p:grpSpPr>
      <p:sp>
        <p:nvSpPr>
          <p:cNvPr id="665" name="Google Shape;665;p1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66" name="Google Shape;666;p10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67" name="Google Shape;667;p10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8" name="Google Shape;668;p10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69" name="Google Shape;669;p1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0" name="Google Shape;670;p106"/>
          <p:cNvSpPr txBox="1"/>
          <p:nvPr>
            <p:ph idx="3" type="body"/>
          </p:nvPr>
        </p:nvSpPr>
        <p:spPr>
          <a:xfrm>
            <a:off x="1524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71" name="Google Shape;671;p106"/>
          <p:cNvSpPr txBox="1"/>
          <p:nvPr>
            <p:ph idx="4" type="body"/>
          </p:nvPr>
        </p:nvSpPr>
        <p:spPr>
          <a:xfrm>
            <a:off x="4572000" y="1257300"/>
            <a:ext cx="4267200" cy="36006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676" name="Shape 676"/>
        <p:cNvGrpSpPr/>
        <p:nvPr/>
      </p:nvGrpSpPr>
      <p:grpSpPr>
        <a:xfrm>
          <a:off x="0" y="0"/>
          <a:ext cx="0" cy="0"/>
          <a:chOff x="0" y="0"/>
          <a:chExt cx="0" cy="0"/>
        </a:xfrm>
      </p:grpSpPr>
      <p:sp>
        <p:nvSpPr>
          <p:cNvPr id="677" name="Google Shape;677;p10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78" name="Google Shape;678;p10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79" name="Google Shape;679;p10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0" name="Google Shape;680;p10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681" name="Shape 681"/>
        <p:cNvGrpSpPr/>
        <p:nvPr/>
      </p:nvGrpSpPr>
      <p:grpSpPr>
        <a:xfrm>
          <a:off x="0" y="0"/>
          <a:ext cx="0" cy="0"/>
          <a:chOff x="0" y="0"/>
          <a:chExt cx="0" cy="0"/>
        </a:xfrm>
      </p:grpSpPr>
      <p:sp>
        <p:nvSpPr>
          <p:cNvPr id="682" name="Google Shape;682;p10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3" name="Google Shape;683;p10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684" name="Google Shape;684;p10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85" name="Google Shape;685;p10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686" name="Shape 686"/>
        <p:cNvGrpSpPr/>
        <p:nvPr/>
      </p:nvGrpSpPr>
      <p:grpSpPr>
        <a:xfrm>
          <a:off x="0" y="0"/>
          <a:ext cx="0" cy="0"/>
          <a:chOff x="0" y="0"/>
          <a:chExt cx="0" cy="0"/>
        </a:xfrm>
      </p:grpSpPr>
      <p:sp>
        <p:nvSpPr>
          <p:cNvPr id="687" name="Google Shape;687;p11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88" name="Google Shape;688;p1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89" name="Google Shape;689;p1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0" name="Google Shape;690;p1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11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692" name="Shape 692"/>
        <p:cNvGrpSpPr/>
        <p:nvPr/>
      </p:nvGrpSpPr>
      <p:grpSpPr>
        <a:xfrm>
          <a:off x="0" y="0"/>
          <a:ext cx="0" cy="0"/>
          <a:chOff x="0" y="0"/>
          <a:chExt cx="0" cy="0"/>
        </a:xfrm>
      </p:grpSpPr>
      <p:sp>
        <p:nvSpPr>
          <p:cNvPr id="693" name="Google Shape;693;p11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694" name="Google Shape;694;p111"/>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95" name="Google Shape;695;p11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96" name="Google Shape;696;p11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7" name="Google Shape;697;p11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8" name="Shape 698"/>
        <p:cNvGrpSpPr/>
        <p:nvPr/>
      </p:nvGrpSpPr>
      <p:grpSpPr>
        <a:xfrm>
          <a:off x="0" y="0"/>
          <a:ext cx="0" cy="0"/>
          <a:chOff x="0" y="0"/>
          <a:chExt cx="0" cy="0"/>
        </a:xfrm>
      </p:grpSpPr>
      <p:sp>
        <p:nvSpPr>
          <p:cNvPr id="699" name="Google Shape;699;p1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0" name="Google Shape;700;p1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1" name="Google Shape;701;p1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702" name="Shape 702"/>
        <p:cNvGrpSpPr/>
        <p:nvPr/>
      </p:nvGrpSpPr>
      <p:grpSpPr>
        <a:xfrm>
          <a:off x="0" y="0"/>
          <a:ext cx="0" cy="0"/>
          <a:chOff x="0" y="0"/>
          <a:chExt cx="0" cy="0"/>
        </a:xfrm>
      </p:grpSpPr>
      <p:sp>
        <p:nvSpPr>
          <p:cNvPr id="703" name="Google Shape;703;p113"/>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4" name="Google Shape;704;p1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05" name="Google Shape;705;p1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06" name="Google Shape;706;p1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707" name="Shape 707"/>
        <p:cNvGrpSpPr/>
        <p:nvPr/>
      </p:nvGrpSpPr>
      <p:grpSpPr>
        <a:xfrm>
          <a:off x="0" y="0"/>
          <a:ext cx="0" cy="0"/>
          <a:chOff x="0" y="0"/>
          <a:chExt cx="0" cy="0"/>
        </a:xfrm>
      </p:grpSpPr>
      <p:sp>
        <p:nvSpPr>
          <p:cNvPr id="708" name="Google Shape;708;p114"/>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09" name="Google Shape;709;p1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0" name="Google Shape;710;p1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1" name="Google Shape;711;p1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712" name="Shape 712"/>
        <p:cNvGrpSpPr/>
        <p:nvPr/>
      </p:nvGrpSpPr>
      <p:grpSpPr>
        <a:xfrm>
          <a:off x="0" y="0"/>
          <a:ext cx="0" cy="0"/>
          <a:chOff x="0" y="0"/>
          <a:chExt cx="0" cy="0"/>
        </a:xfrm>
      </p:grpSpPr>
      <p:sp>
        <p:nvSpPr>
          <p:cNvPr id="713" name="Google Shape;713;p1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14" name="Google Shape;714;p11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15" name="Google Shape;715;p1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16" name="Google Shape;716;p1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11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72" name="Shape 72"/>
        <p:cNvGrpSpPr/>
        <p:nvPr/>
      </p:nvGrpSpPr>
      <p:grpSpPr>
        <a:xfrm>
          <a:off x="0" y="0"/>
          <a:ext cx="0" cy="0"/>
          <a:chOff x="0" y="0"/>
          <a:chExt cx="0" cy="0"/>
        </a:xfrm>
      </p:grpSpPr>
      <p:sp>
        <p:nvSpPr>
          <p:cNvPr id="73" name="Google Shape;73;p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74" name="Google Shape;74;p1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 name="Google Shape;75;p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2"/>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7" name="Google Shape;77;p12"/>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 name="Google Shape;78;p12"/>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718" name="Shape 718"/>
        <p:cNvGrpSpPr/>
        <p:nvPr/>
      </p:nvGrpSpPr>
      <p:grpSpPr>
        <a:xfrm>
          <a:off x="0" y="0"/>
          <a:ext cx="0" cy="0"/>
          <a:chOff x="0" y="0"/>
          <a:chExt cx="0" cy="0"/>
        </a:xfrm>
      </p:grpSpPr>
      <p:sp>
        <p:nvSpPr>
          <p:cNvPr id="719" name="Google Shape;719;p1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0" name="Google Shape;720;p11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1" name="Google Shape;721;p11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2" name="Google Shape;722;p11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23" name="Google Shape;723;p1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4" name="Google Shape;724;p11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25" name="Google Shape;725;p11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726" name="Shape 726"/>
        <p:cNvGrpSpPr/>
        <p:nvPr/>
      </p:nvGrpSpPr>
      <p:grpSpPr>
        <a:xfrm>
          <a:off x="0" y="0"/>
          <a:ext cx="0" cy="0"/>
          <a:chOff x="0" y="0"/>
          <a:chExt cx="0" cy="0"/>
        </a:xfrm>
      </p:grpSpPr>
      <p:sp>
        <p:nvSpPr>
          <p:cNvPr id="727" name="Google Shape;727;p1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28" name="Google Shape;728;p11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29" name="Google Shape;729;p11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0" name="Google Shape;730;p1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p11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2" name="Google Shape;732;p11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3" name="Google Shape;733;p11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34" name="Google Shape;734;p11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5" name="Google Shape;735;p11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736" name="Shape 736"/>
        <p:cNvGrpSpPr/>
        <p:nvPr/>
      </p:nvGrpSpPr>
      <p:grpSpPr>
        <a:xfrm>
          <a:off x="0" y="0"/>
          <a:ext cx="0" cy="0"/>
          <a:chOff x="0" y="0"/>
          <a:chExt cx="0" cy="0"/>
        </a:xfrm>
      </p:grpSpPr>
      <p:sp>
        <p:nvSpPr>
          <p:cNvPr id="737" name="Google Shape;737;p11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38" name="Google Shape;738;p11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39" name="Google Shape;739;p1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0" name="Google Shape;740;p11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1" name="Google Shape;741;p11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742" name="Shape 742"/>
        <p:cNvGrpSpPr/>
        <p:nvPr/>
      </p:nvGrpSpPr>
      <p:grpSpPr>
        <a:xfrm>
          <a:off x="0" y="0"/>
          <a:ext cx="0" cy="0"/>
          <a:chOff x="0" y="0"/>
          <a:chExt cx="0" cy="0"/>
        </a:xfrm>
      </p:grpSpPr>
      <p:sp>
        <p:nvSpPr>
          <p:cNvPr id="743" name="Google Shape;743;p1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44" name="Google Shape;744;p1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45" name="Google Shape;745;p1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6" name="Google Shape;746;p11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7" name="Google Shape;747;p11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48" name="Google Shape;748;p11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749" name="Shape 749"/>
        <p:cNvGrpSpPr/>
        <p:nvPr/>
      </p:nvGrpSpPr>
      <p:grpSpPr>
        <a:xfrm>
          <a:off x="0" y="0"/>
          <a:ext cx="0" cy="0"/>
          <a:chOff x="0" y="0"/>
          <a:chExt cx="0" cy="0"/>
        </a:xfrm>
      </p:grpSpPr>
      <p:sp>
        <p:nvSpPr>
          <p:cNvPr id="750" name="Google Shape;750;p1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1" name="Google Shape;751;p1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2" name="Google Shape;752;p1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53" name="Google Shape;753;p1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4" name="Google Shape;754;p12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55" name="Google Shape;755;p12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756" name="Shape 756"/>
        <p:cNvGrpSpPr/>
        <p:nvPr/>
      </p:nvGrpSpPr>
      <p:grpSpPr>
        <a:xfrm>
          <a:off x="0" y="0"/>
          <a:ext cx="0" cy="0"/>
          <a:chOff x="0" y="0"/>
          <a:chExt cx="0" cy="0"/>
        </a:xfrm>
      </p:grpSpPr>
      <p:sp>
        <p:nvSpPr>
          <p:cNvPr id="757" name="Google Shape;757;p12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58" name="Google Shape;758;p1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59" name="Google Shape;759;p1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0" name="Google Shape;760;p1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1" name="Google Shape;761;p12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2" name="Google Shape;762;p12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763" name="Shape 763"/>
        <p:cNvGrpSpPr/>
        <p:nvPr/>
      </p:nvGrpSpPr>
      <p:grpSpPr>
        <a:xfrm>
          <a:off x="0" y="0"/>
          <a:ext cx="0" cy="0"/>
          <a:chOff x="0" y="0"/>
          <a:chExt cx="0" cy="0"/>
        </a:xfrm>
      </p:grpSpPr>
      <p:sp>
        <p:nvSpPr>
          <p:cNvPr id="764" name="Google Shape;764;p12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65" name="Google Shape;765;p12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66" name="Google Shape;766;p1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7" name="Google Shape;767;p12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68" name="Google Shape;768;p12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769" name="Google Shape;769;p122"/>
          <p:cNvGrpSpPr/>
          <p:nvPr/>
        </p:nvGrpSpPr>
        <p:grpSpPr>
          <a:xfrm>
            <a:off x="990658" y="1200267"/>
            <a:ext cx="1524233" cy="1428779"/>
            <a:chOff x="1485649" y="3204982"/>
            <a:chExt cx="1124480" cy="2169089"/>
          </a:xfrm>
        </p:grpSpPr>
        <p:sp>
          <p:nvSpPr>
            <p:cNvPr id="770" name="Google Shape;770;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1" name="Google Shape;771;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2" name="Google Shape;772;p122"/>
          <p:cNvGrpSpPr/>
          <p:nvPr/>
        </p:nvGrpSpPr>
        <p:grpSpPr>
          <a:xfrm>
            <a:off x="2819458" y="1207796"/>
            <a:ext cx="1524233" cy="1421187"/>
            <a:chOff x="1485649" y="3204982"/>
            <a:chExt cx="1124480" cy="2169089"/>
          </a:xfrm>
        </p:grpSpPr>
        <p:sp>
          <p:nvSpPr>
            <p:cNvPr id="773" name="Google Shape;773;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4" name="Google Shape;774;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5" name="Google Shape;775;p122"/>
          <p:cNvGrpSpPr/>
          <p:nvPr/>
        </p:nvGrpSpPr>
        <p:grpSpPr>
          <a:xfrm>
            <a:off x="4648257" y="1207794"/>
            <a:ext cx="1524233" cy="1421187"/>
            <a:chOff x="1485649" y="3204982"/>
            <a:chExt cx="1124480" cy="2169089"/>
          </a:xfrm>
        </p:grpSpPr>
        <p:sp>
          <p:nvSpPr>
            <p:cNvPr id="776" name="Google Shape;776;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77" name="Google Shape;777;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778" name="Google Shape;778;p122"/>
          <p:cNvGrpSpPr/>
          <p:nvPr/>
        </p:nvGrpSpPr>
        <p:grpSpPr>
          <a:xfrm>
            <a:off x="6477057" y="1168577"/>
            <a:ext cx="1524233" cy="1460448"/>
            <a:chOff x="1485649" y="3204982"/>
            <a:chExt cx="1124480" cy="2169089"/>
          </a:xfrm>
        </p:grpSpPr>
        <p:sp>
          <p:nvSpPr>
            <p:cNvPr id="779" name="Google Shape;779;p12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780" name="Google Shape;780;p12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781" name="Google Shape;781;p12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782" name="Google Shape;782;p12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783" name="Shape 783"/>
        <p:cNvGrpSpPr/>
        <p:nvPr/>
      </p:nvGrpSpPr>
      <p:grpSpPr>
        <a:xfrm>
          <a:off x="0" y="0"/>
          <a:ext cx="0" cy="0"/>
          <a:chOff x="0" y="0"/>
          <a:chExt cx="0" cy="0"/>
        </a:xfrm>
      </p:grpSpPr>
      <p:sp>
        <p:nvSpPr>
          <p:cNvPr id="784" name="Google Shape;784;p1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85" name="Google Shape;785;p12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786" name="Google Shape;786;p1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12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788" name="Google Shape;788;p12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789" name="Shape 789"/>
        <p:cNvGrpSpPr/>
        <p:nvPr/>
      </p:nvGrpSpPr>
      <p:grpSpPr>
        <a:xfrm>
          <a:off x="0" y="0"/>
          <a:ext cx="0" cy="0"/>
          <a:chOff x="0" y="0"/>
          <a:chExt cx="0" cy="0"/>
        </a:xfrm>
      </p:grpSpPr>
      <p:sp>
        <p:nvSpPr>
          <p:cNvPr id="790" name="Google Shape;790;p12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791" name="Google Shape;791;p1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792" name="Shape 792"/>
        <p:cNvGrpSpPr/>
        <p:nvPr/>
      </p:nvGrpSpPr>
      <p:grpSpPr>
        <a:xfrm>
          <a:off x="0" y="0"/>
          <a:ext cx="0" cy="0"/>
          <a:chOff x="0" y="0"/>
          <a:chExt cx="0" cy="0"/>
        </a:xfrm>
      </p:grpSpPr>
      <p:pic>
        <p:nvPicPr>
          <p:cNvPr id="793" name="Google Shape;793;p12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79" name="Shape 79"/>
        <p:cNvGrpSpPr/>
        <p:nvPr/>
      </p:nvGrpSpPr>
      <p:grpSpPr>
        <a:xfrm>
          <a:off x="0" y="0"/>
          <a:ext cx="0" cy="0"/>
          <a:chOff x="0" y="0"/>
          <a:chExt cx="0" cy="0"/>
        </a:xfrm>
      </p:grpSpPr>
      <p:sp>
        <p:nvSpPr>
          <p:cNvPr id="80" name="Google Shape;80;p13"/>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1" name="Google Shape;81;p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2" name="Google Shape;82;p1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83" name="Google Shape;83;p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85" name="Google Shape;85;p13"/>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4" name="Shape 794"/>
        <p:cNvGrpSpPr/>
        <p:nvPr/>
      </p:nvGrpSpPr>
      <p:grpSpPr>
        <a:xfrm>
          <a:off x="0" y="0"/>
          <a:ext cx="0" cy="0"/>
          <a:chOff x="0" y="0"/>
          <a:chExt cx="0" cy="0"/>
        </a:xfrm>
      </p:grpSpPr>
      <p:sp>
        <p:nvSpPr>
          <p:cNvPr id="795" name="Google Shape;795;p1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796" name="Google Shape;796;p1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97" name="Google Shape;797;p12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8" name="Shape 798"/>
        <p:cNvGrpSpPr/>
        <p:nvPr/>
      </p:nvGrpSpPr>
      <p:grpSpPr>
        <a:xfrm>
          <a:off x="0" y="0"/>
          <a:ext cx="0" cy="0"/>
          <a:chOff x="0" y="0"/>
          <a:chExt cx="0" cy="0"/>
        </a:xfrm>
      </p:grpSpPr>
      <p:sp>
        <p:nvSpPr>
          <p:cNvPr id="799" name="Google Shape;799;p12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800" name="Google Shape;800;p12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1" name="Google Shape;801;p12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802" name="Google Shape;802;p127"/>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86" name="Shape 86"/>
        <p:cNvGrpSpPr/>
        <p:nvPr/>
      </p:nvGrpSpPr>
      <p:grpSpPr>
        <a:xfrm>
          <a:off x="0" y="0"/>
          <a:ext cx="0" cy="0"/>
          <a:chOff x="0" y="0"/>
          <a:chExt cx="0" cy="0"/>
        </a:xfrm>
      </p:grpSpPr>
      <p:sp>
        <p:nvSpPr>
          <p:cNvPr id="87" name="Google Shape;87;p14"/>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88" name="Google Shape;88;p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89" name="Google Shape;89;p1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0" name="Google Shape;90;p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2" name="Google Shape;92;p14"/>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93" name="Shape 93"/>
        <p:cNvGrpSpPr/>
        <p:nvPr/>
      </p:nvGrpSpPr>
      <p:grpSpPr>
        <a:xfrm>
          <a:off x="0" y="0"/>
          <a:ext cx="0" cy="0"/>
          <a:chOff x="0" y="0"/>
          <a:chExt cx="0" cy="0"/>
        </a:xfrm>
      </p:grpSpPr>
      <p:sp>
        <p:nvSpPr>
          <p:cNvPr id="94" name="Google Shape;94;p1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95" name="Google Shape;95;p1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96" name="Google Shape;96;p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98" name="Google Shape;98;p15"/>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99" name="Google Shape;99;p15"/>
          <p:cNvGrpSpPr/>
          <p:nvPr/>
        </p:nvGrpSpPr>
        <p:grpSpPr>
          <a:xfrm>
            <a:off x="990658" y="1200267"/>
            <a:ext cx="1524233" cy="1428779"/>
            <a:chOff x="1485649" y="3204982"/>
            <a:chExt cx="1124480" cy="2169089"/>
          </a:xfrm>
        </p:grpSpPr>
        <p:sp>
          <p:nvSpPr>
            <p:cNvPr id="100" name="Google Shape;100;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1" name="Google Shape;101;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2" name="Google Shape;102;p15"/>
          <p:cNvGrpSpPr/>
          <p:nvPr/>
        </p:nvGrpSpPr>
        <p:grpSpPr>
          <a:xfrm>
            <a:off x="2819458" y="1207796"/>
            <a:ext cx="1524233" cy="1421187"/>
            <a:chOff x="1485649" y="3204982"/>
            <a:chExt cx="1124480" cy="2169089"/>
          </a:xfrm>
        </p:grpSpPr>
        <p:sp>
          <p:nvSpPr>
            <p:cNvPr id="103" name="Google Shape;103;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4" name="Google Shape;104;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5" name="Google Shape;105;p15"/>
          <p:cNvGrpSpPr/>
          <p:nvPr/>
        </p:nvGrpSpPr>
        <p:grpSpPr>
          <a:xfrm>
            <a:off x="4648257" y="1207794"/>
            <a:ext cx="1524233" cy="1421187"/>
            <a:chOff x="1485649" y="3204982"/>
            <a:chExt cx="1124480" cy="2169089"/>
          </a:xfrm>
        </p:grpSpPr>
        <p:sp>
          <p:nvSpPr>
            <p:cNvPr id="106" name="Google Shape;106;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07" name="Google Shape;107;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108" name="Google Shape;108;p15"/>
          <p:cNvGrpSpPr/>
          <p:nvPr/>
        </p:nvGrpSpPr>
        <p:grpSpPr>
          <a:xfrm>
            <a:off x="6477058" y="1168577"/>
            <a:ext cx="1524233" cy="1460448"/>
            <a:chOff x="1485649" y="3204982"/>
            <a:chExt cx="1124480" cy="2169089"/>
          </a:xfrm>
        </p:grpSpPr>
        <p:sp>
          <p:nvSpPr>
            <p:cNvPr id="109" name="Google Shape;109;p15"/>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10" name="Google Shape;110;p15"/>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111" name="Google Shape;111;p15"/>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112" name="Google Shape;112;p15"/>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113" name="Shape 113"/>
        <p:cNvGrpSpPr/>
        <p:nvPr/>
      </p:nvGrpSpPr>
      <p:grpSpPr>
        <a:xfrm>
          <a:off x="0" y="0"/>
          <a:ext cx="0" cy="0"/>
          <a:chOff x="0" y="0"/>
          <a:chExt cx="0" cy="0"/>
        </a:xfrm>
      </p:grpSpPr>
      <p:sp>
        <p:nvSpPr>
          <p:cNvPr id="114" name="Google Shape;114;p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15" name="Google Shape;115;p1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16" name="Google Shape;116;p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18" name="Google Shape;118;p16"/>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119" name="Shape 119"/>
        <p:cNvGrpSpPr/>
        <p:nvPr/>
      </p:nvGrpSpPr>
      <p:grpSpPr>
        <a:xfrm>
          <a:off x="0" y="0"/>
          <a:ext cx="0" cy="0"/>
          <a:chOff x="0" y="0"/>
          <a:chExt cx="0" cy="0"/>
        </a:xfrm>
      </p:grpSpPr>
      <p:sp>
        <p:nvSpPr>
          <p:cNvPr id="120" name="Google Shape;120;p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121" name="Google Shape;121;p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124" name="Shape 124"/>
        <p:cNvGrpSpPr/>
        <p:nvPr/>
      </p:nvGrpSpPr>
      <p:grpSpPr>
        <a:xfrm>
          <a:off x="0" y="0"/>
          <a:ext cx="0" cy="0"/>
          <a:chOff x="0" y="0"/>
          <a:chExt cx="0" cy="0"/>
        </a:xfrm>
      </p:grpSpPr>
      <p:sp>
        <p:nvSpPr>
          <p:cNvPr id="125" name="Google Shape;125;p19"/>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26" name="Google Shape;126;p1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27" name="Google Shape;127;p1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28" name="Google Shape;128;p1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129" name="Shape 129"/>
        <p:cNvGrpSpPr/>
        <p:nvPr/>
      </p:nvGrpSpPr>
      <p:grpSpPr>
        <a:xfrm>
          <a:off x="0" y="0"/>
          <a:ext cx="0" cy="0"/>
          <a:chOff x="0" y="0"/>
          <a:chExt cx="0" cy="0"/>
        </a:xfrm>
      </p:grpSpPr>
      <p:sp>
        <p:nvSpPr>
          <p:cNvPr id="130" name="Google Shape;130;p2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1" name="Google Shape;131;p2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2" name="Google Shape;132;p2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3" name="Google Shape;133;p2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18" name="Shape 18"/>
        <p:cNvGrpSpPr/>
        <p:nvPr/>
      </p:nvGrpSpPr>
      <p:grpSpPr>
        <a:xfrm>
          <a:off x="0" y="0"/>
          <a:ext cx="0" cy="0"/>
          <a:chOff x="0" y="0"/>
          <a:chExt cx="0" cy="0"/>
        </a:xfrm>
      </p:grpSpPr>
      <p:sp>
        <p:nvSpPr>
          <p:cNvPr id="19" name="Google Shape;19;p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0" name="Google Shape;20;p3"/>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21" name="Google Shape;21;p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 name="Google Shape;22;p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135" name="Shape 135"/>
        <p:cNvGrpSpPr/>
        <p:nvPr/>
      </p:nvGrpSpPr>
      <p:grpSpPr>
        <a:xfrm>
          <a:off x="0" y="0"/>
          <a:ext cx="0" cy="0"/>
          <a:chOff x="0" y="0"/>
          <a:chExt cx="0" cy="0"/>
        </a:xfrm>
      </p:grpSpPr>
      <p:sp>
        <p:nvSpPr>
          <p:cNvPr id="136" name="Google Shape;136;p2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37" name="Google Shape;137;p2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138" name="Google Shape;138;p2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39" name="Google Shape;139;p2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142" name="Google Shape;142;p22"/>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2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144" name="Google Shape;144;p22"/>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9pPr>
          </a:lstStyle>
          <a:p/>
        </p:txBody>
      </p:sp>
      <p:sp>
        <p:nvSpPr>
          <p:cNvPr id="151" name="Google Shape;151;p2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2" name="Google Shape;152;p2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53" name="Shape 153"/>
        <p:cNvGrpSpPr/>
        <p:nvPr/>
      </p:nvGrpSpPr>
      <p:grpSpPr>
        <a:xfrm>
          <a:off x="0" y="0"/>
          <a:ext cx="0" cy="0"/>
          <a:chOff x="0" y="0"/>
          <a:chExt cx="0" cy="0"/>
        </a:xfrm>
      </p:grpSpPr>
      <p:sp>
        <p:nvSpPr>
          <p:cNvPr id="154" name="Google Shape;154;p2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55" name="Google Shape;155;p2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56" name="Google Shape;156;p25"/>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57" name="Google Shape;157;p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1">
  <p:cSld name="2_Content 1">
    <p:spTree>
      <p:nvGrpSpPr>
        <p:cNvPr id="158" name="Shape 158"/>
        <p:cNvGrpSpPr/>
        <p:nvPr/>
      </p:nvGrpSpPr>
      <p:grpSpPr>
        <a:xfrm>
          <a:off x="0" y="0"/>
          <a:ext cx="0" cy="0"/>
          <a:chOff x="0" y="0"/>
          <a:chExt cx="0" cy="0"/>
        </a:xfrm>
      </p:grpSpPr>
      <p:sp>
        <p:nvSpPr>
          <p:cNvPr id="159" name="Google Shape;159;p26"/>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 name="Google Shape;160;p2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61" name="Google Shape;161;p26"/>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62" name="Google Shape;162;p26"/>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3" name="Shape 163"/>
        <p:cNvGrpSpPr/>
        <p:nvPr/>
      </p:nvGrpSpPr>
      <p:grpSpPr>
        <a:xfrm>
          <a:off x="0" y="0"/>
          <a:ext cx="0" cy="0"/>
          <a:chOff x="0" y="0"/>
          <a:chExt cx="0" cy="0"/>
        </a:xfrm>
      </p:grpSpPr>
      <p:sp>
        <p:nvSpPr>
          <p:cNvPr id="164" name="Google Shape;164;p2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167" name="Shape 167"/>
        <p:cNvGrpSpPr/>
        <p:nvPr/>
      </p:nvGrpSpPr>
      <p:grpSpPr>
        <a:xfrm>
          <a:off x="0" y="0"/>
          <a:ext cx="0" cy="0"/>
          <a:chOff x="0" y="0"/>
          <a:chExt cx="0" cy="0"/>
        </a:xfrm>
      </p:grpSpPr>
      <p:sp>
        <p:nvSpPr>
          <p:cNvPr id="168" name="Google Shape;168;p2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28"/>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170" name="Google Shape;170;p2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1" name="Google Shape;171;p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ontent 1">
  <p:cSld name="26_Content 1">
    <p:spTree>
      <p:nvGrpSpPr>
        <p:cNvPr id="172" name="Shape 172"/>
        <p:cNvGrpSpPr/>
        <p:nvPr/>
      </p:nvGrpSpPr>
      <p:grpSpPr>
        <a:xfrm>
          <a:off x="0" y="0"/>
          <a:ext cx="0" cy="0"/>
          <a:chOff x="0" y="0"/>
          <a:chExt cx="0" cy="0"/>
        </a:xfrm>
      </p:grpSpPr>
      <p:sp>
        <p:nvSpPr>
          <p:cNvPr id="173" name="Google Shape;173;p29"/>
          <p:cNvSpPr txBox="1"/>
          <p:nvPr>
            <p:ph type="title"/>
          </p:nvPr>
        </p:nvSpPr>
        <p:spPr>
          <a:xfrm>
            <a:off x="152400" y="127400"/>
            <a:ext cx="8686800" cy="47982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4" name="Google Shape;174;p2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75"/>
              </a:spcBef>
              <a:spcAft>
                <a:spcPts val="0"/>
              </a:spcAft>
              <a:buClr>
                <a:srgbClr val="000000"/>
              </a:buClr>
              <a:buSzPts val="2100"/>
              <a:buFont typeface="Merriweather Sans"/>
              <a:buChar char="•"/>
              <a:defRPr b="0" i="0" sz="2100" u="none" cap="none" strike="noStrike">
                <a:solidFill>
                  <a:srgbClr val="000000"/>
                </a:solidFill>
                <a:latin typeface="Arial"/>
                <a:ea typeface="Arial"/>
                <a:cs typeface="Arial"/>
                <a:sym typeface="Arial"/>
              </a:defRPr>
            </a:lvl1pPr>
            <a:lvl2pPr indent="-342900" lvl="1" marL="914400" marR="0" rtl="0" algn="l">
              <a:lnSpc>
                <a:spcPct val="100000"/>
              </a:lnSpc>
              <a:spcBef>
                <a:spcPts val="75"/>
              </a:spcBef>
              <a:spcAft>
                <a:spcPts val="0"/>
              </a:spcAft>
              <a:buClr>
                <a:srgbClr val="000000"/>
              </a:buClr>
              <a:buSzPts val="1800"/>
              <a:buFont typeface="Merriweather Sans"/>
              <a:buChar char="◦"/>
              <a:defRPr b="0" i="0" sz="1800" u="none" cap="none" strike="noStrike">
                <a:solidFill>
                  <a:srgbClr val="000000"/>
                </a:solidFill>
                <a:latin typeface="Arial"/>
                <a:ea typeface="Arial"/>
                <a:cs typeface="Arial"/>
                <a:sym typeface="Arial"/>
              </a:defRPr>
            </a:lvl2pPr>
            <a:lvl3pPr indent="-323850" lvl="2" marL="1371600" marR="0" rtl="0" algn="l">
              <a:lnSpc>
                <a:spcPct val="100000"/>
              </a:lnSpc>
              <a:spcBef>
                <a:spcPts val="56"/>
              </a:spcBef>
              <a:spcAft>
                <a:spcPts val="0"/>
              </a:spcAft>
              <a:buClr>
                <a:srgbClr val="000000"/>
              </a:buClr>
              <a:buSzPts val="1500"/>
              <a:buFont typeface="Merriweather Sans"/>
              <a:buChar char="■"/>
              <a:defRPr b="0" i="0" sz="1500" u="none" cap="none" strike="noStrike">
                <a:solidFill>
                  <a:srgbClr val="000000"/>
                </a:solidFill>
                <a:latin typeface="Arial"/>
                <a:ea typeface="Arial"/>
                <a:cs typeface="Arial"/>
                <a:sym typeface="Arial"/>
              </a:defRPr>
            </a:lvl3pPr>
            <a:lvl4pPr indent="-304800" lvl="3" marL="1828800" marR="0" rtl="0" algn="l">
              <a:lnSpc>
                <a:spcPct val="100000"/>
              </a:lnSpc>
              <a:spcBef>
                <a:spcPts val="38"/>
              </a:spcBef>
              <a:spcAft>
                <a:spcPts val="0"/>
              </a:spcAft>
              <a:buClr>
                <a:srgbClr val="000000"/>
              </a:buClr>
              <a:buSzPts val="1200"/>
              <a:buFont typeface="Merriweather Sans"/>
              <a:buChar char="□"/>
              <a:defRPr b="0"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19"/>
              </a:spcBef>
              <a:spcAft>
                <a:spcPts val="0"/>
              </a:spcAft>
              <a:buClr>
                <a:srgbClr val="000000"/>
              </a:buClr>
              <a:buSzPts val="1196"/>
              <a:buFont typeface="Arial"/>
              <a:buNone/>
              <a:defRPr b="0" i="0" sz="1196"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96" u="none" cap="none" strike="noStrike">
                <a:solidFill>
                  <a:srgbClr val="000000"/>
                </a:solidFill>
                <a:latin typeface="Arial"/>
                <a:ea typeface="Arial"/>
                <a:cs typeface="Arial"/>
                <a:sym typeface="Arial"/>
              </a:defRPr>
            </a:lvl9pPr>
          </a:lstStyle>
          <a:p/>
        </p:txBody>
      </p:sp>
      <p:sp>
        <p:nvSpPr>
          <p:cNvPr id="175" name="Google Shape;175;p29"/>
          <p:cNvSpPr/>
          <p:nvPr/>
        </p:nvSpPr>
        <p:spPr>
          <a:xfrm>
            <a:off x="152400" y="607222"/>
            <a:ext cx="8686800" cy="81428"/>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76" name="Google Shape;176;p29"/>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177" name="Shape 177"/>
        <p:cNvGrpSpPr/>
        <p:nvPr/>
      </p:nvGrpSpPr>
      <p:grpSpPr>
        <a:xfrm>
          <a:off x="0" y="0"/>
          <a:ext cx="0" cy="0"/>
          <a:chOff x="0" y="0"/>
          <a:chExt cx="0" cy="0"/>
        </a:xfrm>
      </p:grpSpPr>
      <p:sp>
        <p:nvSpPr>
          <p:cNvPr id="178" name="Google Shape;178;p3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79" name="Google Shape;179;p3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3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1" name="Google Shape;181;p3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30"/>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183" name="Shape 183"/>
        <p:cNvGrpSpPr/>
        <p:nvPr/>
      </p:nvGrpSpPr>
      <p:grpSpPr>
        <a:xfrm>
          <a:off x="0" y="0"/>
          <a:ext cx="0" cy="0"/>
          <a:chOff x="0" y="0"/>
          <a:chExt cx="0" cy="0"/>
        </a:xfrm>
      </p:grpSpPr>
      <p:sp>
        <p:nvSpPr>
          <p:cNvPr id="184" name="Google Shape;184;p31"/>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85" name="Google Shape;185;p3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3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87" name="Google Shape;187;p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sp>
        <p:nvSpPr>
          <p:cNvPr id="24" name="Google Shape;24;p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5" name="Google Shape;25;p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188" name="Shape 188"/>
        <p:cNvGrpSpPr/>
        <p:nvPr/>
      </p:nvGrpSpPr>
      <p:grpSpPr>
        <a:xfrm>
          <a:off x="0" y="0"/>
          <a:ext cx="0" cy="0"/>
          <a:chOff x="0" y="0"/>
          <a:chExt cx="0" cy="0"/>
        </a:xfrm>
      </p:grpSpPr>
      <p:sp>
        <p:nvSpPr>
          <p:cNvPr id="189" name="Google Shape;189;p32"/>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0" name="Google Shape;190;p3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3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2" name="Google Shape;192;p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193" name="Shape 193"/>
        <p:cNvGrpSpPr/>
        <p:nvPr/>
      </p:nvGrpSpPr>
      <p:grpSpPr>
        <a:xfrm>
          <a:off x="0" y="0"/>
          <a:ext cx="0" cy="0"/>
          <a:chOff x="0" y="0"/>
          <a:chExt cx="0" cy="0"/>
        </a:xfrm>
      </p:grpSpPr>
      <p:sp>
        <p:nvSpPr>
          <p:cNvPr id="194" name="Google Shape;194;p3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5" name="Google Shape;195;p33"/>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196" name="Google Shape;196;p3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197" name="Google Shape;197;p3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33"/>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199" name="Shape 199"/>
        <p:cNvGrpSpPr/>
        <p:nvPr/>
      </p:nvGrpSpPr>
      <p:grpSpPr>
        <a:xfrm>
          <a:off x="0" y="0"/>
          <a:ext cx="0" cy="0"/>
          <a:chOff x="0" y="0"/>
          <a:chExt cx="0" cy="0"/>
        </a:xfrm>
      </p:grpSpPr>
      <p:sp>
        <p:nvSpPr>
          <p:cNvPr id="200" name="Google Shape;200;p3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34"/>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02" name="Google Shape;202;p3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3" name="Google Shape;203;p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34"/>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205" name="Shape 205"/>
        <p:cNvGrpSpPr/>
        <p:nvPr/>
      </p:nvGrpSpPr>
      <p:grpSpPr>
        <a:xfrm>
          <a:off x="0" y="0"/>
          <a:ext cx="0" cy="0"/>
          <a:chOff x="0" y="0"/>
          <a:chExt cx="0" cy="0"/>
        </a:xfrm>
      </p:grpSpPr>
      <p:sp>
        <p:nvSpPr>
          <p:cNvPr id="206" name="Google Shape;206;p3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35"/>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08" name="Google Shape;208;p35"/>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09" name="Google Shape;209;p35"/>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0" name="Google Shape;210;p3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35"/>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2" name="Google Shape;212;p35"/>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213" name="Shape 213"/>
        <p:cNvGrpSpPr/>
        <p:nvPr/>
      </p:nvGrpSpPr>
      <p:grpSpPr>
        <a:xfrm>
          <a:off x="0" y="0"/>
          <a:ext cx="0" cy="0"/>
          <a:chOff x="0" y="0"/>
          <a:chExt cx="0" cy="0"/>
        </a:xfrm>
      </p:grpSpPr>
      <p:sp>
        <p:nvSpPr>
          <p:cNvPr id="214" name="Google Shape;214;p3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3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16" name="Google Shape;216;p36"/>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7" name="Google Shape;217;p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6"/>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19" name="Google Shape;219;p36"/>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0" name="Google Shape;220;p36"/>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1" name="Google Shape;221;p36"/>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2" name="Google Shape;222;p36"/>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223" name="Shape 223"/>
        <p:cNvGrpSpPr/>
        <p:nvPr/>
      </p:nvGrpSpPr>
      <p:grpSpPr>
        <a:xfrm>
          <a:off x="0" y="0"/>
          <a:ext cx="0" cy="0"/>
          <a:chOff x="0" y="0"/>
          <a:chExt cx="0" cy="0"/>
        </a:xfrm>
      </p:grpSpPr>
      <p:sp>
        <p:nvSpPr>
          <p:cNvPr id="224" name="Google Shape;224;p3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3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26" name="Google Shape;226;p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7" name="Google Shape;227;p37"/>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28" name="Google Shape;228;p37"/>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229" name="Shape 229"/>
        <p:cNvGrpSpPr/>
        <p:nvPr/>
      </p:nvGrpSpPr>
      <p:grpSpPr>
        <a:xfrm>
          <a:off x="0" y="0"/>
          <a:ext cx="0" cy="0"/>
          <a:chOff x="0" y="0"/>
          <a:chExt cx="0" cy="0"/>
        </a:xfrm>
      </p:grpSpPr>
      <p:sp>
        <p:nvSpPr>
          <p:cNvPr id="230" name="Google Shape;230;p3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1" name="Google Shape;231;p3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32" name="Google Shape;232;p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8"/>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4" name="Google Shape;234;p38"/>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35" name="Google Shape;235;p38"/>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236" name="Shape 236"/>
        <p:cNvGrpSpPr/>
        <p:nvPr/>
      </p:nvGrpSpPr>
      <p:grpSpPr>
        <a:xfrm>
          <a:off x="0" y="0"/>
          <a:ext cx="0" cy="0"/>
          <a:chOff x="0" y="0"/>
          <a:chExt cx="0" cy="0"/>
        </a:xfrm>
      </p:grpSpPr>
      <p:sp>
        <p:nvSpPr>
          <p:cNvPr id="237" name="Google Shape;237;p39"/>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38" name="Google Shape;238;p3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3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0" name="Google Shape;240;p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39"/>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2" name="Google Shape;242;p39"/>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243" name="Shape 243"/>
        <p:cNvGrpSpPr/>
        <p:nvPr/>
      </p:nvGrpSpPr>
      <p:grpSpPr>
        <a:xfrm>
          <a:off x="0" y="0"/>
          <a:ext cx="0" cy="0"/>
          <a:chOff x="0" y="0"/>
          <a:chExt cx="0" cy="0"/>
        </a:xfrm>
      </p:grpSpPr>
      <p:sp>
        <p:nvSpPr>
          <p:cNvPr id="244" name="Google Shape;244;p40"/>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45" name="Google Shape;245;p4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46" name="Google Shape;246;p4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47" name="Google Shape;247;p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40"/>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49" name="Google Shape;249;p40"/>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250" name="Shape 250"/>
        <p:cNvGrpSpPr/>
        <p:nvPr/>
      </p:nvGrpSpPr>
      <p:grpSpPr>
        <a:xfrm>
          <a:off x="0" y="0"/>
          <a:ext cx="0" cy="0"/>
          <a:chOff x="0" y="0"/>
          <a:chExt cx="0" cy="0"/>
        </a:xfrm>
      </p:grpSpPr>
      <p:sp>
        <p:nvSpPr>
          <p:cNvPr id="251" name="Google Shape;251;p4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2" name="Google Shape;252;p4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53" name="Google Shape;253;p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4" name="Google Shape;254;p41"/>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55" name="Google Shape;255;p41"/>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256" name="Google Shape;256;p41"/>
          <p:cNvGrpSpPr/>
          <p:nvPr/>
        </p:nvGrpSpPr>
        <p:grpSpPr>
          <a:xfrm>
            <a:off x="990658" y="1200267"/>
            <a:ext cx="1524233" cy="1428779"/>
            <a:chOff x="1485649" y="3204982"/>
            <a:chExt cx="1124480" cy="2169089"/>
          </a:xfrm>
        </p:grpSpPr>
        <p:sp>
          <p:nvSpPr>
            <p:cNvPr id="257" name="Google Shape;257;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58" name="Google Shape;258;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59" name="Google Shape;259;p41"/>
          <p:cNvGrpSpPr/>
          <p:nvPr/>
        </p:nvGrpSpPr>
        <p:grpSpPr>
          <a:xfrm>
            <a:off x="2819458" y="1207796"/>
            <a:ext cx="1524233" cy="1421187"/>
            <a:chOff x="1485649" y="3204982"/>
            <a:chExt cx="1124480" cy="2169089"/>
          </a:xfrm>
        </p:grpSpPr>
        <p:sp>
          <p:nvSpPr>
            <p:cNvPr id="260" name="Google Shape;260;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1" name="Google Shape;261;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2" name="Google Shape;262;p41"/>
          <p:cNvGrpSpPr/>
          <p:nvPr/>
        </p:nvGrpSpPr>
        <p:grpSpPr>
          <a:xfrm>
            <a:off x="4648257" y="1207794"/>
            <a:ext cx="1524233" cy="1421187"/>
            <a:chOff x="1485649" y="3204982"/>
            <a:chExt cx="1124480" cy="2169089"/>
          </a:xfrm>
        </p:grpSpPr>
        <p:sp>
          <p:nvSpPr>
            <p:cNvPr id="263" name="Google Shape;263;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4" name="Google Shape;264;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265" name="Google Shape;265;p41"/>
          <p:cNvGrpSpPr/>
          <p:nvPr/>
        </p:nvGrpSpPr>
        <p:grpSpPr>
          <a:xfrm>
            <a:off x="6477058" y="1168577"/>
            <a:ext cx="1524233" cy="1460448"/>
            <a:chOff x="1485649" y="3204982"/>
            <a:chExt cx="1124480" cy="2169089"/>
          </a:xfrm>
        </p:grpSpPr>
        <p:sp>
          <p:nvSpPr>
            <p:cNvPr id="266" name="Google Shape;266;p41"/>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267" name="Google Shape;267;p41"/>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268" name="Google Shape;268;p41"/>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457200" y="-1078"/>
            <a:ext cx="82296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 name="Google Shape;29;p5"/>
          <p:cNvSpPr txBox="1"/>
          <p:nvPr>
            <p:ph idx="1" type="body"/>
          </p:nvPr>
        </p:nvSpPr>
        <p:spPr>
          <a:xfrm>
            <a:off x="457200" y="856181"/>
            <a:ext cx="8229600" cy="3823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0" name="Google Shape;30;p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Clr>
                <a:srgbClr val="888888"/>
              </a:buClr>
              <a:buSzPts val="350"/>
              <a:buFont typeface="Arial"/>
              <a:buNone/>
              <a:defRPr b="0" i="0" sz="14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p>
        </p:txBody>
      </p:sp>
      <p:sp>
        <p:nvSpPr>
          <p:cNvPr id="31" name="Google Shape;31;p5"/>
          <p:cNvSpPr/>
          <p:nvPr/>
        </p:nvSpPr>
        <p:spPr>
          <a:xfrm>
            <a:off x="0" y="4781551"/>
            <a:ext cx="6477000" cy="362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270" name="Shape 270"/>
        <p:cNvGrpSpPr/>
        <p:nvPr/>
      </p:nvGrpSpPr>
      <p:grpSpPr>
        <a:xfrm>
          <a:off x="0" y="0"/>
          <a:ext cx="0" cy="0"/>
          <a:chOff x="0" y="0"/>
          <a:chExt cx="0" cy="0"/>
        </a:xfrm>
      </p:grpSpPr>
      <p:sp>
        <p:nvSpPr>
          <p:cNvPr id="271" name="Google Shape;271;p4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4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73" name="Google Shape;273;p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42"/>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75" name="Google Shape;275;p42"/>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276" name="Shape 276"/>
        <p:cNvGrpSpPr/>
        <p:nvPr/>
      </p:nvGrpSpPr>
      <p:grpSpPr>
        <a:xfrm>
          <a:off x="0" y="0"/>
          <a:ext cx="0" cy="0"/>
          <a:chOff x="0" y="0"/>
          <a:chExt cx="0" cy="0"/>
        </a:xfrm>
      </p:grpSpPr>
      <p:sp>
        <p:nvSpPr>
          <p:cNvPr id="277" name="Google Shape;277;p4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8" name="Google Shape;278;p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279"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rgbClr val="000000"/>
                </a:solidFill>
                <a:latin typeface="Arial"/>
                <a:ea typeface="Arial"/>
                <a:cs typeface="Arial"/>
                <a:sym typeface="Arial"/>
              </a:defRPr>
            </a:lvl9pPr>
          </a:lstStyle>
          <a:p/>
        </p:txBody>
      </p:sp>
      <p:sp>
        <p:nvSpPr>
          <p:cNvPr id="283" name="Google Shape;283;p45"/>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84" name="Google Shape;284;p4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285" name="Google Shape;285;p45"/>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 name="Shape 290"/>
        <p:cNvGrpSpPr/>
        <p:nvPr/>
      </p:nvGrpSpPr>
      <p:grpSpPr>
        <a:xfrm>
          <a:off x="0" y="0"/>
          <a:ext cx="0" cy="0"/>
          <a:chOff x="0" y="0"/>
          <a:chExt cx="0" cy="0"/>
        </a:xfrm>
      </p:grpSpPr>
      <p:sp>
        <p:nvSpPr>
          <p:cNvPr id="291" name="Google Shape;291;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292" name="Google Shape;292;p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93" name="Google Shape;293;p4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94" name="Shape 294"/>
        <p:cNvGrpSpPr/>
        <p:nvPr/>
      </p:nvGrpSpPr>
      <p:grpSpPr>
        <a:xfrm>
          <a:off x="0" y="0"/>
          <a:ext cx="0" cy="0"/>
          <a:chOff x="0" y="0"/>
          <a:chExt cx="0" cy="0"/>
        </a:xfrm>
      </p:grpSpPr>
      <p:sp>
        <p:nvSpPr>
          <p:cNvPr id="295" name="Google Shape;295;p4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296" name="Google Shape;296;p4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297" name="Google Shape;297;p4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298" name="Google Shape;298;p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9" name="Shape 299"/>
        <p:cNvGrpSpPr/>
        <p:nvPr/>
      </p:nvGrpSpPr>
      <p:grpSpPr>
        <a:xfrm>
          <a:off x="0" y="0"/>
          <a:ext cx="0" cy="0"/>
          <a:chOff x="0" y="0"/>
          <a:chExt cx="0" cy="0"/>
        </a:xfrm>
      </p:grpSpPr>
      <p:sp>
        <p:nvSpPr>
          <p:cNvPr id="300" name="Google Shape;300;p4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1" name="Google Shape;301;p4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4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303" name="Shape 303"/>
        <p:cNvGrpSpPr/>
        <p:nvPr/>
      </p:nvGrpSpPr>
      <p:grpSpPr>
        <a:xfrm>
          <a:off x="0" y="0"/>
          <a:ext cx="0" cy="0"/>
          <a:chOff x="0" y="0"/>
          <a:chExt cx="0" cy="0"/>
        </a:xfrm>
      </p:grpSpPr>
      <p:sp>
        <p:nvSpPr>
          <p:cNvPr id="304" name="Google Shape;304;p5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05" name="Google Shape;305;p5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306" name="Google Shape;306;p5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07" name="Google Shape;307;p5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308" name="Shape 308"/>
        <p:cNvGrpSpPr/>
        <p:nvPr/>
      </p:nvGrpSpPr>
      <p:grpSpPr>
        <a:xfrm>
          <a:off x="0" y="0"/>
          <a:ext cx="0" cy="0"/>
          <a:chOff x="0" y="0"/>
          <a:chExt cx="0" cy="0"/>
        </a:xfrm>
      </p:grpSpPr>
      <p:sp>
        <p:nvSpPr>
          <p:cNvPr id="309" name="Google Shape;309;p5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0" name="Google Shape;310;p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1" name="Google Shape;311;p5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2" name="Google Shape;312;p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3" name="Google Shape;313;p5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314" name="Shape 314"/>
        <p:cNvGrpSpPr/>
        <p:nvPr/>
      </p:nvGrpSpPr>
      <p:grpSpPr>
        <a:xfrm>
          <a:off x="0" y="0"/>
          <a:ext cx="0" cy="0"/>
          <a:chOff x="0" y="0"/>
          <a:chExt cx="0" cy="0"/>
        </a:xfrm>
      </p:grpSpPr>
      <p:sp>
        <p:nvSpPr>
          <p:cNvPr id="315" name="Google Shape;315;p5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16" name="Google Shape;316;p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17" name="Google Shape;317;p5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18" name="Google Shape;318;p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34" name="Google Shape;34;p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319" name="Shape 319"/>
        <p:cNvGrpSpPr/>
        <p:nvPr/>
      </p:nvGrpSpPr>
      <p:grpSpPr>
        <a:xfrm>
          <a:off x="0" y="0"/>
          <a:ext cx="0" cy="0"/>
          <a:chOff x="0" y="0"/>
          <a:chExt cx="0" cy="0"/>
        </a:xfrm>
      </p:grpSpPr>
      <p:sp>
        <p:nvSpPr>
          <p:cNvPr id="320" name="Google Shape;320;p5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1" name="Google Shape;321;p5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2" name="Google Shape;322;p5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3" name="Google Shape;323;p5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324" name="Shape 324"/>
        <p:cNvGrpSpPr/>
        <p:nvPr/>
      </p:nvGrpSpPr>
      <p:grpSpPr>
        <a:xfrm>
          <a:off x="0" y="0"/>
          <a:ext cx="0" cy="0"/>
          <a:chOff x="0" y="0"/>
          <a:chExt cx="0" cy="0"/>
        </a:xfrm>
      </p:grpSpPr>
      <p:sp>
        <p:nvSpPr>
          <p:cNvPr id="325" name="Google Shape;325;p5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26" name="Google Shape;326;p5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27" name="Google Shape;327;p5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28" name="Google Shape;328;p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9" name="Google Shape;329;p5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330" name="Shape 330"/>
        <p:cNvGrpSpPr/>
        <p:nvPr/>
      </p:nvGrpSpPr>
      <p:grpSpPr>
        <a:xfrm>
          <a:off x="0" y="0"/>
          <a:ext cx="0" cy="0"/>
          <a:chOff x="0" y="0"/>
          <a:chExt cx="0" cy="0"/>
        </a:xfrm>
      </p:grpSpPr>
      <p:sp>
        <p:nvSpPr>
          <p:cNvPr id="331" name="Google Shape;331;p5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2" name="Google Shape;332;p5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33" name="Google Shape;333;p5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4" name="Google Shape;334;p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5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336" name="Shape 336"/>
        <p:cNvGrpSpPr/>
        <p:nvPr/>
      </p:nvGrpSpPr>
      <p:grpSpPr>
        <a:xfrm>
          <a:off x="0" y="0"/>
          <a:ext cx="0" cy="0"/>
          <a:chOff x="0" y="0"/>
          <a:chExt cx="0" cy="0"/>
        </a:xfrm>
      </p:grpSpPr>
      <p:sp>
        <p:nvSpPr>
          <p:cNvPr id="337" name="Google Shape;337;p5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38" name="Google Shape;338;p5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39" name="Google Shape;339;p5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0" name="Google Shape;340;p5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1" name="Google Shape;341;p5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43" name="Google Shape;343;p5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344" name="Shape 344"/>
        <p:cNvGrpSpPr/>
        <p:nvPr/>
      </p:nvGrpSpPr>
      <p:grpSpPr>
        <a:xfrm>
          <a:off x="0" y="0"/>
          <a:ext cx="0" cy="0"/>
          <a:chOff x="0" y="0"/>
          <a:chExt cx="0" cy="0"/>
        </a:xfrm>
      </p:grpSpPr>
      <p:sp>
        <p:nvSpPr>
          <p:cNvPr id="345" name="Google Shape;345;p5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46" name="Google Shape;346;p5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47" name="Google Shape;347;p5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48" name="Google Shape;348;p5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5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0" name="Google Shape;350;p5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1" name="Google Shape;351;p5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2" name="Google Shape;352;p5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53" name="Google Shape;353;p5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354" name="Shape 354"/>
        <p:cNvGrpSpPr/>
        <p:nvPr/>
      </p:nvGrpSpPr>
      <p:grpSpPr>
        <a:xfrm>
          <a:off x="0" y="0"/>
          <a:ext cx="0" cy="0"/>
          <a:chOff x="0" y="0"/>
          <a:chExt cx="0" cy="0"/>
        </a:xfrm>
      </p:grpSpPr>
      <p:sp>
        <p:nvSpPr>
          <p:cNvPr id="355" name="Google Shape;355;p5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56" name="Google Shape;356;p5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57" name="Google Shape;357;p5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5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59" name="Google Shape;359;p5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360" name="Shape 360"/>
        <p:cNvGrpSpPr/>
        <p:nvPr/>
      </p:nvGrpSpPr>
      <p:grpSpPr>
        <a:xfrm>
          <a:off x="0" y="0"/>
          <a:ext cx="0" cy="0"/>
          <a:chOff x="0" y="0"/>
          <a:chExt cx="0" cy="0"/>
        </a:xfrm>
      </p:grpSpPr>
      <p:sp>
        <p:nvSpPr>
          <p:cNvPr id="361" name="Google Shape;361;p5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62" name="Google Shape;362;p5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63" name="Google Shape;363;p5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5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5" name="Google Shape;365;p5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66" name="Google Shape;366;p5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367" name="Shape 367"/>
        <p:cNvGrpSpPr/>
        <p:nvPr/>
      </p:nvGrpSpPr>
      <p:grpSpPr>
        <a:xfrm>
          <a:off x="0" y="0"/>
          <a:ext cx="0" cy="0"/>
          <a:chOff x="0" y="0"/>
          <a:chExt cx="0" cy="0"/>
        </a:xfrm>
      </p:grpSpPr>
      <p:sp>
        <p:nvSpPr>
          <p:cNvPr id="368" name="Google Shape;368;p6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69" name="Google Shape;369;p6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0" name="Google Shape;370;p6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1" name="Google Shape;371;p6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2" name="Google Shape;372;p6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73" name="Google Shape;373;p6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374" name="Shape 374"/>
        <p:cNvGrpSpPr/>
        <p:nvPr/>
      </p:nvGrpSpPr>
      <p:grpSpPr>
        <a:xfrm>
          <a:off x="0" y="0"/>
          <a:ext cx="0" cy="0"/>
          <a:chOff x="0" y="0"/>
          <a:chExt cx="0" cy="0"/>
        </a:xfrm>
      </p:grpSpPr>
      <p:sp>
        <p:nvSpPr>
          <p:cNvPr id="375" name="Google Shape;375;p6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76" name="Google Shape;376;p6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77" name="Google Shape;377;p6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78" name="Google Shape;378;p6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6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0" name="Google Shape;380;p6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381" name="Shape 381"/>
        <p:cNvGrpSpPr/>
        <p:nvPr/>
      </p:nvGrpSpPr>
      <p:grpSpPr>
        <a:xfrm>
          <a:off x="0" y="0"/>
          <a:ext cx="0" cy="0"/>
          <a:chOff x="0" y="0"/>
          <a:chExt cx="0" cy="0"/>
        </a:xfrm>
      </p:grpSpPr>
      <p:sp>
        <p:nvSpPr>
          <p:cNvPr id="382" name="Google Shape;382;p6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383" name="Google Shape;383;p6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384" name="Google Shape;384;p6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6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86" name="Google Shape;386;p6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387" name="Google Shape;387;p62"/>
          <p:cNvGrpSpPr/>
          <p:nvPr/>
        </p:nvGrpSpPr>
        <p:grpSpPr>
          <a:xfrm>
            <a:off x="990658" y="1200267"/>
            <a:ext cx="1524233" cy="1428779"/>
            <a:chOff x="1485649" y="3204982"/>
            <a:chExt cx="1124480" cy="2169089"/>
          </a:xfrm>
        </p:grpSpPr>
        <p:sp>
          <p:nvSpPr>
            <p:cNvPr id="388" name="Google Shape;388;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89" name="Google Shape;389;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0" name="Google Shape;390;p62"/>
          <p:cNvGrpSpPr/>
          <p:nvPr/>
        </p:nvGrpSpPr>
        <p:grpSpPr>
          <a:xfrm>
            <a:off x="2819458" y="1207796"/>
            <a:ext cx="1524233" cy="1421187"/>
            <a:chOff x="1485649" y="3204982"/>
            <a:chExt cx="1124480" cy="2169089"/>
          </a:xfrm>
        </p:grpSpPr>
        <p:sp>
          <p:nvSpPr>
            <p:cNvPr id="391" name="Google Shape;391;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2" name="Google Shape;392;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3" name="Google Shape;393;p62"/>
          <p:cNvGrpSpPr/>
          <p:nvPr/>
        </p:nvGrpSpPr>
        <p:grpSpPr>
          <a:xfrm>
            <a:off x="4648257" y="1207794"/>
            <a:ext cx="1524233" cy="1421187"/>
            <a:chOff x="1485649" y="3204982"/>
            <a:chExt cx="1124480" cy="2169089"/>
          </a:xfrm>
        </p:grpSpPr>
        <p:sp>
          <p:nvSpPr>
            <p:cNvPr id="394" name="Google Shape;394;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5" name="Google Shape;395;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396" name="Google Shape;396;p62"/>
          <p:cNvGrpSpPr/>
          <p:nvPr/>
        </p:nvGrpSpPr>
        <p:grpSpPr>
          <a:xfrm>
            <a:off x="6477057" y="1168577"/>
            <a:ext cx="1524233" cy="1460448"/>
            <a:chOff x="1485649" y="3204982"/>
            <a:chExt cx="1124480" cy="2169089"/>
          </a:xfrm>
        </p:grpSpPr>
        <p:sp>
          <p:nvSpPr>
            <p:cNvPr id="397" name="Google Shape;397;p6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398" name="Google Shape;398;p6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99" name="Google Shape;399;p6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400" name="Google Shape;400;p6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36" name="Shape 36"/>
        <p:cNvGrpSpPr/>
        <p:nvPr/>
      </p:nvGrpSpPr>
      <p:grpSpPr>
        <a:xfrm>
          <a:off x="0" y="0"/>
          <a:ext cx="0" cy="0"/>
          <a:chOff x="0" y="0"/>
          <a:chExt cx="0" cy="0"/>
        </a:xfrm>
      </p:grpSpPr>
      <p:sp>
        <p:nvSpPr>
          <p:cNvPr id="37" name="Google Shape;37;p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38" name="Google Shape;38;p7"/>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39" name="Google Shape;39;p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 name="Google Shape;40;p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7"/>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401" name="Shape 401"/>
        <p:cNvGrpSpPr/>
        <p:nvPr/>
      </p:nvGrpSpPr>
      <p:grpSpPr>
        <a:xfrm>
          <a:off x="0" y="0"/>
          <a:ext cx="0" cy="0"/>
          <a:chOff x="0" y="0"/>
          <a:chExt cx="0" cy="0"/>
        </a:xfrm>
      </p:grpSpPr>
      <p:sp>
        <p:nvSpPr>
          <p:cNvPr id="402" name="Google Shape;402;p6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3" name="Google Shape;403;p6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04" name="Google Shape;404;p6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6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06" name="Google Shape;406;p6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407" name="Shape 407"/>
        <p:cNvGrpSpPr/>
        <p:nvPr/>
      </p:nvGrpSpPr>
      <p:grpSpPr>
        <a:xfrm>
          <a:off x="0" y="0"/>
          <a:ext cx="0" cy="0"/>
          <a:chOff x="0" y="0"/>
          <a:chExt cx="0" cy="0"/>
        </a:xfrm>
      </p:grpSpPr>
      <p:sp>
        <p:nvSpPr>
          <p:cNvPr id="408" name="Google Shape;408;p6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09" name="Google Shape;409;p6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410"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Font typeface="Arial"/>
              <a:buChar char="○"/>
              <a:defRPr sz="1800"/>
            </a:lvl2pPr>
            <a:lvl3pPr indent="0" lvl="2" rtl="0">
              <a:spcBef>
                <a:spcPts val="0"/>
              </a:spcBef>
              <a:spcAft>
                <a:spcPts val="0"/>
              </a:spcAft>
              <a:buSzPts val="1400"/>
              <a:buFont typeface="Arial"/>
              <a:buChar char="■"/>
              <a:defRPr sz="1800"/>
            </a:lvl3pPr>
            <a:lvl4pPr indent="0" lvl="3" rtl="0">
              <a:spcBef>
                <a:spcPts val="0"/>
              </a:spcBef>
              <a:spcAft>
                <a:spcPts val="0"/>
              </a:spcAft>
              <a:buSzPts val="1400"/>
              <a:buFont typeface="Arial"/>
              <a:buChar char="●"/>
              <a:defRPr sz="1800"/>
            </a:lvl4pPr>
            <a:lvl5pPr indent="0" lvl="4" rtl="0">
              <a:spcBef>
                <a:spcPts val="0"/>
              </a:spcBef>
              <a:spcAft>
                <a:spcPts val="0"/>
              </a:spcAft>
              <a:buSzPts val="1400"/>
              <a:buFont typeface="Arial"/>
              <a:buChar char="○"/>
              <a:defRPr sz="1800"/>
            </a:lvl5pPr>
            <a:lvl6pPr indent="0" lvl="5" rtl="0">
              <a:spcBef>
                <a:spcPts val="0"/>
              </a:spcBef>
              <a:spcAft>
                <a:spcPts val="0"/>
              </a:spcAft>
              <a:buSzPts val="1400"/>
              <a:buFont typeface="Arial"/>
              <a:buChar char="■"/>
              <a:defRPr sz="1800"/>
            </a:lvl6pPr>
            <a:lvl7pPr indent="0" lvl="6" rtl="0">
              <a:spcBef>
                <a:spcPts val="0"/>
              </a:spcBef>
              <a:spcAft>
                <a:spcPts val="0"/>
              </a:spcAft>
              <a:buSzPts val="1400"/>
              <a:buFont typeface="Arial"/>
              <a:buChar char="●"/>
              <a:defRPr sz="1800"/>
            </a:lvl7pPr>
            <a:lvl8pPr indent="0" lvl="7" rtl="0">
              <a:spcBef>
                <a:spcPts val="0"/>
              </a:spcBef>
              <a:spcAft>
                <a:spcPts val="0"/>
              </a:spcAft>
              <a:buSzPts val="1400"/>
              <a:buFont typeface="Arial"/>
              <a:buChar char="○"/>
              <a:defRPr sz="1800"/>
            </a:lvl8pPr>
            <a:lvl9pPr indent="0" lvl="8" rtl="0">
              <a:spcBef>
                <a:spcPts val="0"/>
              </a:spcBef>
              <a:spcAft>
                <a:spcPts val="0"/>
              </a:spcAft>
              <a:buSzPts val="1400"/>
              <a:buFont typeface="Arial"/>
              <a:buChar char="■"/>
              <a:defRPr sz="1800"/>
            </a:lvl9pPr>
          </a:lstStyle>
          <a:p/>
        </p:txBody>
      </p:sp>
      <p:sp>
        <p:nvSpPr>
          <p:cNvPr id="414" name="Google Shape;414;p66"/>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15" name="Google Shape;415;p6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pic>
        <p:nvPicPr>
          <p:cNvPr descr="onos-logo-fliprotate.notext.png" id="416" name="Google Shape;416;p66"/>
          <p:cNvPicPr preferRelativeResize="0"/>
          <p:nvPr/>
        </p:nvPicPr>
        <p:blipFill rotWithShape="1">
          <a:blip r:embed="rId2">
            <a:alphaModFix/>
          </a:blip>
          <a:srcRect b="0" l="0" r="0" t="0"/>
          <a:stretch/>
        </p:blipFill>
        <p:spPr>
          <a:xfrm flipH="1">
            <a:off x="8175550" y="66175"/>
            <a:ext cx="875850" cy="8758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21" name="Shape 421"/>
        <p:cNvGrpSpPr/>
        <p:nvPr/>
      </p:nvGrpSpPr>
      <p:grpSpPr>
        <a:xfrm>
          <a:off x="0" y="0"/>
          <a:ext cx="0" cy="0"/>
          <a:chOff x="0" y="0"/>
          <a:chExt cx="0" cy="0"/>
        </a:xfrm>
      </p:grpSpPr>
      <p:sp>
        <p:nvSpPr>
          <p:cNvPr id="422" name="Google Shape;422;p6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3" name="Google Shape;423;p68"/>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24" name="Google Shape;424;p68"/>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25" name="Google Shape;425;p6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426" name="Shape 426"/>
        <p:cNvGrpSpPr/>
        <p:nvPr/>
      </p:nvGrpSpPr>
      <p:grpSpPr>
        <a:xfrm>
          <a:off x="0" y="0"/>
          <a:ext cx="0" cy="0"/>
          <a:chOff x="0" y="0"/>
          <a:chExt cx="0" cy="0"/>
        </a:xfrm>
      </p:grpSpPr>
      <p:sp>
        <p:nvSpPr>
          <p:cNvPr id="427" name="Google Shape;427;p6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28" name="Google Shape;428;p69"/>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2"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2"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429" name="Google Shape;429;p6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0" name="Google Shape;430;p6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31" name="Shape 431"/>
        <p:cNvGrpSpPr/>
        <p:nvPr/>
      </p:nvGrpSpPr>
      <p:grpSpPr>
        <a:xfrm>
          <a:off x="0" y="0"/>
          <a:ext cx="0" cy="0"/>
          <a:chOff x="0" y="0"/>
          <a:chExt cx="0" cy="0"/>
        </a:xfrm>
      </p:grpSpPr>
      <p:sp>
        <p:nvSpPr>
          <p:cNvPr id="432" name="Google Shape;432;p7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3" name="Google Shape;433;p7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7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435" name="Shape 435"/>
        <p:cNvGrpSpPr/>
        <p:nvPr/>
      </p:nvGrpSpPr>
      <p:grpSpPr>
        <a:xfrm>
          <a:off x="0" y="0"/>
          <a:ext cx="0" cy="0"/>
          <a:chOff x="0" y="0"/>
          <a:chExt cx="0" cy="0"/>
        </a:xfrm>
      </p:grpSpPr>
      <p:sp>
        <p:nvSpPr>
          <p:cNvPr id="436" name="Google Shape;436;p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37" name="Google Shape;437;p7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38" name="Google Shape;438;p7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39" name="Google Shape;439;p7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7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5">
  <p:cSld name="Code 5">
    <p:spTree>
      <p:nvGrpSpPr>
        <p:cNvPr id="441" name="Shape 441"/>
        <p:cNvGrpSpPr/>
        <p:nvPr/>
      </p:nvGrpSpPr>
      <p:grpSpPr>
        <a:xfrm>
          <a:off x="0" y="0"/>
          <a:ext cx="0" cy="0"/>
          <a:chOff x="0" y="0"/>
          <a:chExt cx="0" cy="0"/>
        </a:xfrm>
      </p:grpSpPr>
      <p:sp>
        <p:nvSpPr>
          <p:cNvPr id="442" name="Google Shape;442;p72"/>
          <p:cNvSpPr txBox="1"/>
          <p:nvPr>
            <p:ph idx="1" type="body"/>
          </p:nvPr>
        </p:nvSpPr>
        <p:spPr>
          <a:xfrm>
            <a:off x="152400" y="742950"/>
            <a:ext cx="44196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3" name="Google Shape;443;p7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4" name="Google Shape;444;p7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45" name="Google Shape;445;p7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446" name="Shape 446"/>
        <p:cNvGrpSpPr/>
        <p:nvPr/>
      </p:nvGrpSpPr>
      <p:grpSpPr>
        <a:xfrm>
          <a:off x="0" y="0"/>
          <a:ext cx="0" cy="0"/>
          <a:chOff x="0" y="0"/>
          <a:chExt cx="0" cy="0"/>
        </a:xfrm>
      </p:grpSpPr>
      <p:sp>
        <p:nvSpPr>
          <p:cNvPr id="447" name="Google Shape;447;p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63"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44"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48" name="Google Shape;448;p7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49" name="Google Shape;449;p7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0" name="Google Shape;450;p7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42" name="Shape 42"/>
        <p:cNvGrpSpPr/>
        <p:nvPr/>
      </p:nvGrpSpPr>
      <p:grpSpPr>
        <a:xfrm>
          <a:off x="0" y="0"/>
          <a:ext cx="0" cy="0"/>
          <a:chOff x="0" y="0"/>
          <a:chExt cx="0" cy="0"/>
        </a:xfrm>
      </p:grpSpPr>
      <p:sp>
        <p:nvSpPr>
          <p:cNvPr id="43" name="Google Shape;43;p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44" name="Google Shape;44;p8"/>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 name="Google Shape;45;p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 name="Google Shape;46;p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451" name="Shape 451"/>
        <p:cNvGrpSpPr/>
        <p:nvPr/>
      </p:nvGrpSpPr>
      <p:grpSpPr>
        <a:xfrm>
          <a:off x="0" y="0"/>
          <a:ext cx="0" cy="0"/>
          <a:chOff x="0" y="0"/>
          <a:chExt cx="0" cy="0"/>
        </a:xfrm>
      </p:grpSpPr>
      <p:sp>
        <p:nvSpPr>
          <p:cNvPr id="452" name="Google Shape;452;p7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3" name="Google Shape;453;p7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54" name="Google Shape;454;p74"/>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55" name="Google Shape;455;p7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6" name="Google Shape;456;p7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457" name="Shape 457"/>
        <p:cNvGrpSpPr/>
        <p:nvPr/>
      </p:nvGrpSpPr>
      <p:grpSpPr>
        <a:xfrm>
          <a:off x="0" y="0"/>
          <a:ext cx="0" cy="0"/>
          <a:chOff x="0" y="0"/>
          <a:chExt cx="0" cy="0"/>
        </a:xfrm>
      </p:grpSpPr>
      <p:sp>
        <p:nvSpPr>
          <p:cNvPr id="458" name="Google Shape;458;p7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59" name="Google Shape;459;p75"/>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60" name="Google Shape;460;p7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1" name="Google Shape;461;p7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75"/>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463" name="Shape 463"/>
        <p:cNvGrpSpPr/>
        <p:nvPr/>
      </p:nvGrpSpPr>
      <p:grpSpPr>
        <a:xfrm>
          <a:off x="0" y="0"/>
          <a:ext cx="0" cy="0"/>
          <a:chOff x="0" y="0"/>
          <a:chExt cx="0" cy="0"/>
        </a:xfrm>
      </p:grpSpPr>
      <p:sp>
        <p:nvSpPr>
          <p:cNvPr id="464" name="Google Shape;464;p7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65" name="Google Shape;465;p76"/>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66" name="Google Shape;466;p76"/>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7" name="Google Shape;467;p76"/>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68" name="Google Shape;468;p7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9" name="Google Shape;469;p76"/>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0" name="Google Shape;470;p76"/>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471" name="Shape 471"/>
        <p:cNvGrpSpPr/>
        <p:nvPr/>
      </p:nvGrpSpPr>
      <p:grpSpPr>
        <a:xfrm>
          <a:off x="0" y="0"/>
          <a:ext cx="0" cy="0"/>
          <a:chOff x="0" y="0"/>
          <a:chExt cx="0" cy="0"/>
        </a:xfrm>
      </p:grpSpPr>
      <p:sp>
        <p:nvSpPr>
          <p:cNvPr id="472" name="Google Shape;472;p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73" name="Google Shape;473;p7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74" name="Google Shape;474;p77"/>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5" name="Google Shape;475;p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77"/>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7" name="Google Shape;477;p77"/>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78" name="Google Shape;478;p77"/>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79" name="Google Shape;479;p77"/>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80" name="Google Shape;480;p77"/>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310"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51"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481" name="Shape 481"/>
        <p:cNvGrpSpPr/>
        <p:nvPr/>
      </p:nvGrpSpPr>
      <p:grpSpPr>
        <a:xfrm>
          <a:off x="0" y="0"/>
          <a:ext cx="0" cy="0"/>
          <a:chOff x="0" y="0"/>
          <a:chExt cx="0" cy="0"/>
        </a:xfrm>
      </p:grpSpPr>
      <p:sp>
        <p:nvSpPr>
          <p:cNvPr id="482" name="Google Shape;482;p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3" name="Google Shape;483;p7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84" name="Google Shape;484;p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78"/>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86" name="Google Shape;486;p78"/>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487" name="Shape 487"/>
        <p:cNvGrpSpPr/>
        <p:nvPr/>
      </p:nvGrpSpPr>
      <p:grpSpPr>
        <a:xfrm>
          <a:off x="0" y="0"/>
          <a:ext cx="0" cy="0"/>
          <a:chOff x="0" y="0"/>
          <a:chExt cx="0" cy="0"/>
        </a:xfrm>
      </p:grpSpPr>
      <p:sp>
        <p:nvSpPr>
          <p:cNvPr id="488" name="Google Shape;488;p7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89" name="Google Shape;489;p7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0" name="Google Shape;490;p7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1" name="Google Shape;491;p79"/>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2" name="Google Shape;492;p79"/>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493" name="Google Shape;493;p79"/>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494" name="Shape 494"/>
        <p:cNvGrpSpPr/>
        <p:nvPr/>
      </p:nvGrpSpPr>
      <p:grpSpPr>
        <a:xfrm>
          <a:off x="0" y="0"/>
          <a:ext cx="0" cy="0"/>
          <a:chOff x="0" y="0"/>
          <a:chExt cx="0" cy="0"/>
        </a:xfrm>
      </p:grpSpPr>
      <p:sp>
        <p:nvSpPr>
          <p:cNvPr id="495" name="Google Shape;495;p80"/>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96" name="Google Shape;496;p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497" name="Google Shape;497;p8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498" name="Google Shape;498;p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80"/>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0" name="Google Shape;500;p80"/>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501" name="Shape 501"/>
        <p:cNvGrpSpPr/>
        <p:nvPr/>
      </p:nvGrpSpPr>
      <p:grpSpPr>
        <a:xfrm>
          <a:off x="0" y="0"/>
          <a:ext cx="0" cy="0"/>
          <a:chOff x="0" y="0"/>
          <a:chExt cx="0" cy="0"/>
        </a:xfrm>
      </p:grpSpPr>
      <p:sp>
        <p:nvSpPr>
          <p:cNvPr id="502" name="Google Shape;502;p81"/>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03" name="Google Shape;503;p8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04" name="Google Shape;504;p8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05" name="Google Shape;505;p8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6" name="Google Shape;506;p81"/>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07" name="Google Shape;507;p81"/>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310"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508" name="Shape 508"/>
        <p:cNvGrpSpPr/>
        <p:nvPr/>
      </p:nvGrpSpPr>
      <p:grpSpPr>
        <a:xfrm>
          <a:off x="0" y="0"/>
          <a:ext cx="0" cy="0"/>
          <a:chOff x="0" y="0"/>
          <a:chExt cx="0" cy="0"/>
        </a:xfrm>
      </p:grpSpPr>
      <p:sp>
        <p:nvSpPr>
          <p:cNvPr id="509" name="Google Shape;509;p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10" name="Google Shape;510;p8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1" name="Google Shape;511;p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2" name="Google Shape;512;p82"/>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310"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13" name="Google Shape;513;p8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514" name="Google Shape;514;p82"/>
          <p:cNvGrpSpPr/>
          <p:nvPr/>
        </p:nvGrpSpPr>
        <p:grpSpPr>
          <a:xfrm>
            <a:off x="990658" y="1200267"/>
            <a:ext cx="1524233" cy="1428779"/>
            <a:chOff x="1485649" y="3204982"/>
            <a:chExt cx="1124480" cy="2169089"/>
          </a:xfrm>
        </p:grpSpPr>
        <p:sp>
          <p:nvSpPr>
            <p:cNvPr id="515" name="Google Shape;515;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6" name="Google Shape;516;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17" name="Google Shape;517;p82"/>
          <p:cNvGrpSpPr/>
          <p:nvPr/>
        </p:nvGrpSpPr>
        <p:grpSpPr>
          <a:xfrm>
            <a:off x="2819458" y="1207796"/>
            <a:ext cx="1524233" cy="1421187"/>
            <a:chOff x="1485649" y="3204982"/>
            <a:chExt cx="1124480" cy="2169089"/>
          </a:xfrm>
        </p:grpSpPr>
        <p:sp>
          <p:nvSpPr>
            <p:cNvPr id="518" name="Google Shape;518;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19" name="Google Shape;519;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0" name="Google Shape;520;p82"/>
          <p:cNvGrpSpPr/>
          <p:nvPr/>
        </p:nvGrpSpPr>
        <p:grpSpPr>
          <a:xfrm>
            <a:off x="4648257" y="1207794"/>
            <a:ext cx="1524233" cy="1421187"/>
            <a:chOff x="1485649" y="3204982"/>
            <a:chExt cx="1124480" cy="2169089"/>
          </a:xfrm>
        </p:grpSpPr>
        <p:sp>
          <p:nvSpPr>
            <p:cNvPr id="521" name="Google Shape;521;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2" name="Google Shape;522;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523" name="Google Shape;523;p82"/>
          <p:cNvGrpSpPr/>
          <p:nvPr/>
        </p:nvGrpSpPr>
        <p:grpSpPr>
          <a:xfrm>
            <a:off x="6477057" y="1168577"/>
            <a:ext cx="1524233" cy="1460448"/>
            <a:chOff x="1485649" y="3204982"/>
            <a:chExt cx="1124480" cy="2169089"/>
          </a:xfrm>
        </p:grpSpPr>
        <p:sp>
          <p:nvSpPr>
            <p:cNvPr id="524" name="Google Shape;524;p82"/>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525" name="Google Shape;525;p82"/>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526" name="Google Shape;526;p8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527" name="Google Shape;527;p82"/>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528" name="Shape 528"/>
        <p:cNvGrpSpPr/>
        <p:nvPr/>
      </p:nvGrpSpPr>
      <p:grpSpPr>
        <a:xfrm>
          <a:off x="0" y="0"/>
          <a:ext cx="0" cy="0"/>
          <a:chOff x="0" y="0"/>
          <a:chExt cx="0" cy="0"/>
        </a:xfrm>
      </p:grpSpPr>
      <p:sp>
        <p:nvSpPr>
          <p:cNvPr id="529" name="Google Shape;529;p8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0" name="Google Shape;530;p8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31" name="Google Shape;531;p8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2" name="Google Shape;532;p83"/>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51"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9"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9"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9"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9"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33" name="Google Shape;533;p83"/>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77"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77"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48" name="Shape 48"/>
        <p:cNvGrpSpPr/>
        <p:nvPr/>
      </p:nvGrpSpPr>
      <p:grpSpPr>
        <a:xfrm>
          <a:off x="0" y="0"/>
          <a:ext cx="0" cy="0"/>
          <a:chOff x="0" y="0"/>
          <a:chExt cx="0" cy="0"/>
        </a:xfrm>
      </p:grpSpPr>
      <p:sp>
        <p:nvSpPr>
          <p:cNvPr id="49" name="Google Shape;49;p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0" name="Google Shape;50;p9"/>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1" name="Google Shape;51;p9"/>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2" name="Google Shape;52;p9"/>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9"/>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 name="Google Shape;55;p9"/>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534" name="Shape 534"/>
        <p:cNvGrpSpPr/>
        <p:nvPr/>
      </p:nvGrpSpPr>
      <p:grpSpPr>
        <a:xfrm>
          <a:off x="0" y="0"/>
          <a:ext cx="0" cy="0"/>
          <a:chOff x="0" y="0"/>
          <a:chExt cx="0" cy="0"/>
        </a:xfrm>
      </p:grpSpPr>
      <p:sp>
        <p:nvSpPr>
          <p:cNvPr id="535" name="Google Shape;535;p8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36" name="Google Shape;536;p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537"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9" name="Shape 539"/>
        <p:cNvGrpSpPr/>
        <p:nvPr/>
      </p:nvGrpSpPr>
      <p:grpSpPr>
        <a:xfrm>
          <a:off x="0" y="0"/>
          <a:ext cx="0" cy="0"/>
          <a:chOff x="0" y="0"/>
          <a:chExt cx="0" cy="0"/>
        </a:xfrm>
      </p:grpSpPr>
      <p:sp>
        <p:nvSpPr>
          <p:cNvPr id="540" name="Google Shape;540;p8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None/>
              <a:defRPr sz="5200"/>
            </a:lvl2pPr>
            <a:lvl3pPr indent="0" lvl="2" rtl="0" algn="ctr">
              <a:spcBef>
                <a:spcPts val="0"/>
              </a:spcBef>
              <a:spcAft>
                <a:spcPts val="0"/>
              </a:spcAft>
              <a:buSzPts val="1400"/>
              <a:buNone/>
              <a:defRPr sz="5200"/>
            </a:lvl3pPr>
            <a:lvl4pPr indent="0" lvl="3" rtl="0" algn="ctr">
              <a:spcBef>
                <a:spcPts val="0"/>
              </a:spcBef>
              <a:spcAft>
                <a:spcPts val="0"/>
              </a:spcAft>
              <a:buSzPts val="1400"/>
              <a:buNone/>
              <a:defRPr sz="5200"/>
            </a:lvl4pPr>
            <a:lvl5pPr indent="0" lvl="4" rtl="0" algn="ctr">
              <a:spcBef>
                <a:spcPts val="0"/>
              </a:spcBef>
              <a:spcAft>
                <a:spcPts val="0"/>
              </a:spcAft>
              <a:buSzPts val="1400"/>
              <a:buNone/>
              <a:defRPr sz="5200"/>
            </a:lvl5pPr>
            <a:lvl6pPr indent="0" lvl="5" rtl="0" algn="ctr">
              <a:spcBef>
                <a:spcPts val="0"/>
              </a:spcBef>
              <a:spcAft>
                <a:spcPts val="0"/>
              </a:spcAft>
              <a:buSzPts val="1400"/>
              <a:buNone/>
              <a:defRPr sz="5200"/>
            </a:lvl6pPr>
            <a:lvl7pPr indent="0" lvl="6" rtl="0" algn="ctr">
              <a:spcBef>
                <a:spcPts val="0"/>
              </a:spcBef>
              <a:spcAft>
                <a:spcPts val="0"/>
              </a:spcAft>
              <a:buSzPts val="1400"/>
              <a:buNone/>
              <a:defRPr sz="5200"/>
            </a:lvl7pPr>
            <a:lvl8pPr indent="0" lvl="7" rtl="0" algn="ctr">
              <a:spcBef>
                <a:spcPts val="0"/>
              </a:spcBef>
              <a:spcAft>
                <a:spcPts val="0"/>
              </a:spcAft>
              <a:buSzPts val="1400"/>
              <a:buNone/>
              <a:defRPr sz="5200"/>
            </a:lvl8pPr>
            <a:lvl9pPr indent="0" lvl="8" rtl="0" algn="ctr">
              <a:spcBef>
                <a:spcPts val="0"/>
              </a:spcBef>
              <a:spcAft>
                <a:spcPts val="0"/>
              </a:spcAft>
              <a:buSzPts val="1400"/>
              <a:buNone/>
              <a:defRPr sz="5200"/>
            </a:lvl9pPr>
          </a:lstStyle>
          <a:p/>
        </p:txBody>
      </p:sp>
      <p:sp>
        <p:nvSpPr>
          <p:cNvPr id="541" name="Google Shape;541;p8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42" name="Google Shape;542;p8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3" name="Shape 543"/>
        <p:cNvGrpSpPr/>
        <p:nvPr/>
      </p:nvGrpSpPr>
      <p:grpSpPr>
        <a:xfrm>
          <a:off x="0" y="0"/>
          <a:ext cx="0" cy="0"/>
          <a:chOff x="0" y="0"/>
          <a:chExt cx="0" cy="0"/>
        </a:xfrm>
      </p:grpSpPr>
      <p:sp>
        <p:nvSpPr>
          <p:cNvPr id="544" name="Google Shape;544;p87"/>
          <p:cNvSpPr txBox="1"/>
          <p:nvPr>
            <p:ph type="title"/>
          </p:nvPr>
        </p:nvSpPr>
        <p:spPr>
          <a:xfrm>
            <a:off x="311700" y="1402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5" name="Google Shape;545;p87"/>
          <p:cNvSpPr txBox="1"/>
          <p:nvPr>
            <p:ph idx="1" type="body"/>
          </p:nvPr>
        </p:nvSpPr>
        <p:spPr>
          <a:xfrm>
            <a:off x="311700" y="847675"/>
            <a:ext cx="8520600" cy="39576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6" name="Google Shape;546;p8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descr="onos-logo-fliprotate.notext.png" id="547" name="Google Shape;547;p87"/>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552" name="Shape 552"/>
        <p:cNvGrpSpPr/>
        <p:nvPr/>
      </p:nvGrpSpPr>
      <p:grpSpPr>
        <a:xfrm>
          <a:off x="0" y="0"/>
          <a:ext cx="0" cy="0"/>
          <a:chOff x="0" y="0"/>
          <a:chExt cx="0" cy="0"/>
        </a:xfrm>
      </p:grpSpPr>
      <p:sp>
        <p:nvSpPr>
          <p:cNvPr id="553" name="Google Shape;553;p89"/>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54" name="Google Shape;554;p89"/>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55" name="Google Shape;555;p89"/>
          <p:cNvSpPr/>
          <p:nvPr/>
        </p:nvSpPr>
        <p:spPr>
          <a:xfrm>
            <a:off x="1617133" y="1530349"/>
            <a:ext cx="7247400" cy="936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56" name="Google Shape;556;p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557" name="Shape 557"/>
        <p:cNvGrpSpPr/>
        <p:nvPr/>
      </p:nvGrpSpPr>
      <p:grpSpPr>
        <a:xfrm>
          <a:off x="0" y="0"/>
          <a:ext cx="0" cy="0"/>
          <a:chOff x="0" y="0"/>
          <a:chExt cx="0" cy="0"/>
        </a:xfrm>
      </p:grpSpPr>
      <p:sp>
        <p:nvSpPr>
          <p:cNvPr id="558" name="Google Shape;558;p9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59" name="Google Shape;559;p9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38"/>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4pPr>
            <a:lvl5pPr indent="-304545" lvl="4" marL="2286000" marR="0" rtl="0" algn="l">
              <a:lnSpc>
                <a:spcPct val="100000"/>
              </a:lnSpc>
              <a:spcBef>
                <a:spcPts val="239"/>
              </a:spcBef>
              <a:spcAft>
                <a:spcPts val="0"/>
              </a:spcAft>
              <a:buClr>
                <a:srgbClr val="974806"/>
              </a:buClr>
              <a:buSzPts val="1196"/>
              <a:buFont typeface="Arial"/>
              <a:buChar char="○"/>
              <a:defRPr b="0" i="0" sz="1196" u="none" cap="none" strike="noStrike">
                <a:solidFill>
                  <a:schemeClr val="dk1"/>
                </a:solidFill>
                <a:latin typeface="Arial"/>
                <a:ea typeface="Arial"/>
                <a:cs typeface="Arial"/>
                <a:sym typeface="Arial"/>
              </a:defRPr>
            </a:lvl5pPr>
            <a:lvl6pPr indent="-304292" lvl="5" marL="27432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6pPr>
            <a:lvl7pPr indent="-304292" lvl="6" marL="32004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7pPr>
            <a:lvl8pPr indent="-304291" lvl="7" marL="36576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8pPr>
            <a:lvl9pPr indent="-304291" lvl="8" marL="4114800" marR="0" rtl="0" algn="l">
              <a:lnSpc>
                <a:spcPct val="100000"/>
              </a:lnSpc>
              <a:spcBef>
                <a:spcPts val="239"/>
              </a:spcBef>
              <a:spcAft>
                <a:spcPts val="0"/>
              </a:spcAft>
              <a:buClr>
                <a:schemeClr val="dk1"/>
              </a:buClr>
              <a:buSzPts val="1192"/>
              <a:buFont typeface="Arial"/>
              <a:buChar char="•"/>
              <a:defRPr b="0" i="0" sz="1196" u="none" cap="none" strike="noStrike">
                <a:solidFill>
                  <a:schemeClr val="dk1"/>
                </a:solidFill>
                <a:latin typeface="Arial"/>
                <a:ea typeface="Arial"/>
                <a:cs typeface="Arial"/>
                <a:sym typeface="Arial"/>
              </a:defRPr>
            </a:lvl9pPr>
          </a:lstStyle>
          <a:p/>
        </p:txBody>
      </p:sp>
      <p:sp>
        <p:nvSpPr>
          <p:cNvPr id="560" name="Google Shape;560;p9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1" name="Google Shape;561;p9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1">
  <p:cSld name="Code 1">
    <p:spTree>
      <p:nvGrpSpPr>
        <p:cNvPr id="562" name="Shape 562"/>
        <p:cNvGrpSpPr/>
        <p:nvPr/>
      </p:nvGrpSpPr>
      <p:grpSpPr>
        <a:xfrm>
          <a:off x="0" y="0"/>
          <a:ext cx="0" cy="0"/>
          <a:chOff x="0" y="0"/>
          <a:chExt cx="0" cy="0"/>
        </a:xfrm>
      </p:grpSpPr>
      <p:sp>
        <p:nvSpPr>
          <p:cNvPr id="563" name="Google Shape;563;p9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75"/>
              </a:spcBef>
              <a:spcAft>
                <a:spcPts val="0"/>
              </a:spcAft>
              <a:buClr>
                <a:srgbClr val="3F3151"/>
              </a:buClr>
              <a:buSzPts val="900"/>
              <a:buFont typeface="Merriweather Sans"/>
              <a:buChar char="●"/>
              <a:defRPr b="0" i="0" sz="9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11277" lvl="2" marL="1371600" marR="0" rtl="0" algn="l">
              <a:lnSpc>
                <a:spcPct val="100000"/>
              </a:lnSpc>
              <a:spcBef>
                <a:spcPts val="56"/>
              </a:spcBef>
              <a:spcAft>
                <a:spcPts val="0"/>
              </a:spcAft>
              <a:buClr>
                <a:srgbClr val="1F1828"/>
              </a:buClr>
              <a:buSzPts val="1302"/>
              <a:buFont typeface="Merriweather Sans"/>
              <a:buChar char="■"/>
              <a:defRPr b="0" i="0" sz="1350" u="none" cap="none" strike="noStrike">
                <a:solidFill>
                  <a:schemeClr val="dk1"/>
                </a:solidFill>
                <a:latin typeface="Arial"/>
                <a:ea typeface="Arial"/>
                <a:cs typeface="Arial"/>
                <a:sym typeface="Arial"/>
              </a:defRPr>
            </a:lvl3pPr>
            <a:lvl4pPr indent="-292227" lvl="3" marL="1828800" marR="0" rtl="0" algn="l">
              <a:lnSpc>
                <a:spcPct val="100000"/>
              </a:lnSpc>
              <a:spcBef>
                <a:spcPts val="38"/>
              </a:spcBef>
              <a:spcAft>
                <a:spcPts val="0"/>
              </a:spcAft>
              <a:buClr>
                <a:srgbClr val="205867"/>
              </a:buClr>
              <a:buSzPts val="1002"/>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64" name="Google Shape;564;p9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rtl="0">
              <a:spcBef>
                <a:spcPts val="0"/>
              </a:spcBef>
              <a:spcAft>
                <a:spcPts val="0"/>
              </a:spcAft>
              <a:buSzPts val="1800"/>
              <a:buFont typeface="Arial"/>
              <a:buNone/>
              <a:defRPr sz="1800"/>
            </a:lvl2pPr>
            <a:lvl3pPr indent="0" lvl="2" rtl="0">
              <a:spcBef>
                <a:spcPts val="0"/>
              </a:spcBef>
              <a:spcAft>
                <a:spcPts val="0"/>
              </a:spcAft>
              <a:buSzPts val="1800"/>
              <a:buFont typeface="Arial"/>
              <a:buNone/>
              <a:defRPr sz="1800"/>
            </a:lvl3pPr>
            <a:lvl4pPr indent="0" lvl="3" rtl="0">
              <a:spcBef>
                <a:spcPts val="0"/>
              </a:spcBef>
              <a:spcAft>
                <a:spcPts val="0"/>
              </a:spcAft>
              <a:buSzPts val="1800"/>
              <a:buFont typeface="Arial"/>
              <a:buNone/>
              <a:defRPr sz="1800"/>
            </a:lvl4pPr>
            <a:lvl5pPr indent="0" lvl="4" rtl="0">
              <a:spcBef>
                <a:spcPts val="0"/>
              </a:spcBef>
              <a:spcAft>
                <a:spcPts val="0"/>
              </a:spcAft>
              <a:buSzPts val="1800"/>
              <a:buFont typeface="Arial"/>
              <a:buNone/>
              <a:defRPr sz="1800"/>
            </a:lvl5pPr>
            <a:lvl6pPr indent="0" lvl="5" rtl="0">
              <a:spcBef>
                <a:spcPts val="0"/>
              </a:spcBef>
              <a:spcAft>
                <a:spcPts val="0"/>
              </a:spcAft>
              <a:buSzPts val="1800"/>
              <a:buFont typeface="Arial"/>
              <a:buNone/>
              <a:defRPr sz="1800"/>
            </a:lvl6pPr>
            <a:lvl7pPr indent="0" lvl="6" rtl="0">
              <a:spcBef>
                <a:spcPts val="0"/>
              </a:spcBef>
              <a:spcAft>
                <a:spcPts val="0"/>
              </a:spcAft>
              <a:buSzPts val="1800"/>
              <a:buFont typeface="Arial"/>
              <a:buNone/>
              <a:defRPr sz="1800"/>
            </a:lvl7pPr>
            <a:lvl8pPr indent="0" lvl="7" rtl="0">
              <a:spcBef>
                <a:spcPts val="0"/>
              </a:spcBef>
              <a:spcAft>
                <a:spcPts val="0"/>
              </a:spcAft>
              <a:buSzPts val="1800"/>
              <a:buFont typeface="Arial"/>
              <a:buNone/>
              <a:defRPr sz="1800"/>
            </a:lvl8pPr>
            <a:lvl9pPr indent="0" lvl="8" rtl="0">
              <a:spcBef>
                <a:spcPts val="0"/>
              </a:spcBef>
              <a:spcAft>
                <a:spcPts val="0"/>
              </a:spcAft>
              <a:buSzPts val="1800"/>
              <a:buFont typeface="Arial"/>
              <a:buNone/>
              <a:defRPr sz="1800"/>
            </a:lvl9pPr>
          </a:lstStyle>
          <a:p/>
        </p:txBody>
      </p:sp>
      <p:sp>
        <p:nvSpPr>
          <p:cNvPr id="565" name="Google Shape;565;p9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66" name="Google Shape;566;p9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7" name="Google Shape;567;p91"/>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568" name="Shape 568"/>
        <p:cNvGrpSpPr/>
        <p:nvPr/>
      </p:nvGrpSpPr>
      <p:grpSpPr>
        <a:xfrm>
          <a:off x="0" y="0"/>
          <a:ext cx="0" cy="0"/>
          <a:chOff x="0" y="0"/>
          <a:chExt cx="0" cy="0"/>
        </a:xfrm>
      </p:grpSpPr>
      <p:sp>
        <p:nvSpPr>
          <p:cNvPr id="569" name="Google Shape;569;p9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0" name="Google Shape;570;p92"/>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1" name="Google Shape;571;p92"/>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2" name="Google Shape;572;p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3" name="Google Shape;573;p92"/>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ig/Sm">
  <p:cSld name="Content 2 Big/Sm">
    <p:spTree>
      <p:nvGrpSpPr>
        <p:cNvPr id="574" name="Shape 574"/>
        <p:cNvGrpSpPr/>
        <p:nvPr/>
      </p:nvGrpSpPr>
      <p:grpSpPr>
        <a:xfrm>
          <a:off x="0" y="0"/>
          <a:ext cx="0" cy="0"/>
          <a:chOff x="0" y="0"/>
          <a:chExt cx="0" cy="0"/>
        </a:xfrm>
      </p:grpSpPr>
      <p:sp>
        <p:nvSpPr>
          <p:cNvPr id="575" name="Google Shape;575;p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76" name="Google Shape;576;p93"/>
          <p:cNvSpPr txBox="1"/>
          <p:nvPr>
            <p:ph idx="1" type="body"/>
          </p:nvPr>
        </p:nvSpPr>
        <p:spPr>
          <a:xfrm>
            <a:off x="152401" y="742950"/>
            <a:ext cx="2802600" cy="41148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77" name="Google Shape;577;p93"/>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78" name="Google Shape;578;p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79" name="Google Shape;579;p93"/>
          <p:cNvSpPr txBox="1"/>
          <p:nvPr>
            <p:ph idx="2" type="body"/>
          </p:nvPr>
        </p:nvSpPr>
        <p:spPr>
          <a:xfrm>
            <a:off x="3048000" y="742950"/>
            <a:ext cx="5867400" cy="411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w/ heading">
  <p:cSld name="Content 2 w/ heading">
    <p:spTree>
      <p:nvGrpSpPr>
        <p:cNvPr id="580" name="Shape 580"/>
        <p:cNvGrpSpPr/>
        <p:nvPr/>
      </p:nvGrpSpPr>
      <p:grpSpPr>
        <a:xfrm>
          <a:off x="0" y="0"/>
          <a:ext cx="0" cy="0"/>
          <a:chOff x="0" y="0"/>
          <a:chExt cx="0" cy="0"/>
        </a:xfrm>
      </p:grpSpPr>
      <p:sp>
        <p:nvSpPr>
          <p:cNvPr id="581" name="Google Shape;581;p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2" name="Google Shape;582;p94"/>
          <p:cNvSpPr/>
          <p:nvPr/>
        </p:nvSpPr>
        <p:spPr>
          <a:xfrm>
            <a:off x="152400" y="607222"/>
            <a:ext cx="8686800" cy="81300"/>
          </a:xfrm>
          <a:prstGeom prst="roundRect">
            <a:avLst>
              <a:gd fmla="val 16667" name="adj"/>
            </a:avLst>
          </a:prstGeom>
          <a:solidFill>
            <a:srgbClr val="8CC6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83" name="Google Shape;583;p94"/>
          <p:cNvSpPr txBox="1"/>
          <p:nvPr>
            <p:ph idx="1" type="body"/>
          </p:nvPr>
        </p:nvSpPr>
        <p:spPr>
          <a:xfrm>
            <a:off x="152605"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4" name="Google Shape;584;p94"/>
          <p:cNvSpPr txBox="1"/>
          <p:nvPr>
            <p:ph idx="2" type="body"/>
          </p:nvPr>
        </p:nvSpPr>
        <p:spPr>
          <a:xfrm>
            <a:off x="4555067" y="788531"/>
            <a:ext cx="42840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85" name="Google Shape;585;p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6" name="Google Shape;586;p94"/>
          <p:cNvSpPr txBox="1"/>
          <p:nvPr>
            <p:ph idx="3" type="body"/>
          </p:nvPr>
        </p:nvSpPr>
        <p:spPr>
          <a:xfrm>
            <a:off x="1524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87" name="Google Shape;587;p94"/>
          <p:cNvSpPr txBox="1"/>
          <p:nvPr>
            <p:ph idx="4" type="body"/>
          </p:nvPr>
        </p:nvSpPr>
        <p:spPr>
          <a:xfrm>
            <a:off x="4572000" y="1257300"/>
            <a:ext cx="4284000" cy="36006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56" name="Shape 56"/>
        <p:cNvGrpSpPr/>
        <p:nvPr/>
      </p:nvGrpSpPr>
      <p:grpSpPr>
        <a:xfrm>
          <a:off x="0" y="0"/>
          <a:ext cx="0" cy="0"/>
          <a:chOff x="0" y="0"/>
          <a:chExt cx="0" cy="0"/>
        </a:xfrm>
      </p:grpSpPr>
      <p:sp>
        <p:nvSpPr>
          <p:cNvPr id="57" name="Google Shape;57;p1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8" name="Google Shape;58;p1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 name="Google Shape;59;p10"/>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0" name="Google Shape;60;p1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10"/>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 name="Google Shape;62;p10"/>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3" name="Google Shape;63;p10"/>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4" name="Google Shape;64;p10"/>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5" name="Google Shape;65;p10"/>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588" name="Shape 588"/>
        <p:cNvGrpSpPr/>
        <p:nvPr/>
      </p:nvGrpSpPr>
      <p:grpSpPr>
        <a:xfrm>
          <a:off x="0" y="0"/>
          <a:ext cx="0" cy="0"/>
          <a:chOff x="0" y="0"/>
          <a:chExt cx="0" cy="0"/>
        </a:xfrm>
      </p:grpSpPr>
      <p:sp>
        <p:nvSpPr>
          <p:cNvPr id="589" name="Google Shape;589;p9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590" name="Google Shape;590;p95"/>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591" name="Google Shape;591;p95"/>
          <p:cNvSpPr txBox="1"/>
          <p:nvPr>
            <p:ph idx="1" type="body"/>
          </p:nvPr>
        </p:nvSpPr>
        <p:spPr>
          <a:xfrm>
            <a:off x="1524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2" name="Google Shape;592;p9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3" name="Google Shape;593;p95"/>
          <p:cNvSpPr txBox="1"/>
          <p:nvPr>
            <p:ph idx="2" type="body"/>
          </p:nvPr>
        </p:nvSpPr>
        <p:spPr>
          <a:xfrm>
            <a:off x="1524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4" name="Google Shape;594;p95"/>
          <p:cNvSpPr txBox="1"/>
          <p:nvPr>
            <p:ph idx="3" type="body"/>
          </p:nvPr>
        </p:nvSpPr>
        <p:spPr>
          <a:xfrm>
            <a:off x="3124200"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5" name="Google Shape;595;p95"/>
          <p:cNvSpPr txBox="1"/>
          <p:nvPr>
            <p:ph idx="4" type="body"/>
          </p:nvPr>
        </p:nvSpPr>
        <p:spPr>
          <a:xfrm>
            <a:off x="31242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596" name="Google Shape;596;p95"/>
          <p:cNvSpPr txBox="1"/>
          <p:nvPr>
            <p:ph idx="5" type="body"/>
          </p:nvPr>
        </p:nvSpPr>
        <p:spPr>
          <a:xfrm>
            <a:off x="6096001" y="742950"/>
            <a:ext cx="2895600" cy="457200"/>
          </a:xfrm>
          <a:prstGeom prst="rect">
            <a:avLst/>
          </a:prstGeom>
          <a:noFill/>
          <a:ln>
            <a:noFill/>
          </a:ln>
        </p:spPr>
        <p:txBody>
          <a:bodyPr anchorCtr="0" anchor="ctr" bIns="91425" lIns="91425" spcFirstLastPara="1" rIns="91425" wrap="square" tIns="91425">
            <a:noAutofit/>
          </a:bodyPr>
          <a:lstStyle>
            <a:lvl1pPr indent="-323850" lvl="0" marL="457200" marR="0" rtl="0" algn="ctr">
              <a:lnSpc>
                <a:spcPct val="100000"/>
              </a:lnSpc>
              <a:spcBef>
                <a:spcPts val="300"/>
              </a:spcBef>
              <a:spcAft>
                <a:spcPts val="0"/>
              </a:spcAft>
              <a:buClr>
                <a:srgbClr val="3F3151"/>
              </a:buClr>
              <a:buSzPts val="1500"/>
              <a:buFont typeface="Noto Sans Symbols"/>
              <a:buChar char="●"/>
              <a:defRPr b="1" i="0" sz="15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97" name="Google Shape;597;p95"/>
          <p:cNvSpPr txBox="1"/>
          <p:nvPr>
            <p:ph idx="6" type="body"/>
          </p:nvPr>
        </p:nvSpPr>
        <p:spPr>
          <a:xfrm>
            <a:off x="6096000" y="1257300"/>
            <a:ext cx="2895600" cy="3600600"/>
          </a:xfrm>
          <a:prstGeom prst="rect">
            <a:avLst/>
          </a:prstGeom>
          <a:noFill/>
          <a:ln>
            <a:noFill/>
          </a:ln>
        </p:spPr>
        <p:txBody>
          <a:bodyPr anchorCtr="0" anchor="t" bIns="91425" lIns="91425" spcFirstLastPara="1" rIns="91425" wrap="square" tIns="91425">
            <a:noAutofit/>
          </a:bodyPr>
          <a:lstStyle>
            <a:lvl1pPr indent="-308292" lvl="0" marL="457200" marR="0" rtl="0" algn="l">
              <a:lnSpc>
                <a:spcPct val="100000"/>
              </a:lnSpc>
              <a:spcBef>
                <a:spcPts val="75"/>
              </a:spcBef>
              <a:spcAft>
                <a:spcPts val="0"/>
              </a:spcAft>
              <a:buClr>
                <a:srgbClr val="3F3151"/>
              </a:buClr>
              <a:buSzPts val="1255"/>
              <a:buFont typeface="Merriweather Sans"/>
              <a:buChar char="•"/>
              <a:defRPr b="1" i="0" sz="1350" u="none" cap="none" strike="noStrike">
                <a:solidFill>
                  <a:schemeClr val="dk1"/>
                </a:solidFill>
                <a:latin typeface="Arial"/>
                <a:ea typeface="Arial"/>
                <a:cs typeface="Arial"/>
                <a:sym typeface="Arial"/>
              </a:defRPr>
            </a:lvl1pPr>
            <a:lvl2pPr indent="-304800" lvl="1" marL="914400" marR="0" rtl="0" algn="l">
              <a:lnSpc>
                <a:spcPct val="100000"/>
              </a:lnSpc>
              <a:spcBef>
                <a:spcPts val="75"/>
              </a:spcBef>
              <a:spcAft>
                <a:spcPts val="0"/>
              </a:spcAft>
              <a:buClr>
                <a:srgbClr val="205867"/>
              </a:buClr>
              <a:buSzPts val="1200"/>
              <a:buFont typeface="Merriweather Sans"/>
              <a:buChar char="◦"/>
              <a:defRPr b="0" i="0" sz="1200" u="none" cap="none" strike="noStrike">
                <a:solidFill>
                  <a:schemeClr val="dk1"/>
                </a:solidFill>
                <a:latin typeface="Arial"/>
                <a:ea typeface="Arial"/>
                <a:cs typeface="Arial"/>
                <a:sym typeface="Arial"/>
              </a:defRPr>
            </a:lvl2pPr>
            <a:lvl3pPr indent="-289369" lvl="2" marL="1371600" marR="0" rtl="0" algn="l">
              <a:lnSpc>
                <a:spcPct val="100000"/>
              </a:lnSpc>
              <a:spcBef>
                <a:spcPts val="56"/>
              </a:spcBef>
              <a:spcAft>
                <a:spcPts val="0"/>
              </a:spcAft>
              <a:buClr>
                <a:srgbClr val="1F1828"/>
              </a:buClr>
              <a:buSzPts val="957"/>
              <a:buFont typeface="Merriweather Sans"/>
              <a:buChar char="■"/>
              <a:defRPr b="0" i="0" sz="105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Horz Big/Sm">
  <p:cSld name="Content 2 Horz Big/Sm">
    <p:spTree>
      <p:nvGrpSpPr>
        <p:cNvPr id="598" name="Shape 598"/>
        <p:cNvGrpSpPr/>
        <p:nvPr/>
      </p:nvGrpSpPr>
      <p:grpSpPr>
        <a:xfrm>
          <a:off x="0" y="0"/>
          <a:ext cx="0" cy="0"/>
          <a:chOff x="0" y="0"/>
          <a:chExt cx="0" cy="0"/>
        </a:xfrm>
      </p:grpSpPr>
      <p:sp>
        <p:nvSpPr>
          <p:cNvPr id="599" name="Google Shape;599;p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0" name="Google Shape;600;p96"/>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1" name="Google Shape;601;p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2" name="Google Shape;602;p96"/>
          <p:cNvSpPr txBox="1"/>
          <p:nvPr>
            <p:ph idx="1" type="body"/>
          </p:nvPr>
        </p:nvSpPr>
        <p:spPr>
          <a:xfrm>
            <a:off x="152400" y="742950"/>
            <a:ext cx="8686800" cy="800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3" name="Google Shape;603;p96"/>
          <p:cNvSpPr txBox="1"/>
          <p:nvPr>
            <p:ph idx="2" type="body"/>
          </p:nvPr>
        </p:nvSpPr>
        <p:spPr>
          <a:xfrm>
            <a:off x="152400" y="1600200"/>
            <a:ext cx="8686800" cy="3257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2 Horz Big/Sm">
  <p:cSld name="1_Content 2 Horz Big/Sm">
    <p:spTree>
      <p:nvGrpSpPr>
        <p:cNvPr id="604" name="Shape 604"/>
        <p:cNvGrpSpPr/>
        <p:nvPr/>
      </p:nvGrpSpPr>
      <p:grpSpPr>
        <a:xfrm>
          <a:off x="0" y="0"/>
          <a:ext cx="0" cy="0"/>
          <a:chOff x="0" y="0"/>
          <a:chExt cx="0" cy="0"/>
        </a:xfrm>
      </p:grpSpPr>
      <p:sp>
        <p:nvSpPr>
          <p:cNvPr id="605" name="Google Shape;605;p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06" name="Google Shape;606;p97"/>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07" name="Google Shape;607;p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8" name="Google Shape;608;p97"/>
          <p:cNvSpPr txBox="1"/>
          <p:nvPr>
            <p:ph idx="1" type="body"/>
          </p:nvPr>
        </p:nvSpPr>
        <p:spPr>
          <a:xfrm>
            <a:off x="152400" y="3638551"/>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09" name="Google Shape;609;p97"/>
          <p:cNvSpPr txBox="1"/>
          <p:nvPr>
            <p:ph idx="2" type="body"/>
          </p:nvPr>
        </p:nvSpPr>
        <p:spPr>
          <a:xfrm>
            <a:off x="152400" y="742950"/>
            <a:ext cx="8686800" cy="2819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0" name="Google Shape;610;p97"/>
          <p:cNvSpPr txBox="1"/>
          <p:nvPr>
            <p:ph idx="3" type="body"/>
          </p:nvPr>
        </p:nvSpPr>
        <p:spPr>
          <a:xfrm>
            <a:off x="4572000" y="3638550"/>
            <a:ext cx="4267200" cy="114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75"/>
              </a:spcBef>
              <a:spcAft>
                <a:spcPts val="0"/>
              </a:spcAft>
              <a:buClr>
                <a:srgbClr val="3F3151"/>
              </a:buClr>
              <a:buSzPts val="1600"/>
              <a:buFont typeface="Merriweather Sans"/>
              <a:buChar char="•"/>
              <a:defRPr b="1" i="0" sz="1600" u="none" cap="none" strike="noStrike">
                <a:solidFill>
                  <a:schemeClr val="dk1"/>
                </a:solidFill>
                <a:latin typeface="Arial"/>
                <a:ea typeface="Arial"/>
                <a:cs typeface="Arial"/>
                <a:sym typeface="Arial"/>
              </a:defRPr>
            </a:lvl1pPr>
            <a:lvl2pPr indent="-317500" lvl="1" marL="914400" marR="0" rtl="0" algn="l">
              <a:lnSpc>
                <a:spcPct val="100000"/>
              </a:lnSpc>
              <a:spcBef>
                <a:spcPts val="75"/>
              </a:spcBef>
              <a:spcAft>
                <a:spcPts val="0"/>
              </a:spcAft>
              <a:buClr>
                <a:srgbClr val="205867"/>
              </a:buClr>
              <a:buSzPts val="1400"/>
              <a:buFont typeface="Merriweather Sans"/>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2">
  <p:cSld name="Code 2">
    <p:spTree>
      <p:nvGrpSpPr>
        <p:cNvPr id="611" name="Shape 611"/>
        <p:cNvGrpSpPr/>
        <p:nvPr/>
      </p:nvGrpSpPr>
      <p:grpSpPr>
        <a:xfrm>
          <a:off x="0" y="0"/>
          <a:ext cx="0" cy="0"/>
          <a:chOff x="0" y="0"/>
          <a:chExt cx="0" cy="0"/>
        </a:xfrm>
      </p:grpSpPr>
      <p:sp>
        <p:nvSpPr>
          <p:cNvPr id="612" name="Google Shape;612;p98"/>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13" name="Google Shape;613;p9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14" name="Google Shape;614;p98"/>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15" name="Google Shape;615;p9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6" name="Google Shape;616;p98"/>
          <p:cNvSpPr txBox="1"/>
          <p:nvPr>
            <p:ph idx="2" type="body"/>
          </p:nvPr>
        </p:nvSpPr>
        <p:spPr>
          <a:xfrm>
            <a:off x="4572000" y="742950"/>
            <a:ext cx="4284000" cy="2057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17" name="Google Shape;617;p98"/>
          <p:cNvSpPr txBox="1"/>
          <p:nvPr>
            <p:ph idx="3" type="body"/>
          </p:nvPr>
        </p:nvSpPr>
        <p:spPr>
          <a:xfrm>
            <a:off x="4572000" y="2857500"/>
            <a:ext cx="4284000" cy="2000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3">
  <p:cSld name="Code 3">
    <p:spTree>
      <p:nvGrpSpPr>
        <p:cNvPr id="618" name="Shape 618"/>
        <p:cNvGrpSpPr/>
        <p:nvPr/>
      </p:nvGrpSpPr>
      <p:grpSpPr>
        <a:xfrm>
          <a:off x="0" y="0"/>
          <a:ext cx="0" cy="0"/>
          <a:chOff x="0" y="0"/>
          <a:chExt cx="0" cy="0"/>
        </a:xfrm>
      </p:grpSpPr>
      <p:sp>
        <p:nvSpPr>
          <p:cNvPr id="619" name="Google Shape;619;p99"/>
          <p:cNvSpPr txBox="1"/>
          <p:nvPr>
            <p:ph idx="1" type="body"/>
          </p:nvPr>
        </p:nvSpPr>
        <p:spPr>
          <a:xfrm>
            <a:off x="152400" y="742950"/>
            <a:ext cx="4267200" cy="28575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lvl1pPr indent="-285750" lvl="0" marL="457200" marR="0" rtl="0" algn="l">
              <a:lnSpc>
                <a:spcPct val="100000"/>
              </a:lnSpc>
              <a:spcBef>
                <a:spcPts val="180"/>
              </a:spcBef>
              <a:spcAft>
                <a:spcPts val="0"/>
              </a:spcAft>
              <a:buClr>
                <a:srgbClr val="3F3151"/>
              </a:buClr>
              <a:buSzPts val="900"/>
              <a:buFont typeface="Noto Sans Symbols"/>
              <a:buChar char="▪"/>
              <a:defRPr b="0" i="0" sz="9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20" name="Google Shape;620;p99"/>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1" name="Google Shape;621;p99"/>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2" name="Google Shape;622;p9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99"/>
          <p:cNvSpPr txBox="1"/>
          <p:nvPr>
            <p:ph idx="2" type="body"/>
          </p:nvPr>
        </p:nvSpPr>
        <p:spPr>
          <a:xfrm>
            <a:off x="4572000" y="742950"/>
            <a:ext cx="4284000" cy="285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24" name="Google Shape;624;p99"/>
          <p:cNvSpPr txBox="1"/>
          <p:nvPr>
            <p:ph idx="3" type="body"/>
          </p:nvPr>
        </p:nvSpPr>
        <p:spPr>
          <a:xfrm>
            <a:off x="152400" y="3657600"/>
            <a:ext cx="8703600" cy="12003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75"/>
              </a:spcBef>
              <a:spcAft>
                <a:spcPts val="0"/>
              </a:spcAft>
              <a:buClr>
                <a:srgbClr val="3F3151"/>
              </a:buClr>
              <a:buSzPts val="1500"/>
              <a:buFont typeface="Merriweather Sans"/>
              <a:buChar char="•"/>
              <a:defRPr b="1" i="0" sz="1500" u="none" cap="none" strike="noStrike">
                <a:solidFill>
                  <a:schemeClr val="dk1"/>
                </a:solidFill>
                <a:latin typeface="Arial"/>
                <a:ea typeface="Arial"/>
                <a:cs typeface="Arial"/>
                <a:sym typeface="Arial"/>
              </a:defRPr>
            </a:lvl1pPr>
            <a:lvl2pPr indent="-308292" lvl="1" marL="914400" marR="0" rtl="0" algn="l">
              <a:lnSpc>
                <a:spcPct val="100000"/>
              </a:lnSpc>
              <a:spcBef>
                <a:spcPts val="75"/>
              </a:spcBef>
              <a:spcAft>
                <a:spcPts val="0"/>
              </a:spcAft>
              <a:buClr>
                <a:srgbClr val="205867"/>
              </a:buClr>
              <a:buSzPts val="1255"/>
              <a:buFont typeface="Merriweather Sans"/>
              <a:buChar char="◦"/>
              <a:defRPr b="0" i="0" sz="1350" u="none" cap="none" strike="noStrike">
                <a:solidFill>
                  <a:schemeClr val="dk1"/>
                </a:solidFill>
                <a:latin typeface="Arial"/>
                <a:ea typeface="Arial"/>
                <a:cs typeface="Arial"/>
                <a:sym typeface="Arial"/>
              </a:defRPr>
            </a:lvl2pPr>
            <a:lvl3pPr indent="-304800" lvl="2" marL="1371600" marR="0" rtl="0" algn="l">
              <a:lnSpc>
                <a:spcPct val="100000"/>
              </a:lnSpc>
              <a:spcBef>
                <a:spcPts val="56"/>
              </a:spcBef>
              <a:spcAft>
                <a:spcPts val="0"/>
              </a:spcAft>
              <a:buClr>
                <a:srgbClr val="1F1828"/>
              </a:buClr>
              <a:buSzPts val="1200"/>
              <a:buFont typeface="Merriweather Sans"/>
              <a:buChar char="■"/>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38"/>
              </a:spcBef>
              <a:spcAft>
                <a:spcPts val="0"/>
              </a:spcAft>
              <a:buClr>
                <a:srgbClr val="205867"/>
              </a:buClr>
              <a:buSzPts val="900"/>
              <a:buFont typeface="Merriweather Sans"/>
              <a:buChar char="□"/>
              <a:defRPr b="0" i="0" sz="90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peline 1">
  <p:cSld name="Pipeline 1">
    <p:spTree>
      <p:nvGrpSpPr>
        <p:cNvPr id="625" name="Shape 625"/>
        <p:cNvGrpSpPr/>
        <p:nvPr/>
      </p:nvGrpSpPr>
      <p:grpSpPr>
        <a:xfrm>
          <a:off x="0" y="0"/>
          <a:ext cx="0" cy="0"/>
          <a:chOff x="0" y="0"/>
          <a:chExt cx="0" cy="0"/>
        </a:xfrm>
      </p:grpSpPr>
      <p:sp>
        <p:nvSpPr>
          <p:cNvPr id="626" name="Google Shape;626;p10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27" name="Google Shape;627;p100"/>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28" name="Google Shape;628;p10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100"/>
          <p:cNvSpPr txBox="1"/>
          <p:nvPr>
            <p:ph idx="1" type="body"/>
          </p:nvPr>
        </p:nvSpPr>
        <p:spPr>
          <a:xfrm>
            <a:off x="152400" y="2857500"/>
            <a:ext cx="8686800" cy="2000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75"/>
              </a:spcBef>
              <a:spcAft>
                <a:spcPts val="0"/>
              </a:spcAft>
              <a:buClr>
                <a:srgbClr val="3F3151"/>
              </a:buClr>
              <a:buSzPts val="1800"/>
              <a:buFont typeface="Merriweather Sans"/>
              <a:buChar char="•"/>
              <a:defRPr b="1"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5"/>
              </a:spcBef>
              <a:spcAft>
                <a:spcPts val="0"/>
              </a:spcAft>
              <a:buClr>
                <a:srgbClr val="205867"/>
              </a:buClr>
              <a:buSzPts val="1500"/>
              <a:buFont typeface="Merriweather Sans"/>
              <a:buChar char="◦"/>
              <a:defRPr b="0" i="0" sz="1500" u="none" cap="none" strike="noStrike">
                <a:solidFill>
                  <a:schemeClr val="dk1"/>
                </a:solidFill>
                <a:latin typeface="Arial"/>
                <a:ea typeface="Arial"/>
                <a:cs typeface="Arial"/>
                <a:sym typeface="Arial"/>
              </a:defRPr>
            </a:lvl2pPr>
            <a:lvl3pPr indent="-308292" lvl="2" marL="1371600" marR="0" rtl="0" algn="l">
              <a:lnSpc>
                <a:spcPct val="100000"/>
              </a:lnSpc>
              <a:spcBef>
                <a:spcPts val="56"/>
              </a:spcBef>
              <a:spcAft>
                <a:spcPts val="0"/>
              </a:spcAft>
              <a:buClr>
                <a:srgbClr val="1F1828"/>
              </a:buClr>
              <a:buSzPts val="1255"/>
              <a:buFont typeface="Merriweather Sans"/>
              <a:buChar char="■"/>
              <a:defRPr b="0" i="0" sz="135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30" name="Google Shape;630;p100"/>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Parser</a:t>
            </a:r>
            <a:endParaRPr/>
          </a:p>
        </p:txBody>
      </p:sp>
      <p:grpSp>
        <p:nvGrpSpPr>
          <p:cNvPr id="631" name="Google Shape;631;p100"/>
          <p:cNvGrpSpPr/>
          <p:nvPr/>
        </p:nvGrpSpPr>
        <p:grpSpPr>
          <a:xfrm>
            <a:off x="990658" y="1200267"/>
            <a:ext cx="1524233" cy="1428779"/>
            <a:chOff x="1485649" y="3204982"/>
            <a:chExt cx="1124480" cy="2169089"/>
          </a:xfrm>
        </p:grpSpPr>
        <p:sp>
          <p:nvSpPr>
            <p:cNvPr id="632" name="Google Shape;632;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3" name="Google Shape;633;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4" name="Google Shape;634;p100"/>
          <p:cNvGrpSpPr/>
          <p:nvPr/>
        </p:nvGrpSpPr>
        <p:grpSpPr>
          <a:xfrm>
            <a:off x="2819458" y="1207796"/>
            <a:ext cx="1524233" cy="1421187"/>
            <a:chOff x="1485649" y="3204982"/>
            <a:chExt cx="1124480" cy="2169089"/>
          </a:xfrm>
        </p:grpSpPr>
        <p:sp>
          <p:nvSpPr>
            <p:cNvPr id="635" name="Google Shape;635;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6" name="Google Shape;636;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37" name="Google Shape;637;p100"/>
          <p:cNvGrpSpPr/>
          <p:nvPr/>
        </p:nvGrpSpPr>
        <p:grpSpPr>
          <a:xfrm>
            <a:off x="4648257" y="1207794"/>
            <a:ext cx="1524233" cy="1421187"/>
            <a:chOff x="1485649" y="3204982"/>
            <a:chExt cx="1124480" cy="2169089"/>
          </a:xfrm>
        </p:grpSpPr>
        <p:sp>
          <p:nvSpPr>
            <p:cNvPr id="638" name="Google Shape;638;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39" name="Google Shape;639;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nvGrpSpPr>
          <p:cNvPr id="640" name="Google Shape;640;p100"/>
          <p:cNvGrpSpPr/>
          <p:nvPr/>
        </p:nvGrpSpPr>
        <p:grpSpPr>
          <a:xfrm>
            <a:off x="6477058" y="1168577"/>
            <a:ext cx="1524233" cy="1460448"/>
            <a:chOff x="1485649" y="3204982"/>
            <a:chExt cx="1124480" cy="2169089"/>
          </a:xfrm>
        </p:grpSpPr>
        <p:sp>
          <p:nvSpPr>
            <p:cNvPr id="641" name="Google Shape;641;p100"/>
            <p:cNvSpPr/>
            <p:nvPr/>
          </p:nvSpPr>
          <p:spPr>
            <a:xfrm>
              <a:off x="1492629" y="3216471"/>
              <a:ext cx="1117500" cy="2157600"/>
            </a:xfrm>
            <a:prstGeom prst="rect">
              <a:avLst/>
            </a:prstGeom>
            <a:noFill/>
            <a:ln cap="flat" cmpd="sng" w="25400">
              <a:solidFill>
                <a:srgbClr val="395E8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642" name="Google Shape;642;p100"/>
            <p:cNvSpPr/>
            <p:nvPr/>
          </p:nvSpPr>
          <p:spPr>
            <a:xfrm>
              <a:off x="1485649" y="3204982"/>
              <a:ext cx="1124400" cy="2157600"/>
            </a:xfrm>
            <a:prstGeom prst="rect">
              <a:avLst/>
            </a:pr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643" name="Google Shape;643;p100"/>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Deparser</a:t>
            </a:r>
            <a:endParaRPr/>
          </a:p>
        </p:txBody>
      </p:sp>
      <p:sp>
        <p:nvSpPr>
          <p:cNvPr id="644" name="Google Shape;644;p100"/>
          <p:cNvSpPr/>
          <p:nvPr/>
        </p:nvSpPr>
        <p:spPr>
          <a:xfrm>
            <a:off x="685800" y="843349"/>
            <a:ext cx="7620000" cy="280500"/>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Metadata bus</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w/ Caption">
  <p:cSld name="Content 1 w/ Caption">
    <p:spTree>
      <p:nvGrpSpPr>
        <p:cNvPr id="645" name="Shape 645"/>
        <p:cNvGrpSpPr/>
        <p:nvPr/>
      </p:nvGrpSpPr>
      <p:grpSpPr>
        <a:xfrm>
          <a:off x="0" y="0"/>
          <a:ext cx="0" cy="0"/>
          <a:chOff x="0" y="0"/>
          <a:chExt cx="0" cy="0"/>
        </a:xfrm>
      </p:grpSpPr>
      <p:sp>
        <p:nvSpPr>
          <p:cNvPr id="646" name="Google Shape;646;p10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47" name="Google Shape;647;p101"/>
          <p:cNvSpPr/>
          <p:nvPr/>
        </p:nvSpPr>
        <p:spPr>
          <a:xfrm>
            <a:off x="152400" y="607222"/>
            <a:ext cx="8686800" cy="81300"/>
          </a:xfrm>
          <a:prstGeom prst="roundRect">
            <a:avLst>
              <a:gd fmla="val 16667" name="adj"/>
            </a:avLst>
          </a:prstGeom>
          <a:gradFill>
            <a:gsLst>
              <a:gs pos="0">
                <a:srgbClr val="50771E"/>
              </a:gs>
              <a:gs pos="50000">
                <a:srgbClr val="76AD2B"/>
              </a:gs>
              <a:gs pos="100000">
                <a:srgbClr val="8DD034"/>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66"/>
              <a:buFont typeface="Arial"/>
              <a:buNone/>
            </a:pPr>
            <a:r>
              <a:t/>
            </a:r>
            <a:endParaRPr b="0" i="0" sz="1266" u="none" cap="none" strike="noStrike">
              <a:solidFill>
                <a:srgbClr val="000000"/>
              </a:solidFill>
              <a:latin typeface="Calibri"/>
              <a:ea typeface="Calibri"/>
              <a:cs typeface="Calibri"/>
              <a:sym typeface="Calibri"/>
            </a:endParaRPr>
          </a:p>
        </p:txBody>
      </p:sp>
      <p:sp>
        <p:nvSpPr>
          <p:cNvPr id="648" name="Google Shape;648;p10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9" name="Google Shape;649;p101"/>
          <p:cNvSpPr txBox="1"/>
          <p:nvPr>
            <p:ph idx="1" type="body"/>
          </p:nvPr>
        </p:nvSpPr>
        <p:spPr>
          <a:xfrm>
            <a:off x="152400" y="742950"/>
            <a:ext cx="8686800" cy="34290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100000"/>
              </a:lnSpc>
              <a:spcBef>
                <a:spcPts val="75"/>
              </a:spcBef>
              <a:spcAft>
                <a:spcPts val="0"/>
              </a:spcAft>
              <a:buClr>
                <a:srgbClr val="3F3151"/>
              </a:buClr>
              <a:buSzPts val="2100"/>
              <a:buFont typeface="Merriweather Sans"/>
              <a:buChar char="•"/>
              <a:defRPr b="1" i="0" sz="2100" u="none" cap="none" strike="noStrike">
                <a:solidFill>
                  <a:schemeClr val="dk1"/>
                </a:solidFill>
                <a:latin typeface="Arial"/>
                <a:ea typeface="Arial"/>
                <a:cs typeface="Arial"/>
                <a:sym typeface="Arial"/>
              </a:defRPr>
            </a:lvl1pPr>
            <a:lvl2pPr indent="-342900" lvl="1" marL="914400" marR="0" rtl="0" algn="l">
              <a:lnSpc>
                <a:spcPct val="100000"/>
              </a:lnSpc>
              <a:spcBef>
                <a:spcPts val="75"/>
              </a:spcBef>
              <a:spcAft>
                <a:spcPts val="0"/>
              </a:spcAft>
              <a:buClr>
                <a:srgbClr val="205867"/>
              </a:buClr>
              <a:buSzPts val="18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6"/>
              </a:spcBef>
              <a:spcAft>
                <a:spcPts val="0"/>
              </a:spcAft>
              <a:buClr>
                <a:srgbClr val="1F1828"/>
              </a:buClr>
              <a:buSzPts val="1500"/>
              <a:buFont typeface="Merriweather Sans"/>
              <a:buChar char="■"/>
              <a:defRPr b="0" i="0" sz="1500" u="none" cap="none" strike="noStrike">
                <a:solidFill>
                  <a:schemeClr val="dk1"/>
                </a:solidFill>
                <a:latin typeface="Arial"/>
                <a:ea typeface="Arial"/>
                <a:cs typeface="Arial"/>
                <a:sym typeface="Arial"/>
              </a:defRPr>
            </a:lvl3pPr>
            <a:lvl4pPr indent="-289369" lvl="3" marL="1828800" marR="0" rtl="0" algn="l">
              <a:lnSpc>
                <a:spcPct val="100000"/>
              </a:lnSpc>
              <a:spcBef>
                <a:spcPts val="38"/>
              </a:spcBef>
              <a:spcAft>
                <a:spcPts val="0"/>
              </a:spcAft>
              <a:buClr>
                <a:srgbClr val="205867"/>
              </a:buClr>
              <a:buSzPts val="957"/>
              <a:buFont typeface="Merriweather Sans"/>
              <a:buChar char="□"/>
              <a:defRPr b="0" i="0" sz="1050" u="none" cap="none" strike="noStrike">
                <a:solidFill>
                  <a:schemeClr val="dk1"/>
                </a:solidFill>
                <a:latin typeface="Arial"/>
                <a:ea typeface="Arial"/>
                <a:cs typeface="Arial"/>
                <a:sym typeface="Arial"/>
              </a:defRPr>
            </a:lvl4pPr>
            <a:lvl5pPr indent="-304292" lvl="4" marL="2286000" marR="0" rtl="0" algn="l">
              <a:lnSpc>
                <a:spcPct val="100000"/>
              </a:lnSpc>
              <a:spcBef>
                <a:spcPts val="239"/>
              </a:spcBef>
              <a:spcAft>
                <a:spcPts val="0"/>
              </a:spcAft>
              <a:buClr>
                <a:srgbClr val="974806"/>
              </a:buClr>
              <a:buSzPts val="1192"/>
              <a:buFont typeface="Arial"/>
              <a:buChar char="○"/>
              <a:defRPr b="0" i="0" sz="1196" u="none" cap="none" strike="noStrike">
                <a:solidFill>
                  <a:schemeClr val="dk1"/>
                </a:solidFill>
                <a:latin typeface="Arial"/>
                <a:ea typeface="Arial"/>
                <a:cs typeface="Arial"/>
                <a:sym typeface="Arial"/>
              </a:defRPr>
            </a:lvl5pPr>
            <a:lvl6pPr indent="-304038" lvl="5" marL="27432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6pPr>
            <a:lvl7pPr indent="-304038" lvl="6" marL="32004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7pPr>
            <a:lvl8pPr indent="-304038" lvl="7" marL="36576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8pPr>
            <a:lvl9pPr indent="-304038" lvl="8" marL="4114800" marR="0" rtl="0" algn="l">
              <a:lnSpc>
                <a:spcPct val="100000"/>
              </a:lnSpc>
              <a:spcBef>
                <a:spcPts val="239"/>
              </a:spcBef>
              <a:spcAft>
                <a:spcPts val="0"/>
              </a:spcAft>
              <a:buClr>
                <a:schemeClr val="dk1"/>
              </a:buClr>
              <a:buSzPts val="1188"/>
              <a:buFont typeface="Arial"/>
              <a:buChar char="•"/>
              <a:defRPr b="0" i="0" sz="1196" u="none" cap="none" strike="noStrike">
                <a:solidFill>
                  <a:schemeClr val="dk1"/>
                </a:solidFill>
                <a:latin typeface="Arial"/>
                <a:ea typeface="Arial"/>
                <a:cs typeface="Arial"/>
                <a:sym typeface="Arial"/>
              </a:defRPr>
            </a:lvl9pPr>
          </a:lstStyle>
          <a:p/>
        </p:txBody>
      </p:sp>
      <p:sp>
        <p:nvSpPr>
          <p:cNvPr id="650" name="Google Shape;650;p101"/>
          <p:cNvSpPr txBox="1"/>
          <p:nvPr>
            <p:ph idx="2" type="body"/>
          </p:nvPr>
        </p:nvSpPr>
        <p:spPr>
          <a:xfrm>
            <a:off x="152400" y="4229101"/>
            <a:ext cx="8686800" cy="440400"/>
          </a:xfrm>
          <a:prstGeom prst="rect">
            <a:avLst/>
          </a:prstGeom>
          <a:noFill/>
          <a:ln>
            <a:noFill/>
          </a:ln>
        </p:spPr>
        <p:txBody>
          <a:bodyPr anchorCtr="0" anchor="ctr" bIns="91425" lIns="91425" spcFirstLastPara="1" rIns="91425" wrap="square" tIns="91425">
            <a:noAutofit/>
          </a:bodyPr>
          <a:lstStyle>
            <a:lvl1pPr indent="-342900" lvl="0" marL="457200" marR="0" rtl="0" algn="ctr">
              <a:lnSpc>
                <a:spcPct val="100000"/>
              </a:lnSpc>
              <a:spcBef>
                <a:spcPts val="360"/>
              </a:spcBef>
              <a:spcAft>
                <a:spcPts val="0"/>
              </a:spcAft>
              <a:buClr>
                <a:srgbClr val="3F3151"/>
              </a:buClr>
              <a:buSzPts val="1800"/>
              <a:buFont typeface="Noto Sans Symbols"/>
              <a:buChar char="●"/>
              <a:defRPr b="1" i="0" sz="1800" u="none" cap="none" strike="noStrike">
                <a:solidFill>
                  <a:schemeClr val="dk1"/>
                </a:solidFill>
                <a:latin typeface="Arial"/>
                <a:ea typeface="Arial"/>
                <a:cs typeface="Arial"/>
                <a:sym typeface="Arial"/>
              </a:defRPr>
            </a:lvl1pPr>
            <a:lvl2pPr indent="-342900" lvl="1" marL="914400" marR="0" rtl="0" algn="l">
              <a:lnSpc>
                <a:spcPct val="100000"/>
              </a:lnSpc>
              <a:spcBef>
                <a:spcPts val="360"/>
              </a:spcBef>
              <a:spcAft>
                <a:spcPts val="0"/>
              </a:spcAft>
              <a:buClr>
                <a:srgbClr val="205867"/>
              </a:buClr>
              <a:buSzPts val="1800"/>
              <a:buFont typeface="Noto Sans Symbols"/>
              <a:buChar char="▪"/>
              <a:defRPr b="0" i="0" sz="1800" u="none" cap="none" strike="noStrike">
                <a:solidFill>
                  <a:schemeClr val="dk1"/>
                </a:solidFill>
                <a:latin typeface="Arial"/>
                <a:ea typeface="Arial"/>
                <a:cs typeface="Arial"/>
                <a:sym typeface="Arial"/>
              </a:defRPr>
            </a:lvl2pPr>
            <a:lvl3pPr indent="-304800" lvl="2" marL="1371600" marR="0" rtl="0" algn="l">
              <a:lnSpc>
                <a:spcPct val="100000"/>
              </a:lnSpc>
              <a:spcBef>
                <a:spcPts val="300"/>
              </a:spcBef>
              <a:spcAft>
                <a:spcPts val="0"/>
              </a:spcAft>
              <a:buClr>
                <a:srgbClr val="1F1828"/>
              </a:buClr>
              <a:buSzPts val="1200"/>
              <a:buFont typeface="Noto Sans Symbols"/>
              <a:buChar char="▪"/>
              <a:defRPr b="0" i="0" sz="1500" u="none" cap="none" strike="noStrike">
                <a:solidFill>
                  <a:schemeClr val="dk1"/>
                </a:solidFill>
                <a:latin typeface="Arial"/>
                <a:ea typeface="Arial"/>
                <a:cs typeface="Arial"/>
                <a:sym typeface="Arial"/>
              </a:defRPr>
            </a:lvl3pPr>
            <a:lvl4pPr indent="-306450" lvl="3" marL="1828800" marR="0" rtl="0" algn="l">
              <a:lnSpc>
                <a:spcPct val="100000"/>
              </a:lnSpc>
              <a:spcBef>
                <a:spcPts val="255"/>
              </a:spcBef>
              <a:spcAft>
                <a:spcPts val="0"/>
              </a:spcAft>
              <a:buClr>
                <a:srgbClr val="205867"/>
              </a:buClr>
              <a:buSzPts val="1226"/>
              <a:buFont typeface="Noto Sans Symbols"/>
              <a:buChar char="▪"/>
              <a:defRPr b="0" i="0" sz="1275" u="none" cap="none" strike="noStrike">
                <a:solidFill>
                  <a:schemeClr val="dk1"/>
                </a:solidFill>
                <a:latin typeface="Arial"/>
                <a:ea typeface="Arial"/>
                <a:cs typeface="Arial"/>
                <a:sym typeface="Arial"/>
              </a:defRPr>
            </a:lvl4pPr>
            <a:lvl5pPr indent="-306451" lvl="4" marL="2286000" marR="0" rtl="0" algn="l">
              <a:lnSpc>
                <a:spcPct val="100000"/>
              </a:lnSpc>
              <a:spcBef>
                <a:spcPts val="255"/>
              </a:spcBef>
              <a:spcAft>
                <a:spcPts val="0"/>
              </a:spcAft>
              <a:buClr>
                <a:srgbClr val="974806"/>
              </a:buClr>
              <a:buSzPts val="1226"/>
              <a:buFont typeface="Arial"/>
              <a:buChar char="•"/>
              <a:defRPr b="0" i="0" sz="1275"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bar">
  <p:cSld name="Title no bar">
    <p:spTree>
      <p:nvGrpSpPr>
        <p:cNvPr id="651" name="Shape 651"/>
        <p:cNvGrpSpPr/>
        <p:nvPr/>
      </p:nvGrpSpPr>
      <p:grpSpPr>
        <a:xfrm>
          <a:off x="0" y="0"/>
          <a:ext cx="0" cy="0"/>
          <a:chOff x="0" y="0"/>
          <a:chExt cx="0" cy="0"/>
        </a:xfrm>
      </p:grpSpPr>
      <p:sp>
        <p:nvSpPr>
          <p:cNvPr id="652" name="Google Shape;652;p10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0" lvl="1">
              <a:spcBef>
                <a:spcPts val="0"/>
              </a:spcBef>
              <a:spcAft>
                <a:spcPts val="0"/>
              </a:spcAft>
              <a:buSzPts val="1800"/>
              <a:buFont typeface="Arial"/>
              <a:buNone/>
              <a:defRPr sz="1800"/>
            </a:lvl2pPr>
            <a:lvl3pPr indent="0" lvl="2">
              <a:spcBef>
                <a:spcPts val="0"/>
              </a:spcBef>
              <a:spcAft>
                <a:spcPts val="0"/>
              </a:spcAft>
              <a:buSzPts val="1800"/>
              <a:buFont typeface="Arial"/>
              <a:buNone/>
              <a:defRPr sz="1800"/>
            </a:lvl3pPr>
            <a:lvl4pPr indent="0" lvl="3">
              <a:spcBef>
                <a:spcPts val="0"/>
              </a:spcBef>
              <a:spcAft>
                <a:spcPts val="0"/>
              </a:spcAft>
              <a:buSzPts val="1800"/>
              <a:buFont typeface="Arial"/>
              <a:buNone/>
              <a:defRPr sz="1800"/>
            </a:lvl4pPr>
            <a:lvl5pPr indent="0" lvl="4">
              <a:spcBef>
                <a:spcPts val="0"/>
              </a:spcBef>
              <a:spcAft>
                <a:spcPts val="0"/>
              </a:spcAft>
              <a:buSzPts val="1800"/>
              <a:buFont typeface="Arial"/>
              <a:buNone/>
              <a:defRPr sz="1800"/>
            </a:lvl5pPr>
            <a:lvl6pPr indent="0" lvl="5">
              <a:spcBef>
                <a:spcPts val="0"/>
              </a:spcBef>
              <a:spcAft>
                <a:spcPts val="0"/>
              </a:spcAft>
              <a:buSzPts val="1800"/>
              <a:buFont typeface="Arial"/>
              <a:buNone/>
              <a:defRPr sz="1800"/>
            </a:lvl6pPr>
            <a:lvl7pPr indent="0" lvl="6">
              <a:spcBef>
                <a:spcPts val="0"/>
              </a:spcBef>
              <a:spcAft>
                <a:spcPts val="0"/>
              </a:spcAft>
              <a:buSzPts val="1800"/>
              <a:buFont typeface="Arial"/>
              <a:buNone/>
              <a:defRPr sz="1800"/>
            </a:lvl7pPr>
            <a:lvl8pPr indent="0" lvl="7">
              <a:spcBef>
                <a:spcPts val="0"/>
              </a:spcBef>
              <a:spcAft>
                <a:spcPts val="0"/>
              </a:spcAft>
              <a:buSzPts val="1800"/>
              <a:buFont typeface="Arial"/>
              <a:buNone/>
              <a:defRPr sz="1800"/>
            </a:lvl8pPr>
            <a:lvl9pPr indent="0" lvl="8">
              <a:spcBef>
                <a:spcPts val="0"/>
              </a:spcBef>
              <a:spcAft>
                <a:spcPts val="0"/>
              </a:spcAft>
              <a:buSzPts val="1800"/>
              <a:buFont typeface="Arial"/>
              <a:buNone/>
              <a:defRPr sz="1800"/>
            </a:lvl9pPr>
          </a:lstStyle>
          <a:p/>
        </p:txBody>
      </p:sp>
      <p:sp>
        <p:nvSpPr>
          <p:cNvPr id="653" name="Google Shape;653;p10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wingGrid">
  <p:cSld name="DrawingGrid">
    <p:spTree>
      <p:nvGrpSpPr>
        <p:cNvPr id="654" name="Shape 654"/>
        <p:cNvGrpSpPr/>
        <p:nvPr/>
      </p:nvGrpSpPr>
      <p:grpSpPr>
        <a:xfrm>
          <a:off x="0" y="0"/>
          <a:ext cx="0" cy="0"/>
          <a:chOff x="0" y="0"/>
          <a:chExt cx="0" cy="0"/>
        </a:xfrm>
      </p:grpSpPr>
      <p:pic>
        <p:nvPicPr>
          <p:cNvPr id="655" name="Google Shape;655;p103"/>
          <p:cNvPicPr preferRelativeResize="0"/>
          <p:nvPr/>
        </p:nvPicPr>
        <p:blipFill rotWithShape="1">
          <a:blip r:embed="rId2">
            <a:alphaModFix/>
          </a:blip>
          <a:srcRect b="0" l="0" r="0" t="0"/>
          <a:stretch/>
        </p:blipFill>
        <p:spPr>
          <a:xfrm>
            <a:off x="304800" y="228600"/>
            <a:ext cx="8410749" cy="450962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6" name="Shape 656"/>
        <p:cNvGrpSpPr/>
        <p:nvPr/>
      </p:nvGrpSpPr>
      <p:grpSpPr>
        <a:xfrm>
          <a:off x="0" y="0"/>
          <a:ext cx="0" cy="0"/>
          <a:chOff x="0" y="0"/>
          <a:chExt cx="0" cy="0"/>
        </a:xfrm>
      </p:grpSpPr>
      <p:sp>
        <p:nvSpPr>
          <p:cNvPr id="657" name="Google Shape;657;p10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spcAft>
                <a:spcPts val="0"/>
              </a:spcAft>
              <a:buSzPts val="1400"/>
              <a:buFont typeface="Arial"/>
              <a:buNone/>
              <a:defRPr sz="5200"/>
            </a:lvl2pPr>
            <a:lvl3pPr indent="0" lvl="2" rtl="0" algn="ctr">
              <a:spcBef>
                <a:spcPts val="0"/>
              </a:spcBef>
              <a:spcAft>
                <a:spcPts val="0"/>
              </a:spcAft>
              <a:buSzPts val="1400"/>
              <a:buFont typeface="Arial"/>
              <a:buNone/>
              <a:defRPr sz="5200"/>
            </a:lvl3pPr>
            <a:lvl4pPr indent="0" lvl="3" rtl="0" algn="ctr">
              <a:spcBef>
                <a:spcPts val="0"/>
              </a:spcBef>
              <a:spcAft>
                <a:spcPts val="0"/>
              </a:spcAft>
              <a:buSzPts val="1400"/>
              <a:buFont typeface="Arial"/>
              <a:buNone/>
              <a:defRPr sz="5200"/>
            </a:lvl4pPr>
            <a:lvl5pPr indent="0" lvl="4" rtl="0" algn="ctr">
              <a:spcBef>
                <a:spcPts val="0"/>
              </a:spcBef>
              <a:spcAft>
                <a:spcPts val="0"/>
              </a:spcAft>
              <a:buSzPts val="1400"/>
              <a:buFont typeface="Arial"/>
              <a:buNone/>
              <a:defRPr sz="5200"/>
            </a:lvl5pPr>
            <a:lvl6pPr indent="0" lvl="5" rtl="0" algn="ctr">
              <a:spcBef>
                <a:spcPts val="0"/>
              </a:spcBef>
              <a:spcAft>
                <a:spcPts val="0"/>
              </a:spcAft>
              <a:buSzPts val="1400"/>
              <a:buFont typeface="Arial"/>
              <a:buNone/>
              <a:defRPr sz="5200"/>
            </a:lvl6pPr>
            <a:lvl7pPr indent="0" lvl="6" rtl="0" algn="ctr">
              <a:spcBef>
                <a:spcPts val="0"/>
              </a:spcBef>
              <a:spcAft>
                <a:spcPts val="0"/>
              </a:spcAft>
              <a:buSzPts val="1400"/>
              <a:buFont typeface="Arial"/>
              <a:buNone/>
              <a:defRPr sz="5200"/>
            </a:lvl7pPr>
            <a:lvl8pPr indent="0" lvl="7" rtl="0" algn="ctr">
              <a:spcBef>
                <a:spcPts val="0"/>
              </a:spcBef>
              <a:spcAft>
                <a:spcPts val="0"/>
              </a:spcAft>
              <a:buSzPts val="1400"/>
              <a:buFont typeface="Arial"/>
              <a:buNone/>
              <a:defRPr sz="5200"/>
            </a:lvl8pPr>
            <a:lvl9pPr indent="0" lvl="8" rtl="0" algn="ctr">
              <a:spcBef>
                <a:spcPts val="0"/>
              </a:spcBef>
              <a:spcAft>
                <a:spcPts val="0"/>
              </a:spcAft>
              <a:buSzPts val="1400"/>
              <a:buFont typeface="Arial"/>
              <a:buNone/>
              <a:defRPr sz="5200"/>
            </a:lvl9pPr>
          </a:lstStyle>
          <a:p/>
        </p:txBody>
      </p:sp>
      <p:sp>
        <p:nvSpPr>
          <p:cNvPr id="658" name="Google Shape;658;p10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59" name="Google Shape;659;p10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slideLayout" Target="../slideLayouts/slideLayout42.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24" Type="http://schemas.openxmlformats.org/officeDocument/2006/relationships/theme" Target="../theme/theme5.xml"/><Relationship Id="rId12" Type="http://schemas.openxmlformats.org/officeDocument/2006/relationships/slideLayout" Target="../slideLayouts/slideLayout32.xml"/><Relationship Id="rId23" Type="http://schemas.openxmlformats.org/officeDocument/2006/relationships/slideLayout" Target="../slideLayouts/slideLayout43.xml"/><Relationship Id="rId1" Type="http://schemas.openxmlformats.org/officeDocument/2006/relationships/image" Target="../media/image3.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11" Type="http://schemas.openxmlformats.org/officeDocument/2006/relationships/slideLayout" Target="../slideLayouts/slideLayout53.xml"/><Relationship Id="rId22" Type="http://schemas.openxmlformats.org/officeDocument/2006/relationships/theme" Target="../theme/theme4.xml"/><Relationship Id="rId10" Type="http://schemas.openxmlformats.org/officeDocument/2006/relationships/slideLayout" Target="../slideLayouts/slideLayout52.xml"/><Relationship Id="rId21" Type="http://schemas.openxmlformats.org/officeDocument/2006/relationships/slideLayout" Target="../slideLayouts/slideLayout63.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image" Target="../media/image4.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5" Type="http://schemas.openxmlformats.org/officeDocument/2006/relationships/slideLayout" Target="../slideLayouts/slideLayout47.xml"/><Relationship Id="rId19" Type="http://schemas.openxmlformats.org/officeDocument/2006/relationships/slideLayout" Target="../slideLayouts/slideLayout61.xml"/><Relationship Id="rId6" Type="http://schemas.openxmlformats.org/officeDocument/2006/relationships/slideLayout" Target="../slideLayouts/slideLayout48.xml"/><Relationship Id="rId18" Type="http://schemas.openxmlformats.org/officeDocument/2006/relationships/slideLayout" Target="../slideLayouts/slideLayout60.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theme" Target="../theme/theme1.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image" Target="../media/image6.png"/><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 Type="http://schemas.openxmlformats.org/officeDocument/2006/relationships/image" Target="../media/image10.png"/><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5" Type="http://schemas.openxmlformats.org/officeDocument/2006/relationships/slideLayout" Target="../slideLayouts/slideLayout87.xml"/><Relationship Id="rId19" Type="http://schemas.openxmlformats.org/officeDocument/2006/relationships/slideLayout" Target="../slideLayouts/slideLayout101.xml"/><Relationship Id="rId6" Type="http://schemas.openxmlformats.org/officeDocument/2006/relationships/slideLayout" Target="../slideLayouts/slideLayout88.xml"/><Relationship Id="rId18" Type="http://schemas.openxmlformats.org/officeDocument/2006/relationships/slideLayout" Target="../slideLayouts/slideLayout100.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0.xml"/><Relationship Id="rId11" Type="http://schemas.openxmlformats.org/officeDocument/2006/relationships/slideLayout" Target="../slideLayouts/slideLayout111.xml"/><Relationship Id="rId22" Type="http://schemas.openxmlformats.org/officeDocument/2006/relationships/theme" Target="../theme/theme7.xml"/><Relationship Id="rId10" Type="http://schemas.openxmlformats.org/officeDocument/2006/relationships/slideLayout" Target="../slideLayouts/slideLayout110.xml"/><Relationship Id="rId21" Type="http://schemas.openxmlformats.org/officeDocument/2006/relationships/slideLayout" Target="../slideLayouts/slideLayout121.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 Type="http://schemas.openxmlformats.org/officeDocument/2006/relationships/image" Target="../media/image12.png"/><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5" Type="http://schemas.openxmlformats.org/officeDocument/2006/relationships/slideLayout" Target="../slideLayouts/slideLayout105.xml"/><Relationship Id="rId19" Type="http://schemas.openxmlformats.org/officeDocument/2006/relationships/slideLayout" Target="../slideLayouts/slideLayout119.xml"/><Relationship Id="rId6" Type="http://schemas.openxmlformats.org/officeDocument/2006/relationships/slideLayout" Target="../slideLayouts/slideLayout106.xml"/><Relationship Id="rId18" Type="http://schemas.openxmlformats.org/officeDocument/2006/relationships/slideLayout" Target="../slideLayouts/slideLayout118.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11" name="Google Shape;11;p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2" name="Google Shape;12;p1"/>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3"/>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2018 – P4.org</a:t>
            </a:r>
            <a:endParaRPr b="0" i="0" sz="1400" u="none" cap="none" strike="noStrike">
              <a:solidFill>
                <a:srgbClr val="000000"/>
              </a:solidFill>
              <a:latin typeface="Arial"/>
              <a:ea typeface="Arial"/>
              <a:cs typeface="Arial"/>
              <a:sym typeface="Arial"/>
            </a:endParaRPr>
          </a:p>
        </p:txBody>
      </p:sp>
      <p:sp>
        <p:nvSpPr>
          <p:cNvPr id="147" name="Google Shape;147;p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148" name="Google Shape;148;p23"/>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46"/>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288" name="Google Shape;288;p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289" name="Google Shape;289;p46"/>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67"/>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2017 – P4.org</a:t>
            </a:r>
            <a:endParaRPr/>
          </a:p>
        </p:txBody>
      </p:sp>
      <p:sp>
        <p:nvSpPr>
          <p:cNvPr id="419" name="Google Shape;419;p6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420" name="Google Shape;420;p6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p88"/>
          <p:cNvSpPr txBox="1"/>
          <p:nvPr/>
        </p:nvSpPr>
        <p:spPr>
          <a:xfrm>
            <a:off x="1066804" y="4942346"/>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788" u="none" cap="none" strike="noStrike">
                <a:solidFill>
                  <a:srgbClr val="7F7F7F"/>
                </a:solidFill>
                <a:latin typeface="Arial"/>
                <a:ea typeface="Arial"/>
                <a:cs typeface="Arial"/>
                <a:sym typeface="Arial"/>
              </a:rPr>
              <a:t>Copyright  © </a:t>
            </a:r>
            <a:r>
              <a:rPr i="1" lang="en-US" sz="788">
                <a:solidFill>
                  <a:srgbClr val="7F7F7F"/>
                </a:solidFill>
              </a:rPr>
              <a:t>2018</a:t>
            </a:r>
            <a:r>
              <a:rPr b="0" i="1" lang="en-US" sz="788" u="none" cap="none" strike="noStrike">
                <a:solidFill>
                  <a:srgbClr val="7F7F7F"/>
                </a:solidFill>
                <a:latin typeface="Arial"/>
                <a:ea typeface="Arial"/>
                <a:cs typeface="Arial"/>
                <a:sym typeface="Arial"/>
              </a:rPr>
              <a:t> – P4.org</a:t>
            </a:r>
            <a:endParaRPr/>
          </a:p>
        </p:txBody>
      </p:sp>
      <p:sp>
        <p:nvSpPr>
          <p:cNvPr id="550" name="Google Shape;550;p8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551" name="Google Shape;551;p88"/>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2" name="Shape 672"/>
        <p:cNvGrpSpPr/>
        <p:nvPr/>
      </p:nvGrpSpPr>
      <p:grpSpPr>
        <a:xfrm>
          <a:off x="0" y="0"/>
          <a:ext cx="0" cy="0"/>
          <a:chOff x="0" y="0"/>
          <a:chExt cx="0" cy="0"/>
        </a:xfrm>
      </p:grpSpPr>
      <p:sp>
        <p:nvSpPr>
          <p:cNvPr id="673" name="Google Shape;673;p107"/>
          <p:cNvSpPr txBox="1"/>
          <p:nvPr/>
        </p:nvSpPr>
        <p:spPr>
          <a:xfrm>
            <a:off x="1066804" y="4987613"/>
            <a:ext cx="7010400" cy="21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97"/>
              <a:buFont typeface="Arial"/>
              <a:buNone/>
            </a:pPr>
            <a:r>
              <a:rPr b="0" i="1" lang="en-US" sz="600" u="none" cap="none" strike="noStrike">
                <a:solidFill>
                  <a:srgbClr val="7F7F7F"/>
                </a:solidFill>
                <a:latin typeface="Arial"/>
                <a:ea typeface="Arial"/>
                <a:cs typeface="Arial"/>
                <a:sym typeface="Arial"/>
              </a:rPr>
              <a:t>Copyright  © </a:t>
            </a:r>
            <a:r>
              <a:rPr i="1" lang="en-US" sz="600">
                <a:solidFill>
                  <a:srgbClr val="7F7F7F"/>
                </a:solidFill>
              </a:rPr>
              <a:t>2018</a:t>
            </a:r>
            <a:r>
              <a:rPr b="0" i="1" lang="en-US" sz="600" u="none" cap="none" strike="noStrike">
                <a:solidFill>
                  <a:srgbClr val="7F7F7F"/>
                </a:solidFill>
                <a:latin typeface="Arial"/>
                <a:ea typeface="Arial"/>
                <a:cs typeface="Arial"/>
                <a:sym typeface="Arial"/>
              </a:rPr>
              <a:t> – P4.org, ONF</a:t>
            </a:r>
            <a:endParaRPr sz="600"/>
          </a:p>
        </p:txBody>
      </p:sp>
      <p:sp>
        <p:nvSpPr>
          <p:cNvPr id="674" name="Google Shape;674;p1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206"/>
              <a:buFont typeface="Arial"/>
              <a:buNone/>
              <a:defRPr b="0" i="0" sz="825"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675" name="Google Shape;675;p107"/>
          <p:cNvPicPr preferRelativeResize="0"/>
          <p:nvPr/>
        </p:nvPicPr>
        <p:blipFill rotWithShape="1">
          <a:blip r:embed="rId1">
            <a:alphaModFix/>
          </a:blip>
          <a:srcRect b="0" l="0" r="0" t="0"/>
          <a:stretch/>
        </p:blipFill>
        <p:spPr>
          <a:xfrm>
            <a:off x="0" y="4889560"/>
            <a:ext cx="685800" cy="2516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5.xml"/><Relationship Id="rId3" Type="http://schemas.openxmlformats.org/officeDocument/2006/relationships/image" Target="../media/image40.png"/><Relationship Id="rId4"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7.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4.xml"/><Relationship Id="rId3"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6.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hyperlink" Target="https://github.com/NetFPGA/P4-NetFPGA-public/wiki"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drive.google.com/file/d/1xKQdgHThHwl_frT4SUE1n3w8j-YnWc1F/view" TargetMode="External"/><Relationship Id="rId4" Type="http://schemas.openxmlformats.org/officeDocument/2006/relationships/image" Target="../media/image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0.xml"/><Relationship Id="rId3" Type="http://schemas.openxmlformats.org/officeDocument/2006/relationships/hyperlink" Target="https://github.com/p4lang/PI"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73.xml"/><Relationship Id="rId3" Type="http://schemas.openxmlformats.org/officeDocument/2006/relationships/hyperlink" Target="https://grpc.io/docs/guide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5.xml"/><Relationship Id="rId3" Type="http://schemas.openxmlformats.org/officeDocument/2006/relationships/hyperlink" Target="https://github.com/p4lang/PI/blob/master/proto/p4/v1/p4runtime.proto" TargetMode="External"/><Relationship Id="rId4" Type="http://schemas.openxmlformats.org/officeDocument/2006/relationships/hyperlink" Target="https://p4.org/p4-spec/docs/P4Runtime-v1.0.0.pd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 Id="rId3" Type="http://schemas.openxmlformats.org/officeDocument/2006/relationships/hyperlink" Target="https://github.com/p4lang/PI/blob/master/proto/p4/p4runtime.proto"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8.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hyperlink" Target="https://github.com/p4lang/PI/blob/master/proto/p4/config/v1/p4info.proto"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1.xml"/><Relationship Id="rId3" Type="http://schemas.openxmlformats.org/officeDocument/2006/relationships/image" Target="../media/image43.png"/><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5.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9.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0.xml"/><Relationship Id="rId3" Type="http://schemas.openxmlformats.org/officeDocument/2006/relationships/hyperlink" Target="https://github.com/p4lang/tutorials/" TargetMode="Externa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2.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55.png"/><Relationship Id="rId6"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3.xml"/><Relationship Id="rId3" Type="http://schemas.openxmlformats.org/officeDocument/2006/relationships/hyperlink" Target="https://stratumproject.org/" TargetMode="External"/><Relationship Id="rId4" Type="http://schemas.openxmlformats.org/officeDocument/2006/relationships/hyperlink" Target="https://onosproject.org/" TargetMode="External"/><Relationship Id="rId5" Type="http://schemas.openxmlformats.org/officeDocument/2006/relationships/hyperlink" Target="https://wiki.onosproject.org/display/ONOS/P4+brigad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8"/>
          <p:cNvSpPr txBox="1"/>
          <p:nvPr>
            <p:ph idx="1" type="subTitle"/>
          </p:nvPr>
        </p:nvSpPr>
        <p:spPr>
          <a:xfrm>
            <a:off x="1221750" y="1787000"/>
            <a:ext cx="6700500" cy="98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151"/>
              </a:buClr>
              <a:buSzPts val="525"/>
              <a:buFont typeface="Noto Sans Symbols"/>
              <a:buNone/>
            </a:pPr>
            <a:r>
              <a:rPr b="1" i="0" lang="en-US" sz="3000" u="none" cap="none" strike="noStrike">
                <a:solidFill>
                  <a:srgbClr val="888888"/>
                </a:solidFill>
                <a:latin typeface="Arial"/>
                <a:ea typeface="Arial"/>
                <a:cs typeface="Arial"/>
                <a:sym typeface="Arial"/>
              </a:rPr>
              <a:t>P4 Language Tutorial</a:t>
            </a:r>
            <a:endParaRPr b="0" i="0" sz="2800" u="none" cap="none" strike="noStrike">
              <a:solidFill>
                <a:srgbClr val="000000"/>
              </a:solidFill>
              <a:latin typeface="Arial"/>
              <a:ea typeface="Arial"/>
              <a:cs typeface="Arial"/>
              <a:sym typeface="Arial"/>
            </a:endParaRPr>
          </a:p>
        </p:txBody>
      </p:sp>
      <p:pic>
        <p:nvPicPr>
          <p:cNvPr id="809" name="Google Shape;809;p128"/>
          <p:cNvPicPr preferRelativeResize="0"/>
          <p:nvPr/>
        </p:nvPicPr>
        <p:blipFill rotWithShape="1">
          <a:blip r:embed="rId3">
            <a:alphaModFix/>
          </a:blip>
          <a:srcRect b="0" l="0" r="0" t="0"/>
          <a:stretch/>
        </p:blipFill>
        <p:spPr>
          <a:xfrm>
            <a:off x="2652775" y="220325"/>
            <a:ext cx="3838450" cy="1435025"/>
          </a:xfrm>
          <a:prstGeom prst="rect">
            <a:avLst/>
          </a:prstGeom>
          <a:noFill/>
          <a:ln>
            <a:noFill/>
          </a:ln>
        </p:spPr>
      </p:pic>
      <p:sp>
        <p:nvSpPr>
          <p:cNvPr id="810" name="Google Shape;810;p128"/>
          <p:cNvSpPr txBox="1"/>
          <p:nvPr/>
        </p:nvSpPr>
        <p:spPr>
          <a:xfrm>
            <a:off x="1221750" y="2367300"/>
            <a:ext cx="6700500" cy="2840700"/>
          </a:xfrm>
          <a:prstGeom prst="rect">
            <a:avLst/>
          </a:prstGeom>
          <a:noFill/>
          <a:ln>
            <a:noFill/>
          </a:ln>
        </p:spPr>
        <p:txBody>
          <a:bodyPr anchorCtr="0" anchor="ctr" bIns="91425" lIns="91425" spcFirstLastPara="1" rIns="91425" wrap="square" tIns="91425">
            <a:noAutofit/>
          </a:bodyPr>
          <a:lstStyle/>
          <a:p>
            <a:pPr indent="0" lvl="0" marL="0" rtl="0" algn="l">
              <a:spcBef>
                <a:spcPts val="131"/>
              </a:spcBef>
              <a:spcAft>
                <a:spcPts val="0"/>
              </a:spcAft>
              <a:buNone/>
            </a:pPr>
            <a:r>
              <a:rPr b="1" lang="en-US" sz="2000">
                <a:solidFill>
                  <a:schemeClr val="dk1"/>
                </a:solidFill>
              </a:rPr>
              <a:t>Slides: </a:t>
            </a:r>
            <a:r>
              <a:rPr lang="en-US" sz="2000">
                <a:solidFill>
                  <a:schemeClr val="dk1"/>
                </a:solidFill>
                <a:latin typeface="Consolas"/>
                <a:ea typeface="Consolas"/>
                <a:cs typeface="Consolas"/>
                <a:sym typeface="Consolas"/>
              </a:rPr>
              <a:t>https://bit.ly/p4d2-2018-spring</a:t>
            </a:r>
            <a:endParaRPr sz="2000">
              <a:solidFill>
                <a:schemeClr val="dk1"/>
              </a:solidFill>
              <a:latin typeface="Consolas"/>
              <a:ea typeface="Consolas"/>
              <a:cs typeface="Consolas"/>
              <a:sym typeface="Consolas"/>
            </a:endParaRPr>
          </a:p>
          <a:p>
            <a:pPr indent="0" lvl="0" marL="0" rtl="0" algn="l">
              <a:spcBef>
                <a:spcPts val="131"/>
              </a:spcBef>
              <a:spcAft>
                <a:spcPts val="0"/>
              </a:spcAft>
              <a:buNone/>
            </a:pPr>
            <a:r>
              <a:rPr b="1" lang="en-US" sz="2000">
                <a:solidFill>
                  <a:schemeClr val="dk1"/>
                </a:solidFill>
              </a:rPr>
              <a:t>Software Setup</a:t>
            </a:r>
            <a:endParaRPr b="1"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Download VM or copy from USB stick</a:t>
            </a:r>
            <a:endParaRPr sz="2000">
              <a:solidFill>
                <a:schemeClr val="dk1"/>
              </a:solidFill>
            </a:endParaRPr>
          </a:p>
          <a:p>
            <a:pPr indent="-220980" lvl="1" marL="411480" rtl="0" algn="l">
              <a:spcBef>
                <a:spcPts val="131"/>
              </a:spcBef>
              <a:spcAft>
                <a:spcPts val="0"/>
              </a:spcAft>
              <a:buClr>
                <a:srgbClr val="205867"/>
              </a:buClr>
              <a:buSzPts val="2000"/>
              <a:buFont typeface="Merriweather Sans"/>
              <a:buChar char="◦"/>
            </a:pPr>
            <a:r>
              <a:rPr lang="en-US" sz="2000">
                <a:solidFill>
                  <a:schemeClr val="dk1"/>
                </a:solidFill>
              </a:rPr>
              <a:t>Import VM into VirtualBox or VMware Fusion</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Boot VM and login as user "p4" with passwd "p4"</a:t>
            </a:r>
            <a:endParaRPr sz="2000">
              <a:solidFill>
                <a:schemeClr val="dk1"/>
              </a:solidFill>
            </a:endParaRPr>
          </a:p>
          <a:p>
            <a:pPr indent="-220980" lvl="1" marL="411480" rtl="0" algn="l">
              <a:spcBef>
                <a:spcPts val="131"/>
              </a:spcBef>
              <a:spcAft>
                <a:spcPts val="0"/>
              </a:spcAft>
              <a:buClr>
                <a:schemeClr val="dk1"/>
              </a:buClr>
              <a:buSzPts val="2000"/>
              <a:buFont typeface="Merriweather Sans"/>
              <a:buChar char="◦"/>
            </a:pPr>
            <a:r>
              <a:rPr lang="en-US" sz="2000">
                <a:solidFill>
                  <a:schemeClr val="dk1"/>
                </a:solidFill>
              </a:rPr>
              <a:t>Open Terminal</a:t>
            </a:r>
            <a:endParaRPr sz="2000">
              <a:solidFill>
                <a:schemeClr val="dk1"/>
              </a:solidFill>
            </a:endParaRPr>
          </a:p>
          <a:p>
            <a:pPr indent="-220980" lvl="1" marL="411480" rtl="0" algn="l">
              <a:spcBef>
                <a:spcPts val="131"/>
              </a:spcBef>
              <a:spcAft>
                <a:spcPts val="0"/>
              </a:spcAft>
              <a:buClr>
                <a:schemeClr val="dk1"/>
              </a:buClr>
              <a:buSzPts val="2000"/>
              <a:buFont typeface="Consolas"/>
              <a:buChar char="◦"/>
            </a:pPr>
            <a:r>
              <a:rPr lang="en-US" sz="2000">
                <a:solidFill>
                  <a:schemeClr val="dk1"/>
                </a:solidFill>
                <a:latin typeface="Consolas"/>
                <a:ea typeface="Consolas"/>
                <a:cs typeface="Consolas"/>
                <a:sym typeface="Consolas"/>
              </a:rPr>
              <a:t>cd ~/tutorials; git pull</a:t>
            </a:r>
            <a:endParaRPr sz="200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37"/>
          <p:cNvSpPr/>
          <p:nvPr/>
        </p:nvSpPr>
        <p:spPr>
          <a:xfrm>
            <a:off x="5143503" y="875262"/>
            <a:ext cx="25146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1201" name="Google Shape;1201;p137"/>
          <p:cNvSpPr/>
          <p:nvPr/>
        </p:nvSpPr>
        <p:spPr>
          <a:xfrm>
            <a:off x="5607336" y="2207792"/>
            <a:ext cx="20574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1202" name="Google Shape;1202;p137"/>
          <p:cNvSpPr/>
          <p:nvPr/>
        </p:nvSpPr>
        <p:spPr>
          <a:xfrm>
            <a:off x="6636496"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1203" name="Google Shape;1203;p137"/>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4" name="Google Shape;1204;p137"/>
          <p:cNvSpPr txBox="1"/>
          <p:nvPr/>
        </p:nvSpPr>
        <p:spPr>
          <a:xfrm>
            <a:off x="1197951" y="3338190"/>
            <a:ext cx="3429000" cy="14334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want</a:t>
            </a:r>
            <a:r>
              <a:rPr b="1" i="1" lang="en-US" sz="1800" u="none" cap="none" strike="noStrike">
                <a:solidFill>
                  <a:srgbClr val="FF0000"/>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the network to behave and how to switch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(the user / controller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pic>
        <p:nvPicPr>
          <p:cNvPr id="1205" name="Google Shape;1205;p137"/>
          <p:cNvPicPr preferRelativeResize="0"/>
          <p:nvPr/>
        </p:nvPicPr>
        <p:blipFill rotWithShape="1">
          <a:blip r:embed="rId3">
            <a:alphaModFix/>
          </a:blip>
          <a:srcRect b="0" l="0" r="0" t="0"/>
          <a:stretch/>
        </p:blipFill>
        <p:spPr>
          <a:xfrm>
            <a:off x="5887916" y="3876310"/>
            <a:ext cx="1406882" cy="894514"/>
          </a:xfrm>
          <a:prstGeom prst="rect">
            <a:avLst/>
          </a:prstGeom>
          <a:noFill/>
          <a:ln>
            <a:noFill/>
          </a:ln>
        </p:spPr>
      </p:pic>
      <p:sp>
        <p:nvSpPr>
          <p:cNvPr id="1206" name="Google Shape;1206;p137"/>
          <p:cNvSpPr txBox="1"/>
          <p:nvPr/>
        </p:nvSpPr>
        <p:spPr>
          <a:xfrm>
            <a:off x="5657851" y="4719443"/>
            <a:ext cx="21744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P4 Programmable Device</a:t>
            </a:r>
            <a:endParaRPr b="0" i="0" sz="1400" u="none" cap="none" strike="noStrike">
              <a:solidFill>
                <a:srgbClr val="000000"/>
              </a:solidFill>
              <a:latin typeface="Arial"/>
              <a:ea typeface="Arial"/>
              <a:cs typeface="Arial"/>
              <a:sym typeface="Arial"/>
            </a:endParaRPr>
          </a:p>
        </p:txBody>
      </p:sp>
      <p:sp>
        <p:nvSpPr>
          <p:cNvPr id="1207" name="Google Shape;1207;p137"/>
          <p:cNvSpPr/>
          <p:nvPr/>
        </p:nvSpPr>
        <p:spPr>
          <a:xfrm>
            <a:off x="6885387"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08" name="Google Shape;1208;p13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 Better Approach: Top-down design</a:t>
            </a:r>
            <a:endParaRPr b="1" i="0" sz="2700" u="none" cap="none" strike="noStrike">
              <a:solidFill>
                <a:schemeClr val="dk1"/>
              </a:solidFill>
              <a:latin typeface="Arial"/>
              <a:ea typeface="Arial"/>
              <a:cs typeface="Arial"/>
              <a:sym typeface="Arial"/>
            </a:endParaRPr>
          </a:p>
        </p:txBody>
      </p:sp>
      <p:sp>
        <p:nvSpPr>
          <p:cNvPr id="1209" name="Google Shape;1209;p13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210" name="Google Shape;1210;p137"/>
          <p:cNvSpPr/>
          <p:nvPr/>
        </p:nvSpPr>
        <p:spPr>
          <a:xfrm flipH="1">
            <a:off x="5657706" y="1500190"/>
            <a:ext cx="501900" cy="2499000"/>
          </a:xfrm>
          <a:prstGeom prst="downArrow">
            <a:avLst>
              <a:gd fmla="val 56750" name="adj1"/>
              <a:gd fmla="val 74990" name="adj2"/>
            </a:avLst>
          </a:prstGeom>
          <a:gradFill>
            <a:gsLst>
              <a:gs pos="0">
                <a:srgbClr val="00B050">
                  <a:alpha val="49019"/>
                </a:srgbClr>
              </a:gs>
              <a:gs pos="100000">
                <a:srgbClr val="92D05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1211" name="Google Shape;1211;p137"/>
          <p:cNvGrpSpPr/>
          <p:nvPr/>
        </p:nvGrpSpPr>
        <p:grpSpPr>
          <a:xfrm>
            <a:off x="1439822" y="1926567"/>
            <a:ext cx="2846322" cy="1142876"/>
            <a:chOff x="1248698" y="2443315"/>
            <a:chExt cx="3795096" cy="1625482"/>
          </a:xfrm>
        </p:grpSpPr>
        <p:sp>
          <p:nvSpPr>
            <p:cNvPr id="1212" name="Google Shape;1212;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3" name="Google Shape;1213;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4" name="Google Shape;1214;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5" name="Google Shape;1215;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6" name="Google Shape;1216;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7" name="Google Shape;1217;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8" name="Google Shape;1218;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19" name="Google Shape;1219;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0" name="Google Shape;1220;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1" name="Google Shape;1221;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2" name="Google Shape;1222;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3" name="Google Shape;1223;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4" name="Google Shape;1224;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25" name="Google Shape;1225;p137"/>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26" name="Google Shape;1226;p137"/>
            <p:cNvCxnSpPr>
              <a:stCxn id="1212" idx="0"/>
              <a:endCxn id="1225" idx="4"/>
            </p:cNvCxnSpPr>
            <p:nvPr/>
          </p:nvCxnSpPr>
          <p:spPr>
            <a:xfrm flipH="1" rot="10800000">
              <a:off x="1346948" y="2762797"/>
              <a:ext cx="479400" cy="619500"/>
            </a:xfrm>
            <a:prstGeom prst="straightConnector1">
              <a:avLst/>
            </a:prstGeom>
            <a:noFill/>
            <a:ln cap="flat" cmpd="sng" w="9525">
              <a:solidFill>
                <a:schemeClr val="dk1"/>
              </a:solidFill>
              <a:prstDash val="solid"/>
              <a:round/>
              <a:headEnd len="sm" w="sm" type="none"/>
              <a:tailEnd len="sm" w="sm" type="none"/>
            </a:ln>
          </p:spPr>
        </p:cxnSp>
        <p:cxnSp>
          <p:nvCxnSpPr>
            <p:cNvPr id="1227" name="Google Shape;1227;p137"/>
            <p:cNvCxnSpPr>
              <a:stCxn id="1213" idx="0"/>
              <a:endCxn id="1225" idx="4"/>
            </p:cNvCxnSpPr>
            <p:nvPr/>
          </p:nvCxnSpPr>
          <p:spPr>
            <a:xfrm flipH="1" rot="10800000">
              <a:off x="1646831" y="2762797"/>
              <a:ext cx="179400" cy="619500"/>
            </a:xfrm>
            <a:prstGeom prst="straightConnector1">
              <a:avLst/>
            </a:prstGeom>
            <a:noFill/>
            <a:ln cap="flat" cmpd="sng" w="9525">
              <a:solidFill>
                <a:schemeClr val="dk1"/>
              </a:solidFill>
              <a:prstDash val="solid"/>
              <a:round/>
              <a:headEnd len="sm" w="sm" type="none"/>
              <a:tailEnd len="sm" w="sm" type="none"/>
            </a:ln>
          </p:spPr>
        </p:cxnSp>
        <p:cxnSp>
          <p:nvCxnSpPr>
            <p:cNvPr id="1228" name="Google Shape;1228;p137"/>
            <p:cNvCxnSpPr>
              <a:stCxn id="1214" idx="0"/>
              <a:endCxn id="122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1229" name="Google Shape;1229;p137"/>
            <p:cNvCxnSpPr>
              <a:stCxn id="1215" idx="0"/>
              <a:endCxn id="122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1230" name="Google Shape;1230;p137"/>
            <p:cNvCxnSpPr>
              <a:stCxn id="1216" idx="0"/>
              <a:endCxn id="1225" idx="4"/>
            </p:cNvCxnSpPr>
            <p:nvPr/>
          </p:nvCxnSpPr>
          <p:spPr>
            <a:xfrm rot="10800000">
              <a:off x="1826180" y="2762797"/>
              <a:ext cx="720300" cy="619500"/>
            </a:xfrm>
            <a:prstGeom prst="straightConnector1">
              <a:avLst/>
            </a:prstGeom>
            <a:noFill/>
            <a:ln cap="flat" cmpd="sng" w="9525">
              <a:solidFill>
                <a:schemeClr val="dk1"/>
              </a:solidFill>
              <a:prstDash val="solid"/>
              <a:round/>
              <a:headEnd len="sm" w="sm" type="none"/>
              <a:tailEnd len="sm" w="sm" type="none"/>
            </a:ln>
          </p:spPr>
        </p:cxnSp>
        <p:cxnSp>
          <p:nvCxnSpPr>
            <p:cNvPr id="1231" name="Google Shape;1231;p137"/>
            <p:cNvCxnSpPr>
              <a:stCxn id="1217" idx="0"/>
              <a:endCxn id="122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1232" name="Google Shape;1232;p137"/>
            <p:cNvCxnSpPr>
              <a:stCxn id="1218" idx="0"/>
              <a:endCxn id="122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1233" name="Google Shape;1233;p137"/>
            <p:cNvCxnSpPr>
              <a:stCxn id="1219" idx="0"/>
              <a:endCxn id="1225" idx="4"/>
            </p:cNvCxnSpPr>
            <p:nvPr/>
          </p:nvCxnSpPr>
          <p:spPr>
            <a:xfrm rot="10800000">
              <a:off x="1826429" y="2762797"/>
              <a:ext cx="1619700" cy="619500"/>
            </a:xfrm>
            <a:prstGeom prst="straightConnector1">
              <a:avLst/>
            </a:prstGeom>
            <a:noFill/>
            <a:ln cap="flat" cmpd="sng" w="9525">
              <a:solidFill>
                <a:schemeClr val="dk1"/>
              </a:solidFill>
              <a:prstDash val="solid"/>
              <a:round/>
              <a:headEnd len="sm" w="sm" type="none"/>
              <a:tailEnd len="sm" w="sm" type="none"/>
            </a:ln>
          </p:spPr>
        </p:cxnSp>
        <p:cxnSp>
          <p:nvCxnSpPr>
            <p:cNvPr id="1234" name="Google Shape;1234;p137"/>
            <p:cNvCxnSpPr>
              <a:stCxn id="1220" idx="0"/>
              <a:endCxn id="122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1235" name="Google Shape;1235;p137"/>
            <p:cNvCxnSpPr>
              <a:stCxn id="1221" idx="0"/>
              <a:endCxn id="122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1236" name="Google Shape;1236;p137"/>
            <p:cNvCxnSpPr>
              <a:stCxn id="1222" idx="0"/>
              <a:endCxn id="1225" idx="4"/>
            </p:cNvCxnSpPr>
            <p:nvPr/>
          </p:nvCxnSpPr>
          <p:spPr>
            <a:xfrm rot="10800000">
              <a:off x="1826378" y="2762797"/>
              <a:ext cx="2519400" cy="619500"/>
            </a:xfrm>
            <a:prstGeom prst="straightConnector1">
              <a:avLst/>
            </a:prstGeom>
            <a:noFill/>
            <a:ln cap="flat" cmpd="sng" w="9525">
              <a:solidFill>
                <a:schemeClr val="dk1"/>
              </a:solidFill>
              <a:prstDash val="solid"/>
              <a:round/>
              <a:headEnd len="sm" w="sm" type="none"/>
              <a:tailEnd len="sm" w="sm" type="none"/>
            </a:ln>
          </p:spPr>
        </p:cxnSp>
        <p:cxnSp>
          <p:nvCxnSpPr>
            <p:cNvPr id="1237" name="Google Shape;1237;p137"/>
            <p:cNvCxnSpPr>
              <a:stCxn id="1223" idx="0"/>
              <a:endCxn id="1225" idx="4"/>
            </p:cNvCxnSpPr>
            <p:nvPr/>
          </p:nvCxnSpPr>
          <p:spPr>
            <a:xfrm rot="10800000">
              <a:off x="1826261" y="2762797"/>
              <a:ext cx="2819400" cy="619500"/>
            </a:xfrm>
            <a:prstGeom prst="straightConnector1">
              <a:avLst/>
            </a:prstGeom>
            <a:noFill/>
            <a:ln cap="flat" cmpd="sng" w="9525">
              <a:solidFill>
                <a:schemeClr val="dk1"/>
              </a:solidFill>
              <a:prstDash val="solid"/>
              <a:round/>
              <a:headEnd len="sm" w="sm" type="none"/>
              <a:tailEnd len="sm" w="sm" type="none"/>
            </a:ln>
          </p:spPr>
        </p:cxnSp>
        <p:cxnSp>
          <p:nvCxnSpPr>
            <p:cNvPr id="1238" name="Google Shape;1238;p137"/>
            <p:cNvCxnSpPr>
              <a:stCxn id="1224" idx="0"/>
              <a:endCxn id="122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1239" name="Google Shape;1239;p137"/>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0" name="Google Shape;1240;p137"/>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1" name="Google Shape;1241;p137"/>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2" name="Google Shape;1242;p137"/>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3" name="Google Shape;1243;p137"/>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4" name="Google Shape;1244;p137"/>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5" name="Google Shape;1245;p137"/>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6" name="Google Shape;1246;p137"/>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7" name="Google Shape;1247;p137"/>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8" name="Google Shape;1248;p137"/>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49" name="Google Shape;1249;p137"/>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0" name="Google Shape;1250;p137"/>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1" name="Google Shape;1251;p137"/>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52" name="Google Shape;1252;p137"/>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53" name="Google Shape;1253;p137"/>
            <p:cNvCxnSpPr>
              <a:stCxn id="1239" idx="0"/>
              <a:endCxn id="1252" idx="4"/>
            </p:cNvCxnSpPr>
            <p:nvPr/>
          </p:nvCxnSpPr>
          <p:spPr>
            <a:xfrm flipH="1" rot="10800000">
              <a:off x="1346948" y="2762797"/>
              <a:ext cx="1393800" cy="619500"/>
            </a:xfrm>
            <a:prstGeom prst="straightConnector1">
              <a:avLst/>
            </a:prstGeom>
            <a:noFill/>
            <a:ln cap="flat" cmpd="sng" w="9525">
              <a:solidFill>
                <a:schemeClr val="dk1"/>
              </a:solidFill>
              <a:prstDash val="solid"/>
              <a:round/>
              <a:headEnd len="sm" w="sm" type="none"/>
              <a:tailEnd len="sm" w="sm" type="none"/>
            </a:ln>
          </p:spPr>
        </p:cxnSp>
        <p:cxnSp>
          <p:nvCxnSpPr>
            <p:cNvPr id="1254" name="Google Shape;1254;p137"/>
            <p:cNvCxnSpPr>
              <a:stCxn id="1240" idx="0"/>
              <a:endCxn id="1252" idx="4"/>
            </p:cNvCxnSpPr>
            <p:nvPr/>
          </p:nvCxnSpPr>
          <p:spPr>
            <a:xfrm flipH="1" rot="10800000">
              <a:off x="1646831" y="2762797"/>
              <a:ext cx="1093800" cy="619500"/>
            </a:xfrm>
            <a:prstGeom prst="straightConnector1">
              <a:avLst/>
            </a:prstGeom>
            <a:noFill/>
            <a:ln cap="flat" cmpd="sng" w="9525">
              <a:solidFill>
                <a:schemeClr val="dk1"/>
              </a:solidFill>
              <a:prstDash val="solid"/>
              <a:round/>
              <a:headEnd len="sm" w="sm" type="none"/>
              <a:tailEnd len="sm" w="sm" type="none"/>
            </a:ln>
          </p:spPr>
        </p:cxnSp>
        <p:cxnSp>
          <p:nvCxnSpPr>
            <p:cNvPr id="1255" name="Google Shape;1255;p137"/>
            <p:cNvCxnSpPr>
              <a:stCxn id="1241" idx="0"/>
              <a:endCxn id="125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1256" name="Google Shape;1256;p137"/>
            <p:cNvCxnSpPr>
              <a:stCxn id="1242" idx="0"/>
              <a:endCxn id="125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1257" name="Google Shape;1257;p137"/>
            <p:cNvCxnSpPr>
              <a:stCxn id="1243" idx="0"/>
              <a:endCxn id="1252" idx="4"/>
            </p:cNvCxnSpPr>
            <p:nvPr/>
          </p:nvCxnSpPr>
          <p:spPr>
            <a:xfrm flipH="1" rot="10800000">
              <a:off x="2546480" y="2762797"/>
              <a:ext cx="194100" cy="619500"/>
            </a:xfrm>
            <a:prstGeom prst="straightConnector1">
              <a:avLst/>
            </a:prstGeom>
            <a:noFill/>
            <a:ln cap="flat" cmpd="sng" w="9525">
              <a:solidFill>
                <a:schemeClr val="dk1"/>
              </a:solidFill>
              <a:prstDash val="solid"/>
              <a:round/>
              <a:headEnd len="sm" w="sm" type="none"/>
              <a:tailEnd len="sm" w="sm" type="none"/>
            </a:ln>
          </p:spPr>
        </p:cxnSp>
        <p:cxnSp>
          <p:nvCxnSpPr>
            <p:cNvPr id="1258" name="Google Shape;1258;p137"/>
            <p:cNvCxnSpPr>
              <a:stCxn id="1244" idx="0"/>
              <a:endCxn id="125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1259" name="Google Shape;1259;p137"/>
            <p:cNvCxnSpPr>
              <a:stCxn id="1245" idx="0"/>
              <a:endCxn id="125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1260" name="Google Shape;1260;p137"/>
            <p:cNvCxnSpPr>
              <a:stCxn id="1246" idx="0"/>
              <a:endCxn id="1252" idx="4"/>
            </p:cNvCxnSpPr>
            <p:nvPr/>
          </p:nvCxnSpPr>
          <p:spPr>
            <a:xfrm rot="10800000">
              <a:off x="2740829" y="2762797"/>
              <a:ext cx="705300" cy="619500"/>
            </a:xfrm>
            <a:prstGeom prst="straightConnector1">
              <a:avLst/>
            </a:prstGeom>
            <a:noFill/>
            <a:ln cap="flat" cmpd="sng" w="9525">
              <a:solidFill>
                <a:schemeClr val="dk1"/>
              </a:solidFill>
              <a:prstDash val="solid"/>
              <a:round/>
              <a:headEnd len="sm" w="sm" type="none"/>
              <a:tailEnd len="sm" w="sm" type="none"/>
            </a:ln>
          </p:spPr>
        </p:cxnSp>
        <p:cxnSp>
          <p:nvCxnSpPr>
            <p:cNvPr id="1261" name="Google Shape;1261;p137"/>
            <p:cNvCxnSpPr>
              <a:stCxn id="1247" idx="0"/>
              <a:endCxn id="125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1262" name="Google Shape;1262;p137"/>
            <p:cNvCxnSpPr>
              <a:stCxn id="1248" idx="0"/>
              <a:endCxn id="125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1263" name="Google Shape;1263;p137"/>
            <p:cNvCxnSpPr>
              <a:stCxn id="1249" idx="0"/>
              <a:endCxn id="1252" idx="4"/>
            </p:cNvCxnSpPr>
            <p:nvPr/>
          </p:nvCxnSpPr>
          <p:spPr>
            <a:xfrm rot="10800000">
              <a:off x="2740778" y="2762797"/>
              <a:ext cx="1605000" cy="619500"/>
            </a:xfrm>
            <a:prstGeom prst="straightConnector1">
              <a:avLst/>
            </a:prstGeom>
            <a:noFill/>
            <a:ln cap="flat" cmpd="sng" w="9525">
              <a:solidFill>
                <a:schemeClr val="dk1"/>
              </a:solidFill>
              <a:prstDash val="solid"/>
              <a:round/>
              <a:headEnd len="sm" w="sm" type="none"/>
              <a:tailEnd len="sm" w="sm" type="none"/>
            </a:ln>
          </p:spPr>
        </p:cxnSp>
        <p:cxnSp>
          <p:nvCxnSpPr>
            <p:cNvPr id="1264" name="Google Shape;1264;p137"/>
            <p:cNvCxnSpPr>
              <a:stCxn id="1250" idx="0"/>
              <a:endCxn id="1252" idx="4"/>
            </p:cNvCxnSpPr>
            <p:nvPr/>
          </p:nvCxnSpPr>
          <p:spPr>
            <a:xfrm rot="10800000">
              <a:off x="2740661" y="2762797"/>
              <a:ext cx="1905000" cy="619500"/>
            </a:xfrm>
            <a:prstGeom prst="straightConnector1">
              <a:avLst/>
            </a:prstGeom>
            <a:noFill/>
            <a:ln cap="flat" cmpd="sng" w="9525">
              <a:solidFill>
                <a:schemeClr val="dk1"/>
              </a:solidFill>
              <a:prstDash val="solid"/>
              <a:round/>
              <a:headEnd len="sm" w="sm" type="none"/>
              <a:tailEnd len="sm" w="sm" type="none"/>
            </a:ln>
          </p:spPr>
        </p:cxnSp>
        <p:cxnSp>
          <p:nvCxnSpPr>
            <p:cNvPr id="1265" name="Google Shape;1265;p137"/>
            <p:cNvCxnSpPr>
              <a:stCxn id="1251" idx="0"/>
              <a:endCxn id="125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1266" name="Google Shape;1266;p137"/>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7" name="Google Shape;1267;p137"/>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8" name="Google Shape;1268;p137"/>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9" name="Google Shape;1269;p137"/>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0" name="Google Shape;1270;p137"/>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1" name="Google Shape;1271;p137"/>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2" name="Google Shape;1272;p137"/>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3" name="Google Shape;1273;p137"/>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4" name="Google Shape;1274;p137"/>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5" name="Google Shape;1275;p137"/>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6" name="Google Shape;1276;p137"/>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7" name="Google Shape;1277;p137"/>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8" name="Google Shape;1278;p137"/>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79" name="Google Shape;1279;p137"/>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280" name="Google Shape;1280;p137"/>
            <p:cNvCxnSpPr>
              <a:stCxn id="1266" idx="0"/>
              <a:endCxn id="1279" idx="4"/>
            </p:cNvCxnSpPr>
            <p:nvPr/>
          </p:nvCxnSpPr>
          <p:spPr>
            <a:xfrm flipH="1" rot="10800000">
              <a:off x="1346948" y="2762795"/>
              <a:ext cx="3222600" cy="619500"/>
            </a:xfrm>
            <a:prstGeom prst="straightConnector1">
              <a:avLst/>
            </a:prstGeom>
            <a:noFill/>
            <a:ln cap="flat" cmpd="sng" w="9525">
              <a:solidFill>
                <a:schemeClr val="dk1"/>
              </a:solidFill>
              <a:prstDash val="solid"/>
              <a:round/>
              <a:headEnd len="sm" w="sm" type="none"/>
              <a:tailEnd len="sm" w="sm" type="none"/>
            </a:ln>
          </p:spPr>
        </p:cxnSp>
        <p:cxnSp>
          <p:nvCxnSpPr>
            <p:cNvPr id="1281" name="Google Shape;1281;p137"/>
            <p:cNvCxnSpPr>
              <a:stCxn id="1267" idx="0"/>
              <a:endCxn id="1279" idx="4"/>
            </p:cNvCxnSpPr>
            <p:nvPr/>
          </p:nvCxnSpPr>
          <p:spPr>
            <a:xfrm flipH="1" rot="10800000">
              <a:off x="1646831" y="2762795"/>
              <a:ext cx="2922600" cy="619500"/>
            </a:xfrm>
            <a:prstGeom prst="straightConnector1">
              <a:avLst/>
            </a:prstGeom>
            <a:noFill/>
            <a:ln cap="flat" cmpd="sng" w="9525">
              <a:solidFill>
                <a:schemeClr val="dk1"/>
              </a:solidFill>
              <a:prstDash val="solid"/>
              <a:round/>
              <a:headEnd len="sm" w="sm" type="none"/>
              <a:tailEnd len="sm" w="sm" type="none"/>
            </a:ln>
          </p:spPr>
        </p:cxnSp>
        <p:cxnSp>
          <p:nvCxnSpPr>
            <p:cNvPr id="1282" name="Google Shape;1282;p137"/>
            <p:cNvCxnSpPr>
              <a:stCxn id="1268" idx="0"/>
              <a:endCxn id="127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1283" name="Google Shape;1283;p137"/>
            <p:cNvCxnSpPr>
              <a:stCxn id="1269" idx="0"/>
              <a:endCxn id="127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1284" name="Google Shape;1284;p137"/>
            <p:cNvCxnSpPr>
              <a:stCxn id="1270" idx="0"/>
              <a:endCxn id="1279" idx="4"/>
            </p:cNvCxnSpPr>
            <p:nvPr/>
          </p:nvCxnSpPr>
          <p:spPr>
            <a:xfrm flipH="1" rot="10800000">
              <a:off x="2546480" y="2762795"/>
              <a:ext cx="2022900" cy="619500"/>
            </a:xfrm>
            <a:prstGeom prst="straightConnector1">
              <a:avLst/>
            </a:prstGeom>
            <a:noFill/>
            <a:ln cap="flat" cmpd="sng" w="9525">
              <a:solidFill>
                <a:schemeClr val="dk1"/>
              </a:solidFill>
              <a:prstDash val="solid"/>
              <a:round/>
              <a:headEnd len="sm" w="sm" type="none"/>
              <a:tailEnd len="sm" w="sm" type="none"/>
            </a:ln>
          </p:spPr>
        </p:cxnSp>
        <p:cxnSp>
          <p:nvCxnSpPr>
            <p:cNvPr id="1285" name="Google Shape;1285;p137"/>
            <p:cNvCxnSpPr>
              <a:stCxn id="1271" idx="0"/>
              <a:endCxn id="127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1286" name="Google Shape;1286;p137"/>
            <p:cNvCxnSpPr>
              <a:stCxn id="1272" idx="0"/>
              <a:endCxn id="127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1287" name="Google Shape;1287;p137"/>
            <p:cNvCxnSpPr>
              <a:stCxn id="1273" idx="0"/>
              <a:endCxn id="1279" idx="4"/>
            </p:cNvCxnSpPr>
            <p:nvPr/>
          </p:nvCxnSpPr>
          <p:spPr>
            <a:xfrm flipH="1" rot="10800000">
              <a:off x="3446129" y="2762795"/>
              <a:ext cx="1123500" cy="619500"/>
            </a:xfrm>
            <a:prstGeom prst="straightConnector1">
              <a:avLst/>
            </a:prstGeom>
            <a:noFill/>
            <a:ln cap="flat" cmpd="sng" w="9525">
              <a:solidFill>
                <a:schemeClr val="dk1"/>
              </a:solidFill>
              <a:prstDash val="solid"/>
              <a:round/>
              <a:headEnd len="sm" w="sm" type="none"/>
              <a:tailEnd len="sm" w="sm" type="none"/>
            </a:ln>
          </p:spPr>
        </p:cxnSp>
        <p:cxnSp>
          <p:nvCxnSpPr>
            <p:cNvPr id="1288" name="Google Shape;1288;p137"/>
            <p:cNvCxnSpPr>
              <a:stCxn id="1274" idx="0"/>
              <a:endCxn id="127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1289" name="Google Shape;1289;p137"/>
            <p:cNvCxnSpPr>
              <a:stCxn id="1275" idx="0"/>
              <a:endCxn id="127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1290" name="Google Shape;1290;p137"/>
            <p:cNvCxnSpPr>
              <a:stCxn id="1276" idx="0"/>
              <a:endCxn id="1279" idx="4"/>
            </p:cNvCxnSpPr>
            <p:nvPr/>
          </p:nvCxnSpPr>
          <p:spPr>
            <a:xfrm flipH="1" rot="10800000">
              <a:off x="4345778" y="2762795"/>
              <a:ext cx="223800" cy="619500"/>
            </a:xfrm>
            <a:prstGeom prst="straightConnector1">
              <a:avLst/>
            </a:prstGeom>
            <a:noFill/>
            <a:ln cap="flat" cmpd="sng" w="9525">
              <a:solidFill>
                <a:schemeClr val="dk1"/>
              </a:solidFill>
              <a:prstDash val="solid"/>
              <a:round/>
              <a:headEnd len="sm" w="sm" type="none"/>
              <a:tailEnd len="sm" w="sm" type="none"/>
            </a:ln>
          </p:spPr>
        </p:cxnSp>
        <p:cxnSp>
          <p:nvCxnSpPr>
            <p:cNvPr id="1291" name="Google Shape;1291;p137"/>
            <p:cNvCxnSpPr>
              <a:stCxn id="1277" idx="0"/>
              <a:endCxn id="1279" idx="4"/>
            </p:cNvCxnSpPr>
            <p:nvPr/>
          </p:nvCxnSpPr>
          <p:spPr>
            <a:xfrm rot="10800000">
              <a:off x="4569461" y="2762795"/>
              <a:ext cx="76200" cy="619500"/>
            </a:xfrm>
            <a:prstGeom prst="straightConnector1">
              <a:avLst/>
            </a:prstGeom>
            <a:noFill/>
            <a:ln cap="flat" cmpd="sng" w="9525">
              <a:solidFill>
                <a:schemeClr val="dk1"/>
              </a:solidFill>
              <a:prstDash val="solid"/>
              <a:round/>
              <a:headEnd len="sm" w="sm" type="none"/>
              <a:tailEnd len="sm" w="sm" type="none"/>
            </a:ln>
          </p:spPr>
        </p:cxnSp>
        <p:cxnSp>
          <p:nvCxnSpPr>
            <p:cNvPr id="1292" name="Google Shape;1292;p137"/>
            <p:cNvCxnSpPr>
              <a:stCxn id="1278" idx="0"/>
              <a:endCxn id="127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1293" name="Google Shape;1293;p137"/>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4" name="Google Shape;1294;p137"/>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5" name="Google Shape;1295;p137"/>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6" name="Google Shape;1296;p137"/>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7" name="Google Shape;1297;p137"/>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8" name="Google Shape;1298;p137"/>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99" name="Google Shape;1299;p137"/>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0" name="Google Shape;1300;p137"/>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1" name="Google Shape;1301;p137"/>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2" name="Google Shape;1302;p137"/>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3" name="Google Shape;1303;p137"/>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4" name="Google Shape;1304;p137"/>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5" name="Google Shape;1305;p137"/>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06" name="Google Shape;1306;p137"/>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307" name="Google Shape;1307;p137"/>
            <p:cNvCxnSpPr>
              <a:stCxn id="1293" idx="0"/>
              <a:endCxn id="1306" idx="4"/>
            </p:cNvCxnSpPr>
            <p:nvPr/>
          </p:nvCxnSpPr>
          <p:spPr>
            <a:xfrm flipH="1" rot="10800000">
              <a:off x="1346948" y="2762796"/>
              <a:ext cx="2308200" cy="619500"/>
            </a:xfrm>
            <a:prstGeom prst="straightConnector1">
              <a:avLst/>
            </a:prstGeom>
            <a:noFill/>
            <a:ln cap="flat" cmpd="sng" w="9525">
              <a:solidFill>
                <a:schemeClr val="dk1"/>
              </a:solidFill>
              <a:prstDash val="solid"/>
              <a:round/>
              <a:headEnd len="sm" w="sm" type="none"/>
              <a:tailEnd len="sm" w="sm" type="none"/>
            </a:ln>
          </p:spPr>
        </p:cxnSp>
        <p:cxnSp>
          <p:nvCxnSpPr>
            <p:cNvPr id="1308" name="Google Shape;1308;p137"/>
            <p:cNvCxnSpPr>
              <a:stCxn id="1294" idx="0"/>
              <a:endCxn id="1306" idx="4"/>
            </p:cNvCxnSpPr>
            <p:nvPr/>
          </p:nvCxnSpPr>
          <p:spPr>
            <a:xfrm flipH="1" rot="10800000">
              <a:off x="1646831" y="2762796"/>
              <a:ext cx="2008200" cy="619500"/>
            </a:xfrm>
            <a:prstGeom prst="straightConnector1">
              <a:avLst/>
            </a:prstGeom>
            <a:noFill/>
            <a:ln cap="flat" cmpd="sng" w="9525">
              <a:solidFill>
                <a:schemeClr val="dk1"/>
              </a:solidFill>
              <a:prstDash val="solid"/>
              <a:round/>
              <a:headEnd len="sm" w="sm" type="none"/>
              <a:tailEnd len="sm" w="sm" type="none"/>
            </a:ln>
          </p:spPr>
        </p:cxnSp>
        <p:cxnSp>
          <p:nvCxnSpPr>
            <p:cNvPr id="1309" name="Google Shape;1309;p137"/>
            <p:cNvCxnSpPr>
              <a:stCxn id="1295" idx="0"/>
              <a:endCxn id="130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310" name="Google Shape;1310;p137"/>
            <p:cNvCxnSpPr>
              <a:stCxn id="1296" idx="0"/>
              <a:endCxn id="130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311" name="Google Shape;1311;p137"/>
            <p:cNvCxnSpPr>
              <a:stCxn id="1297" idx="0"/>
              <a:endCxn id="1306" idx="4"/>
            </p:cNvCxnSpPr>
            <p:nvPr/>
          </p:nvCxnSpPr>
          <p:spPr>
            <a:xfrm flipH="1" rot="10800000">
              <a:off x="2546480" y="2762796"/>
              <a:ext cx="1108500" cy="619500"/>
            </a:xfrm>
            <a:prstGeom prst="straightConnector1">
              <a:avLst/>
            </a:prstGeom>
            <a:noFill/>
            <a:ln cap="flat" cmpd="sng" w="9525">
              <a:solidFill>
                <a:schemeClr val="dk1"/>
              </a:solidFill>
              <a:prstDash val="solid"/>
              <a:round/>
              <a:headEnd len="sm" w="sm" type="none"/>
              <a:tailEnd len="sm" w="sm" type="none"/>
            </a:ln>
          </p:spPr>
        </p:cxnSp>
        <p:cxnSp>
          <p:nvCxnSpPr>
            <p:cNvPr id="1312" name="Google Shape;1312;p137"/>
            <p:cNvCxnSpPr>
              <a:stCxn id="1298" idx="0"/>
              <a:endCxn id="130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313" name="Google Shape;1313;p137"/>
            <p:cNvCxnSpPr>
              <a:stCxn id="1299" idx="0"/>
              <a:endCxn id="130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314" name="Google Shape;1314;p137"/>
            <p:cNvCxnSpPr>
              <a:stCxn id="1300" idx="0"/>
              <a:endCxn id="1306" idx="4"/>
            </p:cNvCxnSpPr>
            <p:nvPr/>
          </p:nvCxnSpPr>
          <p:spPr>
            <a:xfrm flipH="1" rot="10800000">
              <a:off x="3446129" y="2762796"/>
              <a:ext cx="209100" cy="619500"/>
            </a:xfrm>
            <a:prstGeom prst="straightConnector1">
              <a:avLst/>
            </a:prstGeom>
            <a:noFill/>
            <a:ln cap="flat" cmpd="sng" w="9525">
              <a:solidFill>
                <a:schemeClr val="dk1"/>
              </a:solidFill>
              <a:prstDash val="solid"/>
              <a:round/>
              <a:headEnd len="sm" w="sm" type="none"/>
              <a:tailEnd len="sm" w="sm" type="none"/>
            </a:ln>
          </p:spPr>
        </p:cxnSp>
        <p:cxnSp>
          <p:nvCxnSpPr>
            <p:cNvPr id="1315" name="Google Shape;1315;p137"/>
            <p:cNvCxnSpPr>
              <a:stCxn id="1301" idx="0"/>
              <a:endCxn id="130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316" name="Google Shape;1316;p137"/>
            <p:cNvCxnSpPr>
              <a:stCxn id="1302" idx="0"/>
              <a:endCxn id="130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317" name="Google Shape;1317;p137"/>
            <p:cNvCxnSpPr>
              <a:stCxn id="1303" idx="0"/>
              <a:endCxn id="1306" idx="4"/>
            </p:cNvCxnSpPr>
            <p:nvPr/>
          </p:nvCxnSpPr>
          <p:spPr>
            <a:xfrm rot="10800000">
              <a:off x="3655178" y="2762796"/>
              <a:ext cx="690600" cy="619500"/>
            </a:xfrm>
            <a:prstGeom prst="straightConnector1">
              <a:avLst/>
            </a:prstGeom>
            <a:noFill/>
            <a:ln cap="flat" cmpd="sng" w="9525">
              <a:solidFill>
                <a:schemeClr val="dk1"/>
              </a:solidFill>
              <a:prstDash val="solid"/>
              <a:round/>
              <a:headEnd len="sm" w="sm" type="none"/>
              <a:tailEnd len="sm" w="sm" type="none"/>
            </a:ln>
          </p:spPr>
        </p:cxnSp>
        <p:cxnSp>
          <p:nvCxnSpPr>
            <p:cNvPr id="1318" name="Google Shape;1318;p137"/>
            <p:cNvCxnSpPr>
              <a:stCxn id="1304" idx="0"/>
              <a:endCxn id="1306" idx="4"/>
            </p:cNvCxnSpPr>
            <p:nvPr/>
          </p:nvCxnSpPr>
          <p:spPr>
            <a:xfrm rot="10800000">
              <a:off x="3655061" y="2762796"/>
              <a:ext cx="990600" cy="619500"/>
            </a:xfrm>
            <a:prstGeom prst="straightConnector1">
              <a:avLst/>
            </a:prstGeom>
            <a:noFill/>
            <a:ln cap="flat" cmpd="sng" w="9525">
              <a:solidFill>
                <a:schemeClr val="dk1"/>
              </a:solidFill>
              <a:prstDash val="solid"/>
              <a:round/>
              <a:headEnd len="sm" w="sm" type="none"/>
              <a:tailEnd len="sm" w="sm" type="none"/>
            </a:ln>
          </p:spPr>
        </p:cxnSp>
        <p:cxnSp>
          <p:nvCxnSpPr>
            <p:cNvPr id="1319" name="Google Shape;1319;p137"/>
            <p:cNvCxnSpPr>
              <a:stCxn id="1305" idx="0"/>
              <a:endCxn id="130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320" name="Google Shape;1320;p137"/>
            <p:cNvGrpSpPr/>
            <p:nvPr/>
          </p:nvGrpSpPr>
          <p:grpSpPr>
            <a:xfrm>
              <a:off x="4867655" y="3666353"/>
              <a:ext cx="155565" cy="402444"/>
              <a:chOff x="4842771" y="3772319"/>
              <a:chExt cx="201300" cy="402444"/>
            </a:xfrm>
          </p:grpSpPr>
          <p:cxnSp>
            <p:nvCxnSpPr>
              <p:cNvPr id="1321" name="Google Shape;132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2" name="Google Shape;132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3" name="Google Shape;132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4" name="Google Shape;132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5" name="Google Shape;132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6" name="Google Shape;132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7" name="Google Shape;132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8" name="Google Shape;132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29" name="Google Shape;132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0" name="Google Shape;133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1" name="Google Shape;133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2" name="Google Shape;133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3" name="Google Shape;133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34" name="Google Shape;1334;p137"/>
            <p:cNvGrpSpPr/>
            <p:nvPr/>
          </p:nvGrpSpPr>
          <p:grpSpPr>
            <a:xfrm>
              <a:off x="4567772" y="3666353"/>
              <a:ext cx="155565" cy="402444"/>
              <a:chOff x="4842771" y="3772319"/>
              <a:chExt cx="201300" cy="402444"/>
            </a:xfrm>
          </p:grpSpPr>
          <p:cxnSp>
            <p:nvCxnSpPr>
              <p:cNvPr id="1335" name="Google Shape;133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6" name="Google Shape;133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7" name="Google Shape;133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8" name="Google Shape;133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39" name="Google Shape;133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0" name="Google Shape;134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1" name="Google Shape;134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2" name="Google Shape;134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3" name="Google Shape;134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4" name="Google Shape;134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5" name="Google Shape;134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6" name="Google Shape;134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47" name="Google Shape;134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48" name="Google Shape;1348;p137"/>
            <p:cNvGrpSpPr/>
            <p:nvPr/>
          </p:nvGrpSpPr>
          <p:grpSpPr>
            <a:xfrm>
              <a:off x="4267889" y="3666353"/>
              <a:ext cx="155565" cy="402444"/>
              <a:chOff x="4842771" y="3772319"/>
              <a:chExt cx="201300" cy="402444"/>
            </a:xfrm>
          </p:grpSpPr>
          <p:cxnSp>
            <p:nvCxnSpPr>
              <p:cNvPr id="1349" name="Google Shape;134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0" name="Google Shape;135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1" name="Google Shape;135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2" name="Google Shape;135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3" name="Google Shape;135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4" name="Google Shape;135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5" name="Google Shape;135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6" name="Google Shape;135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7" name="Google Shape;135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8" name="Google Shape;135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59" name="Google Shape;135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0" name="Google Shape;136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1" name="Google Shape;136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62" name="Google Shape;1362;p137"/>
            <p:cNvGrpSpPr/>
            <p:nvPr/>
          </p:nvGrpSpPr>
          <p:grpSpPr>
            <a:xfrm>
              <a:off x="3968006" y="3666353"/>
              <a:ext cx="155565" cy="402444"/>
              <a:chOff x="4842771" y="3772319"/>
              <a:chExt cx="201300" cy="402444"/>
            </a:xfrm>
          </p:grpSpPr>
          <p:cxnSp>
            <p:nvCxnSpPr>
              <p:cNvPr id="1363" name="Google Shape;136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4" name="Google Shape;136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5" name="Google Shape;136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6" name="Google Shape;136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7" name="Google Shape;136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8" name="Google Shape;136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69" name="Google Shape;136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0" name="Google Shape;137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1" name="Google Shape;137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2" name="Google Shape;137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3" name="Google Shape;137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4" name="Google Shape;137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5" name="Google Shape;137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76" name="Google Shape;1376;p137"/>
            <p:cNvGrpSpPr/>
            <p:nvPr/>
          </p:nvGrpSpPr>
          <p:grpSpPr>
            <a:xfrm>
              <a:off x="3668123" y="3666353"/>
              <a:ext cx="155565" cy="402444"/>
              <a:chOff x="4842771" y="3772319"/>
              <a:chExt cx="201300" cy="402444"/>
            </a:xfrm>
          </p:grpSpPr>
          <p:cxnSp>
            <p:nvCxnSpPr>
              <p:cNvPr id="1377" name="Google Shape;137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8" name="Google Shape;137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79" name="Google Shape;137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0" name="Google Shape;138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1" name="Google Shape;138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2" name="Google Shape;138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3" name="Google Shape;138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4" name="Google Shape;138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5" name="Google Shape;138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6" name="Google Shape;138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7" name="Google Shape;138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8" name="Google Shape;138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89" name="Google Shape;138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390" name="Google Shape;1390;p137"/>
            <p:cNvGrpSpPr/>
            <p:nvPr/>
          </p:nvGrpSpPr>
          <p:grpSpPr>
            <a:xfrm>
              <a:off x="3368240" y="3666353"/>
              <a:ext cx="155565" cy="402444"/>
              <a:chOff x="4842771" y="3772319"/>
              <a:chExt cx="201300" cy="402444"/>
            </a:xfrm>
          </p:grpSpPr>
          <p:cxnSp>
            <p:nvCxnSpPr>
              <p:cNvPr id="1391" name="Google Shape;139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2" name="Google Shape;139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3" name="Google Shape;139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4" name="Google Shape;139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5" name="Google Shape;139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6" name="Google Shape;139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7" name="Google Shape;139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8" name="Google Shape;139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399" name="Google Shape;139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0" name="Google Shape;140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1" name="Google Shape;140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2" name="Google Shape;140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3" name="Google Shape;140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04" name="Google Shape;1404;p137"/>
            <p:cNvGrpSpPr/>
            <p:nvPr/>
          </p:nvGrpSpPr>
          <p:grpSpPr>
            <a:xfrm>
              <a:off x="3068357" y="3666353"/>
              <a:ext cx="155565" cy="402444"/>
              <a:chOff x="4842771" y="3772319"/>
              <a:chExt cx="201300" cy="402444"/>
            </a:xfrm>
          </p:grpSpPr>
          <p:cxnSp>
            <p:nvCxnSpPr>
              <p:cNvPr id="1405" name="Google Shape;140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6" name="Google Shape;140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7" name="Google Shape;140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8" name="Google Shape;140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09" name="Google Shape;140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0" name="Google Shape;141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1" name="Google Shape;141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2" name="Google Shape;141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3" name="Google Shape;141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4" name="Google Shape;141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5" name="Google Shape;141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6" name="Google Shape;141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17" name="Google Shape;141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18" name="Google Shape;1418;p137"/>
            <p:cNvGrpSpPr/>
            <p:nvPr/>
          </p:nvGrpSpPr>
          <p:grpSpPr>
            <a:xfrm>
              <a:off x="2768473" y="3666353"/>
              <a:ext cx="155565" cy="402444"/>
              <a:chOff x="4842771" y="3772319"/>
              <a:chExt cx="201300" cy="402444"/>
            </a:xfrm>
          </p:grpSpPr>
          <p:cxnSp>
            <p:nvCxnSpPr>
              <p:cNvPr id="1419" name="Google Shape;141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0" name="Google Shape;142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1" name="Google Shape;142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2" name="Google Shape;142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3" name="Google Shape;142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4" name="Google Shape;142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5" name="Google Shape;142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6" name="Google Shape;142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7" name="Google Shape;142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8" name="Google Shape;142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29" name="Google Shape;142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0" name="Google Shape;143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1" name="Google Shape;143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32" name="Google Shape;1432;p137"/>
            <p:cNvGrpSpPr/>
            <p:nvPr/>
          </p:nvGrpSpPr>
          <p:grpSpPr>
            <a:xfrm>
              <a:off x="2468590" y="3666353"/>
              <a:ext cx="155565" cy="402444"/>
              <a:chOff x="4842771" y="3772319"/>
              <a:chExt cx="201300" cy="402444"/>
            </a:xfrm>
          </p:grpSpPr>
          <p:cxnSp>
            <p:nvCxnSpPr>
              <p:cNvPr id="1433" name="Google Shape;1433;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4" name="Google Shape;1434;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5" name="Google Shape;1435;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6" name="Google Shape;1436;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7" name="Google Shape;1437;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8" name="Google Shape;1438;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39" name="Google Shape;1439;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0" name="Google Shape;1440;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1" name="Google Shape;1441;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2" name="Google Shape;1442;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3" name="Google Shape;1443;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4" name="Google Shape;1444;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5" name="Google Shape;1445;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46" name="Google Shape;1446;p137"/>
            <p:cNvGrpSpPr/>
            <p:nvPr/>
          </p:nvGrpSpPr>
          <p:grpSpPr>
            <a:xfrm>
              <a:off x="2168708" y="3666353"/>
              <a:ext cx="155565" cy="402444"/>
              <a:chOff x="4842771" y="3772319"/>
              <a:chExt cx="201300" cy="402444"/>
            </a:xfrm>
          </p:grpSpPr>
          <p:cxnSp>
            <p:nvCxnSpPr>
              <p:cNvPr id="1447" name="Google Shape;1447;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8" name="Google Shape;1448;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49" name="Google Shape;1449;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0" name="Google Shape;1450;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1" name="Google Shape;1451;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2" name="Google Shape;1452;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3" name="Google Shape;1453;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4" name="Google Shape;1454;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5" name="Google Shape;1455;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6" name="Google Shape;1456;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7" name="Google Shape;1457;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8" name="Google Shape;1458;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59" name="Google Shape;1459;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60" name="Google Shape;1460;p137"/>
            <p:cNvGrpSpPr/>
            <p:nvPr/>
          </p:nvGrpSpPr>
          <p:grpSpPr>
            <a:xfrm>
              <a:off x="1868825" y="3666353"/>
              <a:ext cx="155565" cy="402444"/>
              <a:chOff x="4842771" y="3772319"/>
              <a:chExt cx="201300" cy="402444"/>
            </a:xfrm>
          </p:grpSpPr>
          <p:cxnSp>
            <p:nvCxnSpPr>
              <p:cNvPr id="1461" name="Google Shape;1461;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2" name="Google Shape;1462;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3" name="Google Shape;1463;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4" name="Google Shape;1464;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5" name="Google Shape;1465;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6" name="Google Shape;1466;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7" name="Google Shape;1467;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8" name="Google Shape;1468;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69" name="Google Shape;1469;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0" name="Google Shape;1470;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1" name="Google Shape;1471;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2" name="Google Shape;1472;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3" name="Google Shape;1473;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74" name="Google Shape;1474;p137"/>
            <p:cNvGrpSpPr/>
            <p:nvPr/>
          </p:nvGrpSpPr>
          <p:grpSpPr>
            <a:xfrm>
              <a:off x="1568942" y="3666353"/>
              <a:ext cx="155565" cy="402444"/>
              <a:chOff x="4842771" y="3772319"/>
              <a:chExt cx="201300" cy="402444"/>
            </a:xfrm>
          </p:grpSpPr>
          <p:cxnSp>
            <p:nvCxnSpPr>
              <p:cNvPr id="1475" name="Google Shape;1475;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6" name="Google Shape;1476;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7" name="Google Shape;1477;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8" name="Google Shape;1478;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79" name="Google Shape;1479;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0" name="Google Shape;1480;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1" name="Google Shape;1481;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2" name="Google Shape;1482;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3" name="Google Shape;1483;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4" name="Google Shape;1484;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5" name="Google Shape;1485;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6" name="Google Shape;1486;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87" name="Google Shape;1487;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488" name="Google Shape;1488;p137"/>
            <p:cNvGrpSpPr/>
            <p:nvPr/>
          </p:nvGrpSpPr>
          <p:grpSpPr>
            <a:xfrm>
              <a:off x="1269059" y="3666353"/>
              <a:ext cx="155565" cy="402444"/>
              <a:chOff x="4842771" y="3772319"/>
              <a:chExt cx="201300" cy="402444"/>
            </a:xfrm>
          </p:grpSpPr>
          <p:cxnSp>
            <p:nvCxnSpPr>
              <p:cNvPr id="1489" name="Google Shape;1489;p137"/>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0" name="Google Shape;1490;p137"/>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1" name="Google Shape;1491;p137"/>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2" name="Google Shape;1492;p137"/>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3" name="Google Shape;1493;p137"/>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4" name="Google Shape;1494;p137"/>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5" name="Google Shape;1495;p137"/>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6" name="Google Shape;1496;p137"/>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7" name="Google Shape;1497;p137"/>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8" name="Google Shape;1498;p137"/>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499" name="Google Shape;1499;p137"/>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0" name="Google Shape;1500;p137"/>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501" name="Google Shape;1501;p137"/>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502" name="Google Shape;1502;p137"/>
          <p:cNvSpPr/>
          <p:nvPr/>
        </p:nvSpPr>
        <p:spPr>
          <a:xfrm>
            <a:off x="2757612" y="1085867"/>
            <a:ext cx="2271600" cy="684600"/>
          </a:xfrm>
          <a:prstGeom prst="bentArrow">
            <a:avLst>
              <a:gd fmla="val 25000" name="adj1"/>
              <a:gd fmla="val 25000" name="adj2"/>
              <a:gd fmla="val 42187"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grpSp>
        <p:nvGrpSpPr>
          <p:cNvPr id="1503" name="Google Shape;1503;p137"/>
          <p:cNvGrpSpPr/>
          <p:nvPr/>
        </p:nvGrpSpPr>
        <p:grpSpPr>
          <a:xfrm>
            <a:off x="6198445" y="2964459"/>
            <a:ext cx="700425" cy="741315"/>
            <a:chOff x="6593017" y="4204196"/>
            <a:chExt cx="933900" cy="1054353"/>
          </a:xfrm>
        </p:grpSpPr>
        <p:sp>
          <p:nvSpPr>
            <p:cNvPr id="1504" name="Google Shape;1504;p137"/>
            <p:cNvSpPr/>
            <p:nvPr/>
          </p:nvSpPr>
          <p:spPr>
            <a:xfrm>
              <a:off x="6593017" y="4204196"/>
              <a:ext cx="933900" cy="3594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P4</a:t>
              </a:r>
              <a:endParaRPr b="0" i="0" sz="1400" u="none" cap="none" strike="noStrike">
                <a:solidFill>
                  <a:srgbClr val="000000"/>
                </a:solidFill>
                <a:latin typeface="Arial"/>
                <a:ea typeface="Arial"/>
                <a:cs typeface="Arial"/>
                <a:sym typeface="Arial"/>
              </a:endParaRPr>
            </a:p>
          </p:txBody>
        </p:sp>
        <p:sp>
          <p:nvSpPr>
            <p:cNvPr id="1505" name="Google Shape;1505;p137"/>
            <p:cNvSpPr/>
            <p:nvPr/>
          </p:nvSpPr>
          <p:spPr>
            <a:xfrm>
              <a:off x="6822025" y="4574549"/>
              <a:ext cx="439800" cy="684000"/>
            </a:xfrm>
            <a:prstGeom prst="downArrow">
              <a:avLst>
                <a:gd fmla="val 50000" name="adj1"/>
                <a:gd fmla="val 43764" name="adj2"/>
              </a:avLst>
            </a:prstGeom>
            <a:solidFill>
              <a:srgbClr val="F2F2F2"/>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1506" name="Google Shape;1506;p137"/>
          <p:cNvSpPr/>
          <p:nvPr/>
        </p:nvSpPr>
        <p:spPr>
          <a:xfrm rot="10800000">
            <a:off x="4208737" y="1792030"/>
            <a:ext cx="1232100" cy="490500"/>
          </a:xfrm>
          <a:prstGeom prst="bentArrow">
            <a:avLst>
              <a:gd fmla="val 14777" name="adj1"/>
              <a:gd fmla="val 18757" name="adj2"/>
              <a:gd fmla="val 26729" name="adj3"/>
              <a:gd fmla="val 43750" name="adj4"/>
            </a:avLst>
          </a:prstGeom>
          <a:solidFill>
            <a:schemeClr val="accent1"/>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1507" name="Google Shape;1507;p137"/>
          <p:cNvSpPr txBox="1"/>
          <p:nvPr/>
        </p:nvSpPr>
        <p:spPr>
          <a:xfrm>
            <a:off x="4514597" y="1946195"/>
            <a:ext cx="690000" cy="2100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Feedback</a:t>
            </a:r>
            <a:endParaRPr b="0" i="0" sz="1400" u="none" cap="none" strike="noStrike">
              <a:solidFill>
                <a:srgbClr val="000000"/>
              </a:solidFill>
              <a:latin typeface="Arial"/>
              <a:ea typeface="Arial"/>
              <a:cs typeface="Arial"/>
              <a:sym typeface="Arial"/>
            </a:endParaRPr>
          </a:p>
        </p:txBody>
      </p:sp>
      <p:pic>
        <p:nvPicPr>
          <p:cNvPr descr="p4_logotype_web.png" id="1508" name="Google Shape;1508;p137"/>
          <p:cNvPicPr preferRelativeResize="0"/>
          <p:nvPr/>
        </p:nvPicPr>
        <p:blipFill rotWithShape="1">
          <a:blip r:embed="rId4">
            <a:alphaModFix/>
          </a:blip>
          <a:srcRect b="0" l="0" r="0" t="0"/>
          <a:stretch/>
        </p:blipFill>
        <p:spPr>
          <a:xfrm rot="-1382649">
            <a:off x="6369026" y="3995997"/>
            <a:ext cx="444845" cy="387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sp>
        <p:nvSpPr>
          <p:cNvPr id="3772" name="Google Shape;3772;p227"/>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773" name="Google Shape;3773;p22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22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Inspection</a:t>
            </a:r>
            <a:endParaRPr/>
          </a:p>
        </p:txBody>
      </p:sp>
      <p:cxnSp>
        <p:nvCxnSpPr>
          <p:cNvPr id="3779" name="Google Shape;3779;p228"/>
          <p:cNvCxnSpPr/>
          <p:nvPr/>
        </p:nvCxnSpPr>
        <p:spPr>
          <a:xfrm>
            <a:off x="2846752" y="2150544"/>
            <a:ext cx="3260736" cy="0"/>
          </a:xfrm>
          <a:prstGeom prst="straightConnector1">
            <a:avLst/>
          </a:prstGeom>
          <a:noFill/>
          <a:ln cap="flat" cmpd="sng" w="9525">
            <a:solidFill>
              <a:srgbClr val="A5A5A5"/>
            </a:solidFill>
            <a:prstDash val="solid"/>
            <a:round/>
            <a:headEnd len="sm" w="sm" type="none"/>
            <a:tailEnd len="sm" w="sm" type="none"/>
          </a:ln>
        </p:spPr>
      </p:cxnSp>
      <p:pic>
        <p:nvPicPr>
          <p:cNvPr id="3780" name="Google Shape;3780;p228"/>
          <p:cNvPicPr preferRelativeResize="0"/>
          <p:nvPr/>
        </p:nvPicPr>
        <p:blipFill rotWithShape="1">
          <a:blip r:embed="rId3">
            <a:alphaModFix/>
          </a:blip>
          <a:srcRect b="0" l="0" r="0" t="0"/>
          <a:stretch/>
        </p:blipFill>
        <p:spPr>
          <a:xfrm>
            <a:off x="2193844" y="1933452"/>
            <a:ext cx="652908" cy="432016"/>
          </a:xfrm>
          <a:prstGeom prst="rect">
            <a:avLst/>
          </a:prstGeom>
          <a:noFill/>
          <a:ln>
            <a:noFill/>
          </a:ln>
        </p:spPr>
      </p:pic>
      <p:pic>
        <p:nvPicPr>
          <p:cNvPr id="3781" name="Google Shape;3781;p228"/>
          <p:cNvPicPr preferRelativeResize="0"/>
          <p:nvPr/>
        </p:nvPicPr>
        <p:blipFill rotWithShape="1">
          <a:blip r:embed="rId3">
            <a:alphaModFix/>
          </a:blip>
          <a:srcRect b="0" l="0" r="0" t="0"/>
          <a:stretch/>
        </p:blipFill>
        <p:spPr>
          <a:xfrm>
            <a:off x="6107488" y="1933452"/>
            <a:ext cx="652908" cy="432016"/>
          </a:xfrm>
          <a:prstGeom prst="rect">
            <a:avLst/>
          </a:prstGeom>
          <a:noFill/>
          <a:ln>
            <a:noFill/>
          </a:ln>
        </p:spPr>
      </p:pic>
      <p:pic>
        <p:nvPicPr>
          <p:cNvPr id="3782" name="Google Shape;3782;p228"/>
          <p:cNvPicPr preferRelativeResize="0"/>
          <p:nvPr/>
        </p:nvPicPr>
        <p:blipFill rotWithShape="1">
          <a:blip r:embed="rId3">
            <a:alphaModFix/>
          </a:blip>
          <a:srcRect b="0" l="0" r="0" t="0"/>
          <a:stretch/>
        </p:blipFill>
        <p:spPr>
          <a:xfrm>
            <a:off x="4150666" y="3545445"/>
            <a:ext cx="652908" cy="432016"/>
          </a:xfrm>
          <a:prstGeom prst="rect">
            <a:avLst/>
          </a:prstGeom>
          <a:noFill/>
          <a:ln>
            <a:noFill/>
          </a:ln>
        </p:spPr>
      </p:pic>
      <p:cxnSp>
        <p:nvCxnSpPr>
          <p:cNvPr id="3783" name="Google Shape;3783;p228"/>
          <p:cNvCxnSpPr/>
          <p:nvPr/>
        </p:nvCxnSpPr>
        <p:spPr>
          <a:xfrm flipH="1" rot="10800000">
            <a:off x="4803574" y="2367636"/>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784" name="Google Shape;3784;p228"/>
          <p:cNvCxnSpPr/>
          <p:nvPr/>
        </p:nvCxnSpPr>
        <p:spPr>
          <a:xfrm>
            <a:off x="2520298" y="2367636"/>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785" name="Google Shape;3785;p228"/>
          <p:cNvGrpSpPr/>
          <p:nvPr/>
        </p:nvGrpSpPr>
        <p:grpSpPr>
          <a:xfrm>
            <a:off x="696128" y="1624447"/>
            <a:ext cx="710289" cy="255788"/>
            <a:chOff x="12523788" y="-511175"/>
            <a:chExt cx="13454062" cy="4845051"/>
          </a:xfrm>
        </p:grpSpPr>
        <p:sp>
          <p:nvSpPr>
            <p:cNvPr id="3786" name="Google Shape;3786;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7" name="Google Shape;3787;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8" name="Google Shape;3788;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89" name="Google Shape;3789;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0" name="Google Shape;3790;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1" name="Google Shape;3791;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2" name="Google Shape;3792;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3" name="Google Shape;3793;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794" name="Google Shape;3794;p228"/>
          <p:cNvGrpSpPr/>
          <p:nvPr/>
        </p:nvGrpSpPr>
        <p:grpSpPr>
          <a:xfrm>
            <a:off x="4121975" y="4391643"/>
            <a:ext cx="710289" cy="255788"/>
            <a:chOff x="12523788" y="-511175"/>
            <a:chExt cx="13454062" cy="4845051"/>
          </a:xfrm>
        </p:grpSpPr>
        <p:sp>
          <p:nvSpPr>
            <p:cNvPr id="3795" name="Google Shape;3795;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6" name="Google Shape;3796;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7" name="Google Shape;3797;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8" name="Google Shape;3798;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799" name="Google Shape;3799;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0" name="Google Shape;3800;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1" name="Google Shape;3801;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2" name="Google Shape;3802;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803" name="Google Shape;3803;p228"/>
          <p:cNvGrpSpPr/>
          <p:nvPr/>
        </p:nvGrpSpPr>
        <p:grpSpPr>
          <a:xfrm>
            <a:off x="7409776" y="1591887"/>
            <a:ext cx="710289" cy="255788"/>
            <a:chOff x="12523788" y="-511175"/>
            <a:chExt cx="13454062" cy="4845051"/>
          </a:xfrm>
        </p:grpSpPr>
        <p:sp>
          <p:nvSpPr>
            <p:cNvPr id="3804" name="Google Shape;3804;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5" name="Google Shape;3805;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6" name="Google Shape;3806;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7" name="Google Shape;3807;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8" name="Google Shape;3808;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09" name="Google Shape;3809;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0" name="Google Shape;3810;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11" name="Google Shape;3811;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12" name="Google Shape;3812;p228"/>
          <p:cNvCxnSpPr>
            <a:stCxn id="3805" idx="7"/>
          </p:cNvCxnSpPr>
          <p:nvPr/>
        </p:nvCxnSpPr>
        <p:spPr>
          <a:xfrm>
            <a:off x="1406417" y="1814947"/>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813" name="Google Shape;3813;p228"/>
          <p:cNvCxnSpPr>
            <a:endCxn id="3789" idx="3"/>
          </p:cNvCxnSpPr>
          <p:nvPr/>
        </p:nvCxnSpPr>
        <p:spPr>
          <a:xfrm flipH="1">
            <a:off x="6760276" y="1847675"/>
            <a:ext cx="649500" cy="303000"/>
          </a:xfrm>
          <a:prstGeom prst="straightConnector1">
            <a:avLst/>
          </a:prstGeom>
          <a:noFill/>
          <a:ln cap="flat" cmpd="sng" w="9525">
            <a:solidFill>
              <a:srgbClr val="A5A5A5"/>
            </a:solidFill>
            <a:prstDash val="solid"/>
            <a:round/>
            <a:headEnd len="sm" w="sm" type="none"/>
            <a:tailEnd len="sm" w="sm" type="none"/>
          </a:ln>
        </p:spPr>
      </p:cxnSp>
      <p:sp>
        <p:nvSpPr>
          <p:cNvPr id="3814" name="Google Shape;3814;p228"/>
          <p:cNvSpPr txBox="1"/>
          <p:nvPr/>
        </p:nvSpPr>
        <p:spPr>
          <a:xfrm>
            <a:off x="2128844" y="2280145"/>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815" name="Google Shape;3815;p228"/>
          <p:cNvSpPr txBox="1"/>
          <p:nvPr/>
        </p:nvSpPr>
        <p:spPr>
          <a:xfrm>
            <a:off x="499177" y="104589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816" name="Google Shape;3816;p228"/>
          <p:cNvSpPr txBox="1"/>
          <p:nvPr/>
        </p:nvSpPr>
        <p:spPr>
          <a:xfrm>
            <a:off x="4604270" y="382738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817" name="Google Shape;3817;p228"/>
          <p:cNvSpPr txBox="1"/>
          <p:nvPr/>
        </p:nvSpPr>
        <p:spPr>
          <a:xfrm>
            <a:off x="6506787" y="2302432"/>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818" name="Google Shape;3818;p228"/>
          <p:cNvSpPr txBox="1"/>
          <p:nvPr/>
        </p:nvSpPr>
        <p:spPr>
          <a:xfrm>
            <a:off x="4848310" y="41335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819" name="Google Shape;3819;p228"/>
          <p:cNvSpPr txBox="1"/>
          <p:nvPr/>
        </p:nvSpPr>
        <p:spPr>
          <a:xfrm>
            <a:off x="7222944" y="93026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grpSp>
        <p:nvGrpSpPr>
          <p:cNvPr id="3820" name="Google Shape;3820;p228"/>
          <p:cNvGrpSpPr/>
          <p:nvPr/>
        </p:nvGrpSpPr>
        <p:grpSpPr>
          <a:xfrm>
            <a:off x="700266" y="2329158"/>
            <a:ext cx="710289" cy="255788"/>
            <a:chOff x="12523788" y="-511175"/>
            <a:chExt cx="13454062" cy="4845051"/>
          </a:xfrm>
        </p:grpSpPr>
        <p:sp>
          <p:nvSpPr>
            <p:cNvPr id="3821" name="Google Shape;3821;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2" name="Google Shape;3822;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3" name="Google Shape;3823;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4" name="Google Shape;3824;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5" name="Google Shape;3825;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6" name="Google Shape;3826;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7" name="Google Shape;3827;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28" name="Google Shape;3828;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829" name="Google Shape;3829;p228"/>
          <p:cNvCxnSpPr>
            <a:stCxn id="3828" idx="8"/>
            <a:endCxn id="3786" idx="1"/>
          </p:cNvCxnSpPr>
          <p:nvPr/>
        </p:nvCxnSpPr>
        <p:spPr>
          <a:xfrm flipH="1" rot="10800000">
            <a:off x="1410555" y="2150658"/>
            <a:ext cx="783300" cy="178500"/>
          </a:xfrm>
          <a:prstGeom prst="straightConnector1">
            <a:avLst/>
          </a:prstGeom>
          <a:noFill/>
          <a:ln cap="flat" cmpd="sng" w="9525">
            <a:solidFill>
              <a:srgbClr val="A5A5A5"/>
            </a:solidFill>
            <a:prstDash val="solid"/>
            <a:round/>
            <a:headEnd len="sm" w="sm" type="none"/>
            <a:tailEnd len="sm" w="sm" type="none"/>
          </a:ln>
        </p:spPr>
      </p:cxnSp>
      <p:sp>
        <p:nvSpPr>
          <p:cNvPr id="3830" name="Google Shape;3830;p228"/>
          <p:cNvSpPr txBox="1"/>
          <p:nvPr/>
        </p:nvSpPr>
        <p:spPr>
          <a:xfrm>
            <a:off x="396861" y="267176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831" name="Google Shape;3831;p228"/>
          <p:cNvGrpSpPr/>
          <p:nvPr/>
        </p:nvGrpSpPr>
        <p:grpSpPr>
          <a:xfrm>
            <a:off x="7447993" y="2292857"/>
            <a:ext cx="710289" cy="255788"/>
            <a:chOff x="12523788" y="-511175"/>
            <a:chExt cx="13454062" cy="4845051"/>
          </a:xfrm>
        </p:grpSpPr>
        <p:sp>
          <p:nvSpPr>
            <p:cNvPr id="3832" name="Google Shape;3832;p228"/>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3" name="Google Shape;3833;p228"/>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4" name="Google Shape;3834;p228"/>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5" name="Google Shape;3835;p228"/>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6" name="Google Shape;3836;p228"/>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7" name="Google Shape;3837;p228"/>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8" name="Google Shape;3838;p228"/>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839" name="Google Shape;3839;p228"/>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840" name="Google Shape;3840;p228"/>
          <p:cNvSpPr txBox="1"/>
          <p:nvPr/>
        </p:nvSpPr>
        <p:spPr>
          <a:xfrm>
            <a:off x="7245984" y="2503254"/>
            <a:ext cx="120097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841" name="Google Shape;3841;p228"/>
          <p:cNvCxnSpPr>
            <a:stCxn id="3832" idx="1"/>
            <a:endCxn id="3781" idx="3"/>
          </p:cNvCxnSpPr>
          <p:nvPr/>
        </p:nvCxnSpPr>
        <p:spPr>
          <a:xfrm rot="10800000">
            <a:off x="6760396" y="2149460"/>
            <a:ext cx="687600" cy="207300"/>
          </a:xfrm>
          <a:prstGeom prst="straightConnector1">
            <a:avLst/>
          </a:prstGeom>
          <a:noFill/>
          <a:ln cap="flat" cmpd="sng" w="9525">
            <a:solidFill>
              <a:srgbClr val="A5A5A5"/>
            </a:solidFill>
            <a:prstDash val="solid"/>
            <a:round/>
            <a:headEnd len="sm" w="sm" type="none"/>
            <a:tailEnd len="sm" w="sm" type="none"/>
          </a:ln>
        </p:spPr>
      </p:cxnSp>
      <p:sp>
        <p:nvSpPr>
          <p:cNvPr id="3842" name="Google Shape;3842;p228"/>
          <p:cNvSpPr/>
          <p:nvPr/>
        </p:nvSpPr>
        <p:spPr>
          <a:xfrm>
            <a:off x="1303582" y="1338032"/>
            <a:ext cx="643500" cy="223800"/>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pkt</a:t>
            </a:r>
            <a:endParaRPr/>
          </a:p>
        </p:txBody>
      </p:sp>
      <p:sp>
        <p:nvSpPr>
          <p:cNvPr id="3843" name="Google Shape;3843;p228"/>
          <p:cNvSpPr/>
          <p:nvPr/>
        </p:nvSpPr>
        <p:spPr>
          <a:xfrm>
            <a:off x="2269640" y="1631280"/>
            <a:ext cx="643611"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4" name="Google Shape;3844;p228"/>
          <p:cNvSpPr/>
          <p:nvPr/>
        </p:nvSpPr>
        <p:spPr>
          <a:xfrm>
            <a:off x="2478379" y="1631279"/>
            <a:ext cx="45719" cy="223725"/>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5" name="Google Shape;3845;p228"/>
          <p:cNvSpPr/>
          <p:nvPr/>
        </p:nvSpPr>
        <p:spPr>
          <a:xfrm>
            <a:off x="6067728" y="1591887"/>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6" name="Google Shape;3846;p228"/>
          <p:cNvSpPr/>
          <p:nvPr/>
        </p:nvSpPr>
        <p:spPr>
          <a:xfrm>
            <a:off x="6282502" y="1591470"/>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7" name="Google Shape;3847;p228"/>
          <p:cNvSpPr/>
          <p:nvPr/>
        </p:nvSpPr>
        <p:spPr>
          <a:xfrm>
            <a:off x="6326818" y="1591650"/>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48" name="Google Shape;3848;p228"/>
          <p:cNvSpPr/>
          <p:nvPr/>
        </p:nvSpPr>
        <p:spPr>
          <a:xfrm>
            <a:off x="7308390" y="1202951"/>
            <a:ext cx="643611" cy="230141"/>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49" name="Google Shape;3849;p228"/>
          <p:cNvSpPr/>
          <p:nvPr/>
        </p:nvSpPr>
        <p:spPr>
          <a:xfrm>
            <a:off x="7523164" y="1202534"/>
            <a:ext cx="45719" cy="230558"/>
          </a:xfrm>
          <a:prstGeom prst="rect">
            <a:avLst/>
          </a:prstGeom>
          <a:gradFill>
            <a:gsLst>
              <a:gs pos="0">
                <a:srgbClr val="D13F3B"/>
              </a:gs>
              <a:gs pos="100000">
                <a:srgbClr val="FF9995"/>
              </a:gs>
            </a:gsLst>
            <a:lin ang="16200000" scaled="0"/>
          </a:gradFill>
          <a:ln cap="flat" cmpd="sng" w="9525">
            <a:solidFill>
              <a:srgbClr val="BD4B48"/>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0" name="Google Shape;3850;p228"/>
          <p:cNvSpPr/>
          <p:nvPr/>
        </p:nvSpPr>
        <p:spPr>
          <a:xfrm>
            <a:off x="7567480" y="1202714"/>
            <a:ext cx="45719" cy="230558"/>
          </a:xfrm>
          <a:prstGeom prst="rect">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1" name="Google Shape;3851;p228"/>
          <p:cNvSpPr/>
          <p:nvPr/>
        </p:nvSpPr>
        <p:spPr>
          <a:xfrm>
            <a:off x="2324571" y="929081"/>
            <a:ext cx="1498570" cy="441030"/>
          </a:xfrm>
          <a:prstGeom prst="wedgeRoundRectCallout">
            <a:avLst>
              <a:gd fmla="val -37931" name="adj1"/>
              <a:gd fmla="val 112682" name="adj2"/>
              <a:gd fmla="val 16667" name="adj3"/>
            </a:avLst>
          </a:prstGeom>
          <a:gradFill>
            <a:gsLst>
              <a:gs pos="0">
                <a:srgbClr val="FFA09D"/>
              </a:gs>
              <a:gs pos="35000">
                <a:srgbClr val="FFBCBC"/>
              </a:gs>
              <a:gs pos="100000">
                <a:srgbClr val="FFE2E2"/>
              </a:gs>
            </a:gsLst>
            <a:lin ang="16200000" scaled="0"/>
          </a:gradFill>
          <a:ln cap="flat" cmpd="sng" w="9525">
            <a:solidFill>
              <a:srgbClr val="BD4B4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Switch ID, queue depth, … (anything)</a:t>
            </a:r>
            <a:endParaRPr/>
          </a:p>
        </p:txBody>
      </p:sp>
      <p:sp>
        <p:nvSpPr>
          <p:cNvPr id="3852" name="Google Shape;3852;p228"/>
          <p:cNvSpPr/>
          <p:nvPr/>
        </p:nvSpPr>
        <p:spPr>
          <a:xfrm>
            <a:off x="181818" y="3779654"/>
            <a:ext cx="3782001"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The most verbose ECN</a:t>
            </a:r>
            <a:endParaRPr/>
          </a:p>
          <a:p>
            <a:pPr indent="0" lvl="0" marL="0" marR="0" rtl="0" algn="l">
              <a:lnSpc>
                <a:spcPct val="100000"/>
              </a:lnSpc>
              <a:spcBef>
                <a:spcPts val="0"/>
              </a:spcBef>
              <a:spcAft>
                <a:spcPts val="0"/>
              </a:spcAft>
              <a:buClr>
                <a:srgbClr val="000000"/>
              </a:buClr>
              <a:buSzPts val="500"/>
              <a:buFont typeface="Arial"/>
              <a:buNone/>
            </a:pPr>
            <a:r>
              <a:rPr b="1" i="0" lang="en-US" sz="2000" u="none" cap="none" strike="noStrike">
                <a:solidFill>
                  <a:srgbClr val="000000"/>
                </a:solidFill>
                <a:latin typeface="Arial"/>
                <a:ea typeface="Arial"/>
                <a:cs typeface="Arial"/>
                <a:sym typeface="Arial"/>
              </a:rPr>
              <a:t>Packets carry their own logs!</a:t>
            </a:r>
            <a:endParaRPr/>
          </a:p>
        </p:txBody>
      </p:sp>
      <p:sp>
        <p:nvSpPr>
          <p:cNvPr id="3853" name="Google Shape;3853;p22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5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22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Multi-Route Inspect: Packet Format</a:t>
            </a:r>
            <a:endParaRPr/>
          </a:p>
        </p:txBody>
      </p:sp>
      <p:sp>
        <p:nvSpPr>
          <p:cNvPr id="3859" name="Google Shape;3859;p22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mri_t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bit&lt;16&gt;  count;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switch_t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switchID_t  swid;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qdepth_t    qdepth;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ipv4_option_t      ipv4_option;</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mri_t              mri;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switch_t[MAX_HOPS] swtraces;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860" name="Google Shape;3860;p229"/>
          <p:cNvSpPr/>
          <p:nvPr/>
        </p:nvSpPr>
        <p:spPr>
          <a:xfrm>
            <a:off x="4714406" y="853802"/>
            <a:ext cx="4572000" cy="3960058"/>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400"/>
              <a:buFont typeface="Merriweather Sans"/>
              <a:buChar char="•"/>
            </a:pPr>
            <a:r>
              <a:rPr b="1" i="0" lang="en-US" sz="1400" u="none" cap="none" strike="noStrike">
                <a:solidFill>
                  <a:schemeClr val="dk1"/>
                </a:solidFill>
                <a:latin typeface="Arial"/>
                <a:ea typeface="Arial"/>
                <a:cs typeface="Arial"/>
                <a:sym typeface="Arial"/>
              </a:rPr>
              <a:t>Header validity opertions:</a:t>
            </a:r>
            <a:endParaRPr/>
          </a:p>
          <a:p>
            <a:pPr indent="-285748" lvl="1" marL="742950" marR="0" rtl="0" algn="l">
              <a:lnSpc>
                <a:spcPct val="100000"/>
              </a:lnSpc>
              <a:spcBef>
                <a:spcPts val="131"/>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hdr.setValid()</a:t>
            </a:r>
            <a:r>
              <a:rPr b="0" i="0" lang="en-US" sz="1400" u="none" cap="none" strike="noStrike">
                <a:solidFill>
                  <a:schemeClr val="dk1"/>
                </a:solidFill>
                <a:latin typeface="Arial"/>
                <a:ea typeface="Arial"/>
                <a:cs typeface="Arial"/>
                <a:sym typeface="Arial"/>
              </a:rPr>
              <a:t>: add_header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hdr.setInvalid()</a:t>
            </a:r>
            <a:r>
              <a:rPr b="0" i="0" lang="en-US" sz="1400" u="none" cap="none" strike="noStrike">
                <a:solidFill>
                  <a:schemeClr val="dk1"/>
                </a:solidFill>
                <a:latin typeface="Arial"/>
                <a:ea typeface="Arial"/>
                <a:cs typeface="Arial"/>
                <a:sym typeface="Arial"/>
              </a:rPr>
              <a:t>: remove_header</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hdr.isValid()</a:t>
            </a:r>
            <a:r>
              <a:rPr b="0" i="0" lang="en-US" sz="1400" u="none" cap="none" strike="noStrike">
                <a:solidFill>
                  <a:schemeClr val="dk1"/>
                </a:solidFill>
                <a:latin typeface="Arial"/>
                <a:ea typeface="Arial"/>
                <a:cs typeface="Arial"/>
                <a:sym typeface="Arial"/>
              </a:rPr>
              <a:t>:test validity</a:t>
            </a:r>
            <a:endParaRPr/>
          </a:p>
          <a:p>
            <a:pPr indent="0" lvl="0" marL="0" marR="0" rtl="0" algn="l">
              <a:lnSpc>
                <a:spcPct val="100000"/>
              </a:lnSpc>
              <a:spcBef>
                <a:spcPts val="112"/>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a:t>
            </a:r>
            <a:endParaRPr/>
          </a:p>
          <a:p>
            <a:pPr indent="-285748" lvl="1" marL="742950" marR="0" rtl="0" algn="l">
              <a:lnSpc>
                <a:spcPct val="100000"/>
              </a:lnSpc>
              <a:spcBef>
                <a:spcPts val="112"/>
              </a:spcBef>
              <a:spcAft>
                <a:spcPts val="0"/>
              </a:spcAft>
              <a:buClr>
                <a:srgbClr val="205867"/>
              </a:buClr>
              <a:buSzPts val="1350"/>
              <a:buFont typeface="Courier New"/>
              <a:buChar char="o"/>
            </a:pPr>
            <a:r>
              <a:rPr b="0" i="0" lang="en-US" sz="1400" u="none" cap="none" strike="noStrike">
                <a:solidFill>
                  <a:schemeClr val="dk1"/>
                </a:solidFill>
                <a:latin typeface="Consolas"/>
                <a:ea typeface="Consolas"/>
                <a:cs typeface="Consolas"/>
                <a:sym typeface="Consolas"/>
              </a:rPr>
              <a:t>hdr[CNT] stk;</a:t>
            </a:r>
            <a:endParaRPr/>
          </a:p>
          <a:p>
            <a:pPr indent="-173735" lvl="0" marL="173736"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Parsers</a:t>
            </a:r>
            <a:endParaRPr/>
          </a:p>
          <a:p>
            <a:pPr indent="-285750" lvl="4" marL="742950"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stk.next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a:t>
            </a:r>
            <a:endParaRPr/>
          </a:p>
          <a:p>
            <a:pPr indent="-285750" lvl="4" marL="742950"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stk.lastIndex</a:t>
            </a:r>
            <a:endParaRPr/>
          </a:p>
          <a:p>
            <a:pPr indent="-168274" lvl="0" marL="171450" marR="0" rtl="0" algn="l">
              <a:lnSpc>
                <a:spcPct val="100000"/>
              </a:lnSpc>
              <a:spcBef>
                <a:spcPts val="112"/>
              </a:spcBef>
              <a:spcAft>
                <a:spcPts val="0"/>
              </a:spcAft>
              <a:buClr>
                <a:srgbClr val="205867"/>
              </a:buClr>
              <a:buSzPts val="1350"/>
              <a:buFont typeface="Arial"/>
              <a:buChar char="•"/>
            </a:pPr>
            <a:r>
              <a:rPr b="1" i="0" lang="en-US" sz="1400" u="none" cap="none" strike="noStrike">
                <a:solidFill>
                  <a:schemeClr val="dk1"/>
                </a:solidFill>
                <a:latin typeface="Arial"/>
                <a:ea typeface="Arial"/>
                <a:cs typeface="Arial"/>
                <a:sym typeface="Arial"/>
              </a:rPr>
              <a:t>Header Stacks in Controls</a:t>
            </a:r>
            <a:endParaRPr/>
          </a:p>
          <a:p>
            <a:pPr indent="-296165" lvl="2" marL="740665" marR="0" rtl="0" algn="l">
              <a:lnSpc>
                <a:spcPct val="100000"/>
              </a:lnSpc>
              <a:spcBef>
                <a:spcPts val="94"/>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stk[i]</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stk.size</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stk.push_front(int count)</a:t>
            </a:r>
            <a:endParaRPr/>
          </a:p>
          <a:p>
            <a:pPr indent="-296165" lvl="2" marL="740665" marR="0" rtl="0" algn="l">
              <a:lnSpc>
                <a:spcPct val="100000"/>
              </a:lnSpc>
              <a:spcBef>
                <a:spcPts val="76"/>
              </a:spcBef>
              <a:spcAft>
                <a:spcPts val="0"/>
              </a:spcAft>
              <a:buClr>
                <a:srgbClr val="1F1828"/>
              </a:buClr>
              <a:buSzPts val="1400"/>
              <a:buFont typeface="Courier New"/>
              <a:buChar char="o"/>
            </a:pPr>
            <a:r>
              <a:rPr b="0" i="0" lang="en-US" sz="1400" u="none" cap="none" strike="noStrike">
                <a:solidFill>
                  <a:schemeClr val="dk1"/>
                </a:solidFill>
                <a:latin typeface="Consolas"/>
                <a:ea typeface="Consolas"/>
                <a:cs typeface="Consolas"/>
                <a:sym typeface="Consolas"/>
              </a:rPr>
              <a:t>stk.pop_front(int count)</a:t>
            </a:r>
            <a:endParaRPr/>
          </a:p>
        </p:txBody>
      </p:sp>
      <p:sp>
        <p:nvSpPr>
          <p:cNvPr id="3861" name="Google Shape;3861;p229"/>
          <p:cNvSpPr/>
          <p:nvPr/>
        </p:nvSpPr>
        <p:spPr>
          <a:xfrm>
            <a:off x="248300" y="756750"/>
            <a:ext cx="1868100" cy="76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229"/>
          <p:cNvSpPr/>
          <p:nvPr/>
        </p:nvSpPr>
        <p:spPr>
          <a:xfrm>
            <a:off x="4787475" y="853800"/>
            <a:ext cx="3785100"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229"/>
          <p:cNvSpPr/>
          <p:nvPr/>
        </p:nvSpPr>
        <p:spPr>
          <a:xfrm>
            <a:off x="248300" y="1674875"/>
            <a:ext cx="2151900" cy="99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229"/>
          <p:cNvSpPr/>
          <p:nvPr/>
        </p:nvSpPr>
        <p:spPr>
          <a:xfrm>
            <a:off x="4787475" y="2010100"/>
            <a:ext cx="3785100" cy="264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229"/>
          <p:cNvSpPr/>
          <p:nvPr/>
        </p:nvSpPr>
        <p:spPr>
          <a:xfrm>
            <a:off x="248300" y="2821900"/>
            <a:ext cx="3417300" cy="18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22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230"/>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Standard errors, defined in core.p4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NoError,           // no error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PacketTooShort,    // not enough bits in packet for extract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NoMatch,           // match expression has no matches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StackOutOfBounds,  // reference to invalid element of a header stack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OverwritingHeader, // one header is extracted twice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HeaderTooShort,    // extracting too many bits in a varbit field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   ParserTimeout      // parser execution time limit exceeded </a:t>
            </a:r>
            <a:br>
              <a:rPr b="0" i="0" lang="en-US" sz="1350" u="none" cap="none" strike="noStrike">
                <a:solidFill>
                  <a:schemeClr val="dk1"/>
                </a:solidFill>
                <a:latin typeface="Consolas"/>
                <a:ea typeface="Consolas"/>
                <a:cs typeface="Consolas"/>
                <a:sym typeface="Consolas"/>
              </a:rPr>
            </a:b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Additional error added by the programmer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error</a:t>
            </a:r>
            <a:r>
              <a:rPr b="0" i="0" lang="en-US" sz="1350" u="none" cap="none" strike="noStrike">
                <a:solidFill>
                  <a:schemeClr val="dk1"/>
                </a:solidFill>
                <a:latin typeface="Consolas"/>
                <a:ea typeface="Consolas"/>
                <a:cs typeface="Consolas"/>
                <a:sym typeface="Consolas"/>
              </a:rPr>
              <a:t> { IPv4BadHeader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state</a:t>
            </a:r>
            <a:r>
              <a:rPr b="0" i="0" lang="en-US" sz="1350" u="none" cap="none" strike="noStrike">
                <a:solidFill>
                  <a:schemeClr val="dk1"/>
                </a:solidFill>
                <a:latin typeface="Consolas"/>
                <a:ea typeface="Consolas"/>
                <a:cs typeface="Consolas"/>
                <a:sym typeface="Consolas"/>
              </a:rPr>
              <a:t> parse_ipv4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packet.extract(hdr.ipv4);</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verify</a:t>
            </a:r>
            <a:r>
              <a:rPr b="0" i="0" lang="en-US" sz="1350" u="none" cap="none" strike="noStrike">
                <a:solidFill>
                  <a:schemeClr val="dk1"/>
                </a:solidFill>
                <a:latin typeface="Consolas"/>
                <a:ea typeface="Consolas"/>
                <a:cs typeface="Consolas"/>
                <a:sym typeface="Consolas"/>
              </a:rPr>
              <a:t>(hdr.ipv4.version == 4, error.IPv4BadHeader);</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transition</a:t>
            </a:r>
            <a:r>
              <a:rPr b="0" i="0" lang="en-US" sz="1350" u="none" cap="none" strike="noStrike">
                <a:solidFill>
                  <a:schemeClr val="dk1"/>
                </a:solidFill>
                <a:latin typeface="Consolas"/>
                <a:ea typeface="Consolas"/>
                <a:cs typeface="Consolas"/>
                <a:sym typeface="Consolas"/>
              </a:rPr>
              <a:t> accept;</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a:p>
        </p:txBody>
      </p:sp>
      <p:sp>
        <p:nvSpPr>
          <p:cNvPr id="3873" name="Google Shape;3873;p23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Header verification</a:t>
            </a:r>
            <a:endParaRPr/>
          </a:p>
        </p:txBody>
      </p:sp>
      <p:sp>
        <p:nvSpPr>
          <p:cNvPr id="3874" name="Google Shape;3874;p23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3875" name="Google Shape;3875;p230"/>
          <p:cNvSpPr/>
          <p:nvPr/>
        </p:nvSpPr>
        <p:spPr>
          <a:xfrm>
            <a:off x="152400" y="969575"/>
            <a:ext cx="6930300" cy="193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230"/>
          <p:cNvSpPr/>
          <p:nvPr/>
        </p:nvSpPr>
        <p:spPr>
          <a:xfrm>
            <a:off x="152400" y="3147150"/>
            <a:ext cx="23070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230"/>
          <p:cNvSpPr/>
          <p:nvPr/>
        </p:nvSpPr>
        <p:spPr>
          <a:xfrm>
            <a:off x="294300" y="4032800"/>
            <a:ext cx="4943700" cy="29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8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sp>
        <p:nvSpPr>
          <p:cNvPr id="3882" name="Google Shape;3882;p231"/>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883" name="Google Shape;3883;p23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2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3889" name="Google Shape;3889;p23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3890" name="Google Shape;3890;p232"/>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3891" name="Google Shape;3891;p232"/>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3892" name="Google Shape;3892;p232"/>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3893" name="Google Shape;3893;p232"/>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3894" name="Google Shape;3894;p232"/>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3895" name="Google Shape;3895;p232"/>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3896" name="Google Shape;3896;p232"/>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3897" name="Google Shape;3897;p232"/>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23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4: Advanced </a:t>
            </a:r>
            <a:r>
              <a:rPr lang="en-US"/>
              <a:t>Behavior</a:t>
            </a:r>
            <a:endParaRPr/>
          </a:p>
        </p:txBody>
      </p:sp>
      <p:sp>
        <p:nvSpPr>
          <p:cNvPr id="3903" name="Google Shape;3903;p23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p234"/>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a:t>
            </a:r>
            <a:endParaRPr/>
          </a:p>
        </p:txBody>
      </p:sp>
      <p:sp>
        <p:nvSpPr>
          <p:cNvPr id="3909" name="Google Shape;3909;p234"/>
          <p:cNvSpPr txBox="1"/>
          <p:nvPr>
            <p:ph idx="12" type="sldNum"/>
          </p:nvPr>
        </p:nvSpPr>
        <p:spPr>
          <a:xfrm>
            <a:off x="6275900" y="422227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3910" name="Google Shape;3910;p234"/>
          <p:cNvCxnSpPr/>
          <p:nvPr/>
        </p:nvCxnSpPr>
        <p:spPr>
          <a:xfrm>
            <a:off x="2942896" y="1978446"/>
            <a:ext cx="3260736" cy="0"/>
          </a:xfrm>
          <a:prstGeom prst="straightConnector1">
            <a:avLst/>
          </a:prstGeom>
          <a:noFill/>
          <a:ln cap="flat" cmpd="sng" w="9525">
            <a:solidFill>
              <a:srgbClr val="A5A5A5"/>
            </a:solidFill>
            <a:prstDash val="solid"/>
            <a:round/>
            <a:headEnd len="sm" w="sm" type="none"/>
            <a:tailEnd len="sm" w="sm" type="none"/>
          </a:ln>
        </p:spPr>
      </p:cxnSp>
      <p:pic>
        <p:nvPicPr>
          <p:cNvPr id="3911" name="Google Shape;3911;p234"/>
          <p:cNvPicPr preferRelativeResize="0"/>
          <p:nvPr/>
        </p:nvPicPr>
        <p:blipFill rotWithShape="1">
          <a:blip r:embed="rId3">
            <a:alphaModFix/>
          </a:blip>
          <a:srcRect b="0" l="0" r="0" t="0"/>
          <a:stretch/>
        </p:blipFill>
        <p:spPr>
          <a:xfrm>
            <a:off x="2289988" y="1761354"/>
            <a:ext cx="652908" cy="432016"/>
          </a:xfrm>
          <a:prstGeom prst="rect">
            <a:avLst/>
          </a:prstGeom>
          <a:noFill/>
          <a:ln>
            <a:noFill/>
          </a:ln>
        </p:spPr>
      </p:pic>
      <p:pic>
        <p:nvPicPr>
          <p:cNvPr id="3912" name="Google Shape;3912;p234"/>
          <p:cNvPicPr preferRelativeResize="0"/>
          <p:nvPr/>
        </p:nvPicPr>
        <p:blipFill rotWithShape="1">
          <a:blip r:embed="rId3">
            <a:alphaModFix/>
          </a:blip>
          <a:srcRect b="0" l="0" r="0" t="0"/>
          <a:stretch/>
        </p:blipFill>
        <p:spPr>
          <a:xfrm>
            <a:off x="6203632" y="1761354"/>
            <a:ext cx="652908" cy="432016"/>
          </a:xfrm>
          <a:prstGeom prst="rect">
            <a:avLst/>
          </a:prstGeom>
          <a:noFill/>
          <a:ln>
            <a:noFill/>
          </a:ln>
        </p:spPr>
      </p:pic>
      <p:pic>
        <p:nvPicPr>
          <p:cNvPr id="3913" name="Google Shape;3913;p234"/>
          <p:cNvPicPr preferRelativeResize="0"/>
          <p:nvPr/>
        </p:nvPicPr>
        <p:blipFill rotWithShape="1">
          <a:blip r:embed="rId3">
            <a:alphaModFix/>
          </a:blip>
          <a:srcRect b="0" l="0" r="0" t="0"/>
          <a:stretch/>
        </p:blipFill>
        <p:spPr>
          <a:xfrm>
            <a:off x="4246810" y="3373347"/>
            <a:ext cx="652908" cy="432016"/>
          </a:xfrm>
          <a:prstGeom prst="rect">
            <a:avLst/>
          </a:prstGeom>
          <a:noFill/>
          <a:ln>
            <a:noFill/>
          </a:ln>
        </p:spPr>
      </p:pic>
      <p:cxnSp>
        <p:nvCxnSpPr>
          <p:cNvPr id="3914" name="Google Shape;3914;p234"/>
          <p:cNvCxnSpPr/>
          <p:nvPr/>
        </p:nvCxnSpPr>
        <p:spPr>
          <a:xfrm flipH="1" rot="10800000">
            <a:off x="4899718" y="2195538"/>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3915" name="Google Shape;3915;p234"/>
          <p:cNvCxnSpPr/>
          <p:nvPr/>
        </p:nvCxnSpPr>
        <p:spPr>
          <a:xfrm>
            <a:off x="2616442" y="2195538"/>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3916" name="Google Shape;3916;p234"/>
          <p:cNvGrpSpPr/>
          <p:nvPr/>
        </p:nvGrpSpPr>
        <p:grpSpPr>
          <a:xfrm>
            <a:off x="792272" y="1452349"/>
            <a:ext cx="710289" cy="255788"/>
            <a:chOff x="12523788" y="-511175"/>
            <a:chExt cx="13454062" cy="4845051"/>
          </a:xfrm>
        </p:grpSpPr>
        <p:sp>
          <p:nvSpPr>
            <p:cNvPr id="3917" name="Google Shape;3917;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8" name="Google Shape;3918;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19" name="Google Shape;3919;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0" name="Google Shape;3920;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1" name="Google Shape;3921;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2" name="Google Shape;3922;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3" name="Google Shape;3923;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4" name="Google Shape;3924;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25" name="Google Shape;3925;p234"/>
          <p:cNvGrpSpPr/>
          <p:nvPr/>
        </p:nvGrpSpPr>
        <p:grpSpPr>
          <a:xfrm>
            <a:off x="4218119" y="4219545"/>
            <a:ext cx="710289" cy="255788"/>
            <a:chOff x="12523788" y="-511175"/>
            <a:chExt cx="13454062" cy="4845051"/>
          </a:xfrm>
        </p:grpSpPr>
        <p:sp>
          <p:nvSpPr>
            <p:cNvPr id="3926" name="Google Shape;3926;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7" name="Google Shape;3927;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8" name="Google Shape;3928;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29" name="Google Shape;3929;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0" name="Google Shape;3930;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1" name="Google Shape;3931;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2" name="Google Shape;3932;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3" name="Google Shape;3933;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934" name="Google Shape;3934;p234"/>
          <p:cNvGrpSpPr/>
          <p:nvPr/>
        </p:nvGrpSpPr>
        <p:grpSpPr>
          <a:xfrm>
            <a:off x="7505920" y="1419789"/>
            <a:ext cx="710289" cy="255788"/>
            <a:chOff x="12523788" y="-511175"/>
            <a:chExt cx="13454062" cy="4845051"/>
          </a:xfrm>
        </p:grpSpPr>
        <p:sp>
          <p:nvSpPr>
            <p:cNvPr id="3935" name="Google Shape;3935;p234"/>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6" name="Google Shape;3936;p234"/>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7" name="Google Shape;3937;p234"/>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8" name="Google Shape;3938;p234"/>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39" name="Google Shape;3939;p234"/>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0" name="Google Shape;3940;p234"/>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1" name="Google Shape;3941;p234"/>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942" name="Google Shape;3942;p234"/>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943" name="Google Shape;3943;p234"/>
          <p:cNvCxnSpPr>
            <a:stCxn id="3932" idx="7"/>
            <a:endCxn id="3915" idx="1"/>
          </p:cNvCxnSpPr>
          <p:nvPr/>
        </p:nvCxnSpPr>
        <p:spPr>
          <a:xfrm>
            <a:off x="1502561" y="1642849"/>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3944" name="Google Shape;3944;p234"/>
          <p:cNvCxnSpPr/>
          <p:nvPr/>
        </p:nvCxnSpPr>
        <p:spPr>
          <a:xfrm flipH="1">
            <a:off x="6856540" y="1675577"/>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3945" name="Google Shape;3945;p234"/>
          <p:cNvCxnSpPr>
            <a:stCxn id="3919" idx="2"/>
          </p:cNvCxnSpPr>
          <p:nvPr/>
        </p:nvCxnSpPr>
        <p:spPr>
          <a:xfrm>
            <a:off x="4573264" y="3807531"/>
            <a:ext cx="0" cy="411900"/>
          </a:xfrm>
          <a:prstGeom prst="straightConnector1">
            <a:avLst/>
          </a:prstGeom>
          <a:noFill/>
          <a:ln cap="flat" cmpd="sng" w="9525">
            <a:solidFill>
              <a:srgbClr val="A5A5A5"/>
            </a:solidFill>
            <a:prstDash val="solid"/>
            <a:round/>
            <a:headEnd len="sm" w="sm" type="none"/>
            <a:tailEnd len="sm" w="sm" type="none"/>
          </a:ln>
        </p:spPr>
      </p:cxnSp>
      <p:sp>
        <p:nvSpPr>
          <p:cNvPr id="3946" name="Google Shape;3946;p234"/>
          <p:cNvSpPr txBox="1"/>
          <p:nvPr/>
        </p:nvSpPr>
        <p:spPr>
          <a:xfrm>
            <a:off x="2224988" y="2108047"/>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947" name="Google Shape;3947;p234"/>
          <p:cNvSpPr txBox="1"/>
          <p:nvPr/>
        </p:nvSpPr>
        <p:spPr>
          <a:xfrm>
            <a:off x="605440" y="172299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948" name="Google Shape;3948;p234"/>
          <p:cNvSpPr txBox="1"/>
          <p:nvPr/>
        </p:nvSpPr>
        <p:spPr>
          <a:xfrm>
            <a:off x="4700414" y="3655291"/>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949" name="Google Shape;3949;p234"/>
          <p:cNvSpPr txBox="1"/>
          <p:nvPr/>
        </p:nvSpPr>
        <p:spPr>
          <a:xfrm>
            <a:off x="6602931" y="2130334"/>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950" name="Google Shape;3950;p234"/>
          <p:cNvSpPr txBox="1"/>
          <p:nvPr/>
        </p:nvSpPr>
        <p:spPr>
          <a:xfrm>
            <a:off x="4031248" y="4478383"/>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951" name="Google Shape;3951;p234"/>
          <p:cNvSpPr txBox="1"/>
          <p:nvPr/>
        </p:nvSpPr>
        <p:spPr>
          <a:xfrm>
            <a:off x="7319091" y="1732722"/>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952" name="Google Shape;3952;p234"/>
          <p:cNvSpPr/>
          <p:nvPr/>
        </p:nvSpPr>
        <p:spPr>
          <a:xfrm>
            <a:off x="1551500" y="1563541"/>
            <a:ext cx="6051176" cy="2084470"/>
          </a:xfrm>
          <a:custGeom>
            <a:rect b="b" l="l" r="r" t="t"/>
            <a:pathLst>
              <a:path extrusionOk="0" h="120000" w="120000">
                <a:moveTo>
                  <a:pt x="0" y="0"/>
                </a:moveTo>
                <a:cubicBezTo>
                  <a:pt x="4992" y="7526"/>
                  <a:pt x="9985" y="15052"/>
                  <a:pt x="19911" y="18579"/>
                </a:cubicBezTo>
                <a:cubicBezTo>
                  <a:pt x="29837" y="22105"/>
                  <a:pt x="59555" y="21159"/>
                  <a:pt x="59555" y="21159"/>
                </a:cubicBezTo>
                <a:cubicBezTo>
                  <a:pt x="72148" y="21675"/>
                  <a:pt x="90725" y="15568"/>
                  <a:pt x="95466" y="21675"/>
                </a:cubicBezTo>
                <a:cubicBezTo>
                  <a:pt x="100207" y="27782"/>
                  <a:pt x="93599" y="41458"/>
                  <a:pt x="87999" y="57801"/>
                </a:cubicBezTo>
                <a:cubicBezTo>
                  <a:pt x="82400" y="74144"/>
                  <a:pt x="70814" y="116291"/>
                  <a:pt x="61866" y="119731"/>
                </a:cubicBezTo>
                <a:cubicBezTo>
                  <a:pt x="52918" y="123172"/>
                  <a:pt x="41066" y="92637"/>
                  <a:pt x="34311" y="78444"/>
                </a:cubicBezTo>
                <a:cubicBezTo>
                  <a:pt x="27555" y="64252"/>
                  <a:pt x="19259" y="43179"/>
                  <a:pt x="21333" y="34577"/>
                </a:cubicBezTo>
                <a:cubicBezTo>
                  <a:pt x="23407" y="25976"/>
                  <a:pt x="33659" y="27954"/>
                  <a:pt x="46755" y="26836"/>
                </a:cubicBezTo>
                <a:cubicBezTo>
                  <a:pt x="59851" y="25718"/>
                  <a:pt x="87703" y="30793"/>
                  <a:pt x="99911" y="27868"/>
                </a:cubicBezTo>
                <a:cubicBezTo>
                  <a:pt x="112118" y="24944"/>
                  <a:pt x="119999" y="9289"/>
                  <a:pt x="119999" y="9289"/>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53" name="Google Shape;3953;p234"/>
          <p:cNvSpPr txBox="1"/>
          <p:nvPr/>
        </p:nvSpPr>
        <p:spPr>
          <a:xfrm>
            <a:off x="2017247" y="1882155"/>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4" name="Google Shape;3954;p234"/>
          <p:cNvSpPr txBox="1"/>
          <p:nvPr/>
        </p:nvSpPr>
        <p:spPr>
          <a:xfrm>
            <a:off x="4341812" y="3709432"/>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5" name="Google Shape;3955;p234"/>
          <p:cNvSpPr txBox="1"/>
          <p:nvPr/>
        </p:nvSpPr>
        <p:spPr>
          <a:xfrm>
            <a:off x="6761917" y="1691534"/>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1</a:t>
            </a:r>
            <a:endParaRPr/>
          </a:p>
        </p:txBody>
      </p:sp>
      <p:sp>
        <p:nvSpPr>
          <p:cNvPr id="3956" name="Google Shape;3956;p234"/>
          <p:cNvSpPr txBox="1"/>
          <p:nvPr/>
        </p:nvSpPr>
        <p:spPr>
          <a:xfrm>
            <a:off x="2841559" y="1675577"/>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7" name="Google Shape;3957;p234"/>
          <p:cNvSpPr txBox="1"/>
          <p:nvPr/>
        </p:nvSpPr>
        <p:spPr>
          <a:xfrm>
            <a:off x="6024714" y="1719090"/>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8" name="Google Shape;3958;p234"/>
          <p:cNvSpPr txBox="1"/>
          <p:nvPr/>
        </p:nvSpPr>
        <p:spPr>
          <a:xfrm>
            <a:off x="4115203"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2</a:t>
            </a:r>
            <a:endParaRPr/>
          </a:p>
        </p:txBody>
      </p:sp>
      <p:sp>
        <p:nvSpPr>
          <p:cNvPr id="3959" name="Google Shape;3959;p234"/>
          <p:cNvSpPr txBox="1"/>
          <p:nvPr/>
        </p:nvSpPr>
        <p:spPr>
          <a:xfrm>
            <a:off x="2597833" y="206229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0" name="Google Shape;3960;p234"/>
          <p:cNvSpPr txBox="1"/>
          <p:nvPr/>
        </p:nvSpPr>
        <p:spPr>
          <a:xfrm>
            <a:off x="4779396" y="3359871"/>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1" name="Google Shape;3961;p234"/>
          <p:cNvSpPr txBox="1"/>
          <p:nvPr/>
        </p:nvSpPr>
        <p:spPr>
          <a:xfrm>
            <a:off x="6358539" y="2136799"/>
            <a:ext cx="26321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50"/>
              </a:buClr>
              <a:buSzPts val="300"/>
              <a:buFont typeface="Arial"/>
              <a:buNone/>
            </a:pPr>
            <a:r>
              <a:rPr b="1" i="1" lang="en-US" sz="1200" u="none" cap="none" strike="noStrike">
                <a:solidFill>
                  <a:srgbClr val="00B050"/>
                </a:solidFill>
                <a:latin typeface="Arial"/>
                <a:ea typeface="Arial"/>
                <a:cs typeface="Arial"/>
                <a:sym typeface="Arial"/>
              </a:rPr>
              <a:t>3</a:t>
            </a:r>
            <a:endParaRPr/>
          </a:p>
        </p:txBody>
      </p:sp>
      <p:sp>
        <p:nvSpPr>
          <p:cNvPr id="3962" name="Google Shape;3962;p234"/>
          <p:cNvSpPr/>
          <p:nvPr/>
        </p:nvSpPr>
        <p:spPr>
          <a:xfrm>
            <a:off x="830489" y="1008216"/>
            <a:ext cx="2052918" cy="22372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2,3,2,2,1, {payload}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sp>
        <p:nvSpPr>
          <p:cNvPr id="3967" name="Google Shape;3967;p23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Source Routing: Packet Format</a:t>
            </a:r>
            <a:endParaRPr/>
          </a:p>
        </p:txBody>
      </p:sp>
      <p:sp>
        <p:nvSpPr>
          <p:cNvPr id="3968" name="Google Shape;3968;p23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3969" name="Google Shape;3969;p235"/>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28575" lvl="0" marL="13335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#define</a:t>
            </a:r>
            <a:r>
              <a:rPr b="0" i="0" lang="en-US" sz="1400" u="none" cap="none" strike="noStrike">
                <a:solidFill>
                  <a:schemeClr val="dk1"/>
                </a:solidFill>
                <a:latin typeface="Consolas"/>
                <a:ea typeface="Consolas"/>
                <a:cs typeface="Consolas"/>
                <a:sym typeface="Consolas"/>
              </a:rPr>
              <a:t> MAX_HOPS 9</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TYPE_IPV4 = 0x800;</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const bit&lt;16&gt; TYPE_SRCROUTING = 0x1234;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header</a:t>
            </a:r>
            <a:r>
              <a:rPr b="0" i="0" lang="en-US" sz="1400" u="none" cap="none" strike="noStrike">
                <a:solidFill>
                  <a:schemeClr val="dk1"/>
                </a:solidFill>
                <a:latin typeface="Consolas"/>
                <a:ea typeface="Consolas"/>
                <a:cs typeface="Consolas"/>
                <a:sym typeface="Consolas"/>
              </a:rPr>
              <a:t> srcRoute_t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bit&lt;1&gt;    bos;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bit&lt;15&gt;   port;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28575" lvl="0" marL="13335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struct </a:t>
            </a:r>
            <a:r>
              <a:rPr b="0" i="0" lang="en-US" sz="1400" u="none" cap="none" strike="noStrike">
                <a:solidFill>
                  <a:schemeClr val="dk1"/>
                </a:solidFill>
                <a:latin typeface="Consolas"/>
                <a:ea typeface="Consolas"/>
                <a:cs typeface="Consolas"/>
                <a:sym typeface="Consolas"/>
              </a:rPr>
              <a:t>headers {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ethernet_t           ethernet;</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srcRoute_t[MAX_HOPS] srcRoutes;	</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ipv4_t               ipv4;</a:t>
            </a:r>
            <a:endParaRPr/>
          </a:p>
          <a:p>
            <a:pPr indent="-28575" lvl="0" marL="13335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p:txBody>
      </p:sp>
      <p:sp>
        <p:nvSpPr>
          <p:cNvPr id="3970" name="Google Shape;3970;p235"/>
          <p:cNvSpPr/>
          <p:nvPr/>
        </p:nvSpPr>
        <p:spPr>
          <a:xfrm>
            <a:off x="4486050" y="742950"/>
            <a:ext cx="4769100" cy="4183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Parse source routes only if etherType is 0x1234</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The special value bos == 1 indicates the “bottom of stack”</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Forward packets using source routes, and also decrement IPv4 TTL</a:t>
            </a:r>
            <a:endParaRPr sz="1800"/>
          </a:p>
          <a:p>
            <a:pPr indent="-171450" lvl="0" marL="171450" marR="0" rtl="0" algn="l">
              <a:lnSpc>
                <a:spcPct val="100000"/>
              </a:lnSpc>
              <a:spcBef>
                <a:spcPts val="0"/>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Drop the packet if source routes are not valid</a:t>
            </a:r>
            <a:br>
              <a:rPr b="1" i="0" lang="en-US" sz="1800" u="none" cap="none" strike="noStrike">
                <a:solidFill>
                  <a:schemeClr val="dk1"/>
                </a:solidFill>
                <a:latin typeface="Arial"/>
                <a:ea typeface="Arial"/>
                <a:cs typeface="Arial"/>
                <a:sym typeface="Arial"/>
              </a:rPr>
            </a:br>
            <a:endParaRPr b="1"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800"/>
              <a:buFont typeface="Merriweather Sans"/>
              <a:buChar char="•"/>
            </a:pPr>
            <a:r>
              <a:rPr b="1" lang="en-US" sz="1800">
                <a:solidFill>
                  <a:schemeClr val="dk1"/>
                </a:solidFill>
              </a:rPr>
              <a:t>Hint: Use the next, pop_front primitives</a:t>
            </a:r>
            <a:br>
              <a:rPr b="1" lang="en-US" sz="1800">
                <a:solidFill>
                  <a:schemeClr val="dk1"/>
                </a:solidFill>
              </a:rPr>
            </a:br>
            <a:r>
              <a:rPr b="1" lang="en-US" sz="1800">
                <a:solidFill>
                  <a:schemeClr val="dk1"/>
                </a:solidFill>
              </a:rPr>
              <a:t>packet.extract(hdr.srcRoutes.next)</a:t>
            </a:r>
            <a:br>
              <a:rPr b="1" lang="en-US" sz="1800">
                <a:solidFill>
                  <a:schemeClr val="dk1"/>
                </a:solidFill>
              </a:rPr>
            </a:br>
            <a:r>
              <a:rPr b="1" lang="en-US" sz="1800">
                <a:solidFill>
                  <a:schemeClr val="dk1"/>
                </a:solidFill>
              </a:rPr>
              <a:t>hdr.srcRoutes.pop_front(1)</a:t>
            </a:r>
            <a:endParaRPr b="1" sz="18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sp>
        <p:nvSpPr>
          <p:cNvPr id="3975" name="Google Shape;3975;p236"/>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3976" name="Google Shape;3976;p2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38"/>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Benefits of Data Plane Programmability</a:t>
            </a:r>
            <a:endParaRPr b="1" i="0" sz="2700" u="none" cap="none" strike="noStrike">
              <a:solidFill>
                <a:schemeClr val="dk1"/>
              </a:solidFill>
              <a:latin typeface="Arial"/>
              <a:ea typeface="Arial"/>
              <a:cs typeface="Arial"/>
              <a:sym typeface="Arial"/>
            </a:endParaRPr>
          </a:p>
        </p:txBody>
      </p:sp>
      <p:sp>
        <p:nvSpPr>
          <p:cNvPr id="1515" name="Google Shape;1515;p138"/>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3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New Features</a:t>
            </a:r>
            <a:r>
              <a:rPr b="0" i="0" lang="en-US" sz="2100" u="none" cap="none" strike="noStrike">
                <a:solidFill>
                  <a:schemeClr val="dk1"/>
                </a:solidFill>
                <a:latin typeface="Arial"/>
                <a:ea typeface="Arial"/>
                <a:cs typeface="Arial"/>
                <a:sym typeface="Arial"/>
              </a:rPr>
              <a:t> – Add new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Reduce complexity</a:t>
            </a:r>
            <a:r>
              <a:rPr b="0" i="0" lang="en-US" sz="2100" u="none" cap="none" strike="noStrike">
                <a:solidFill>
                  <a:schemeClr val="dk1"/>
                </a:solidFill>
                <a:latin typeface="Arial"/>
                <a:ea typeface="Arial"/>
                <a:cs typeface="Arial"/>
                <a:sym typeface="Arial"/>
              </a:rPr>
              <a:t> – Remove unused protocols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Efficient use of resources</a:t>
            </a:r>
            <a:r>
              <a:rPr b="0" i="0" lang="en-US" sz="2100" u="none" cap="none" strike="noStrike">
                <a:solidFill>
                  <a:schemeClr val="dk1"/>
                </a:solidFill>
                <a:latin typeface="Arial"/>
                <a:ea typeface="Arial"/>
                <a:cs typeface="Arial"/>
                <a:sym typeface="Arial"/>
              </a:rPr>
              <a:t> – flexible use of tables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Greater visibility</a:t>
            </a:r>
            <a:r>
              <a:rPr b="0" i="0" lang="en-US" sz="2100" u="none" cap="none" strike="noStrike">
                <a:solidFill>
                  <a:schemeClr val="dk1"/>
                </a:solidFill>
                <a:latin typeface="Arial"/>
                <a:ea typeface="Arial"/>
                <a:cs typeface="Arial"/>
                <a:sym typeface="Arial"/>
              </a:rPr>
              <a:t> – New diagnostic techniques, telemetry, etc.</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SW style development</a:t>
            </a:r>
            <a:r>
              <a:rPr b="0" i="0" lang="en-US" sz="2100" u="none" cap="none" strike="noStrike">
                <a:solidFill>
                  <a:schemeClr val="dk1"/>
                </a:solidFill>
                <a:latin typeface="Arial"/>
                <a:ea typeface="Arial"/>
                <a:cs typeface="Arial"/>
                <a:sym typeface="Arial"/>
              </a:rPr>
              <a:t> – rapid design cycle, fast innovation, fix data plane bugs in the field</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You keep your own ideas</a:t>
            </a:r>
            <a:endParaRPr b="1" i="0" sz="2100" u="none" cap="none" strike="noStrike">
              <a:solidFill>
                <a:schemeClr val="dk1"/>
              </a:solidFill>
              <a:latin typeface="Arial"/>
              <a:ea typeface="Arial"/>
              <a:cs typeface="Arial"/>
              <a:sym typeface="Arial"/>
            </a:endParaRPr>
          </a:p>
          <a:p>
            <a:pPr indent="-205740" lvl="0" marL="205740" marR="0" rtl="0" algn="l">
              <a:lnSpc>
                <a:spcPct val="13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Arial"/>
              <a:ea typeface="Arial"/>
              <a:cs typeface="Arial"/>
              <a:sym typeface="Arial"/>
            </a:endParaRPr>
          </a:p>
          <a:p>
            <a:pPr indent="0" lvl="0" marL="0" marR="0" rtl="0" algn="l">
              <a:lnSpc>
                <a:spcPct val="130000"/>
              </a:lnSpc>
              <a:spcBef>
                <a:spcPts val="150"/>
              </a:spcBef>
              <a:spcAft>
                <a:spcPts val="0"/>
              </a:spcAft>
              <a:buClr>
                <a:srgbClr val="3F3151"/>
              </a:buClr>
              <a:buSzPts val="525"/>
              <a:buFont typeface="Merriweather Sans"/>
              <a:buNone/>
            </a:pPr>
            <a:r>
              <a:rPr b="0" i="1" lang="en-US" sz="2100" u="none" cap="none" strike="noStrike">
                <a:solidFill>
                  <a:schemeClr val="dk1"/>
                </a:solidFill>
                <a:latin typeface="Arial"/>
                <a:ea typeface="Arial"/>
                <a:cs typeface="Arial"/>
                <a:sym typeface="Arial"/>
              </a:rPr>
              <a:t>Think programming rather than protocols…</a:t>
            </a:r>
            <a:endParaRPr b="1" i="0" sz="2100" u="none" cap="none" strike="noStrike">
              <a:solidFill>
                <a:schemeClr val="dk1"/>
              </a:solidFill>
              <a:latin typeface="Arial"/>
              <a:ea typeface="Arial"/>
              <a:cs typeface="Arial"/>
              <a:sym typeface="Arial"/>
            </a:endParaRPr>
          </a:p>
        </p:txBody>
      </p:sp>
      <p:sp>
        <p:nvSpPr>
          <p:cNvPr id="1516" name="Google Shape;1516;p13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23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a:t>
            </a:r>
            <a:endParaRPr/>
          </a:p>
        </p:txBody>
      </p:sp>
      <p:sp>
        <p:nvSpPr>
          <p:cNvPr id="3982" name="Google Shape;3982;p23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3983" name="Google Shape;3983;p237"/>
          <p:cNvPicPr preferRelativeResize="0"/>
          <p:nvPr/>
        </p:nvPicPr>
        <p:blipFill rotWithShape="1">
          <a:blip r:embed="rId3">
            <a:alphaModFix/>
          </a:blip>
          <a:srcRect b="0" l="0" r="0" t="0"/>
          <a:stretch/>
        </p:blipFill>
        <p:spPr>
          <a:xfrm>
            <a:off x="5737706" y="2536935"/>
            <a:ext cx="489681" cy="324012"/>
          </a:xfrm>
          <a:prstGeom prst="rect">
            <a:avLst/>
          </a:prstGeom>
          <a:noFill/>
          <a:ln>
            <a:noFill/>
          </a:ln>
        </p:spPr>
      </p:pic>
      <p:grpSp>
        <p:nvGrpSpPr>
          <p:cNvPr id="3984" name="Google Shape;3984;p237"/>
          <p:cNvGrpSpPr/>
          <p:nvPr/>
        </p:nvGrpSpPr>
        <p:grpSpPr>
          <a:xfrm>
            <a:off x="3255377" y="2565993"/>
            <a:ext cx="532717" cy="191841"/>
            <a:chOff x="12523788" y="-511175"/>
            <a:chExt cx="13454062" cy="4845051"/>
          </a:xfrm>
        </p:grpSpPr>
        <p:sp>
          <p:nvSpPr>
            <p:cNvPr id="3985" name="Google Shape;3985;p23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6" name="Google Shape;3986;p23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7" name="Google Shape;3987;p23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8" name="Google Shape;3988;p23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89" name="Google Shape;3989;p23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0" name="Google Shape;3990;p23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1" name="Google Shape;3991;p23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3992" name="Google Shape;3992;p23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3993" name="Google Shape;3993;p237"/>
          <p:cNvCxnSpPr>
            <a:stCxn id="3992" idx="7"/>
            <a:endCxn id="3986" idx="1"/>
          </p:cNvCxnSpPr>
          <p:nvPr/>
        </p:nvCxnSpPr>
        <p:spPr>
          <a:xfrm flipH="1" rot="10800000">
            <a:off x="3788093" y="2699868"/>
            <a:ext cx="1949700" cy="9000"/>
          </a:xfrm>
          <a:prstGeom prst="straightConnector1">
            <a:avLst/>
          </a:prstGeom>
          <a:noFill/>
          <a:ln cap="flat" cmpd="sng" w="9525">
            <a:solidFill>
              <a:srgbClr val="A5A5A5"/>
            </a:solidFill>
            <a:prstDash val="solid"/>
            <a:round/>
            <a:headEnd len="sm" w="sm" type="none"/>
            <a:tailEnd len="sm" w="sm" type="none"/>
          </a:ln>
        </p:spPr>
      </p:cxnSp>
      <p:sp>
        <p:nvSpPr>
          <p:cNvPr id="3994" name="Google Shape;3994;p237"/>
          <p:cNvSpPr txBox="1"/>
          <p:nvPr/>
        </p:nvSpPr>
        <p:spPr>
          <a:xfrm>
            <a:off x="5835751" y="2813214"/>
            <a:ext cx="32733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s1</a:t>
            </a:r>
            <a:endParaRPr/>
          </a:p>
        </p:txBody>
      </p:sp>
      <p:sp>
        <p:nvSpPr>
          <p:cNvPr id="3995" name="Google Shape;3995;p237"/>
          <p:cNvSpPr txBox="1"/>
          <p:nvPr/>
        </p:nvSpPr>
        <p:spPr>
          <a:xfrm>
            <a:off x="3116568" y="2765143"/>
            <a:ext cx="761747" cy="4154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0" i="0" lang="en-US" sz="1050" u="none" cap="none" strike="noStrike">
                <a:solidFill>
                  <a:srgbClr val="000000"/>
                </a:solidFill>
                <a:latin typeface="Arial"/>
                <a:ea typeface="Arial"/>
                <a:cs typeface="Arial"/>
                <a:sym typeface="Arial"/>
              </a:rPr>
              <a:t>h1</a:t>
            </a:r>
            <a:br>
              <a:rPr b="0" i="0" lang="en-US" sz="1050" u="none" cap="none" strike="noStrike">
                <a:solidFill>
                  <a:srgbClr val="000000"/>
                </a:solidFill>
                <a:latin typeface="Arial"/>
                <a:ea typeface="Arial"/>
                <a:cs typeface="Arial"/>
                <a:sym typeface="Arial"/>
              </a:rPr>
            </a:br>
            <a:r>
              <a:rPr b="0" i="0" lang="en-US" sz="1050" u="none" cap="none" strike="noStrike">
                <a:solidFill>
                  <a:srgbClr val="000000"/>
                </a:solidFill>
                <a:latin typeface="Arial"/>
                <a:ea typeface="Arial"/>
                <a:cs typeface="Arial"/>
                <a:sym typeface="Arial"/>
              </a:rPr>
              <a:t>(10.0.1.1)</a:t>
            </a:r>
            <a:endParaRPr/>
          </a:p>
        </p:txBody>
      </p:sp>
      <p:sp>
        <p:nvSpPr>
          <p:cNvPr id="3996" name="Google Shape;3996;p237"/>
          <p:cNvSpPr/>
          <p:nvPr/>
        </p:nvSpPr>
        <p:spPr>
          <a:xfrm>
            <a:off x="3673267" y="2261628"/>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 </a:t>
            </a:r>
            <a:endParaRPr/>
          </a:p>
        </p:txBody>
      </p:sp>
      <p:sp>
        <p:nvSpPr>
          <p:cNvPr id="3997" name="Google Shape;3997;p237"/>
          <p:cNvSpPr/>
          <p:nvPr/>
        </p:nvSpPr>
        <p:spPr>
          <a:xfrm>
            <a:off x="5292395" y="2944710"/>
            <a:ext cx="934992" cy="161365"/>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2 + 4 =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9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1" name="Shape 4001"/>
        <p:cNvGrpSpPr/>
        <p:nvPr/>
      </p:nvGrpSpPr>
      <p:grpSpPr>
        <a:xfrm>
          <a:off x="0" y="0"/>
          <a:ext cx="0" cy="0"/>
          <a:chOff x="0" y="0"/>
          <a:chExt cx="0" cy="0"/>
        </a:xfrm>
      </p:grpSpPr>
      <p:sp>
        <p:nvSpPr>
          <p:cNvPr id="4002" name="Google Shape;4002;p238"/>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Calculator: Packet Format</a:t>
            </a:r>
            <a:endParaRPr/>
          </a:p>
        </p:txBody>
      </p:sp>
      <p:sp>
        <p:nvSpPr>
          <p:cNvPr id="4003" name="Google Shape;4003;p23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4004" name="Google Shape;4004;p238"/>
          <p:cNvSpPr/>
          <p:nvPr/>
        </p:nvSpPr>
        <p:spPr>
          <a:xfrm>
            <a:off x="-1" y="880814"/>
            <a:ext cx="8991600"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0                1                  2              3</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P         |       4        |     Version    |     Op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A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Operand B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                              Result                              |</a:t>
            </a:r>
            <a:endParaRPr/>
          </a:p>
          <a:p>
            <a:pPr indent="0" lvl="0" marL="0" marR="0" rtl="0" algn="l">
              <a:lnSpc>
                <a:spcPct val="100000"/>
              </a:lnSpc>
              <a:spcBef>
                <a:spcPts val="0"/>
              </a:spcBef>
              <a:spcAft>
                <a:spcPts val="0"/>
              </a:spcAft>
              <a:buClr>
                <a:srgbClr val="1B1F22"/>
              </a:buClr>
              <a:buSzPts val="450"/>
              <a:buFont typeface="Consolas"/>
              <a:buNone/>
            </a:pPr>
            <a:r>
              <a:rPr b="0" i="0" lang="en-US" sz="1800" u="none" cap="none" strike="noStrike">
                <a:solidFill>
                  <a:srgbClr val="1B1F22"/>
                </a:solidFill>
                <a:latin typeface="Consolas"/>
                <a:ea typeface="Consolas"/>
                <a:cs typeface="Consolas"/>
                <a:sym typeface="Consolas"/>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239"/>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Table Initializers</a:t>
            </a:r>
            <a:endParaRPr/>
          </a:p>
        </p:txBody>
      </p:sp>
      <p:sp>
        <p:nvSpPr>
          <p:cNvPr id="4010" name="Google Shape;4010;p23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11" name="Google Shape;4011;p239"/>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Can initialize tables with constant entries</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Must fully specify the value of all action data, including values that are normally supplied by the control-plane </a:t>
            </a:r>
            <a:endParaRPr/>
          </a:p>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50"/>
              <a:buFont typeface="Merriweather Sans"/>
              <a:buNone/>
            </a:pPr>
            <a:r>
              <a:rPr b="1" i="0" lang="en-US" sz="1800" u="none" cap="none" strike="noStrike">
                <a:solidFill>
                  <a:schemeClr val="dk1"/>
                </a:solidFill>
                <a:latin typeface="Arial"/>
                <a:ea typeface="Arial"/>
                <a:cs typeface="Arial"/>
                <a:sym typeface="Arial"/>
              </a:rPr>
              <a:t>Hint: for the calculator, use a table that matches on the op-code</a:t>
            </a:r>
            <a:endParaRPr/>
          </a:p>
        </p:txBody>
      </p:sp>
      <p:sp>
        <p:nvSpPr>
          <p:cNvPr id="4012" name="Google Shape;4012;p239"/>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450"/>
              <a:buFont typeface="Merriweather Sans"/>
              <a:buNone/>
            </a:pPr>
            <a:r>
              <a:rPr b="0" i="0" lang="en-US" sz="1800" u="none" cap="none" strike="noStrike">
                <a:solidFill>
                  <a:srgbClr val="0744B8"/>
                </a:solidFill>
                <a:latin typeface="Consolas"/>
                <a:ea typeface="Consolas"/>
                <a:cs typeface="Consolas"/>
                <a:sym typeface="Consolas"/>
              </a:rPr>
              <a:t>table </a:t>
            </a:r>
            <a:r>
              <a:rPr b="0" i="0" lang="en-US" sz="1800" u="none" cap="none" strike="noStrike">
                <a:solidFill>
                  <a:schemeClr val="dk1"/>
                </a:solidFill>
                <a:latin typeface="Consolas"/>
                <a:ea typeface="Consolas"/>
                <a:cs typeface="Consolas"/>
                <a:sym typeface="Consolas"/>
              </a:rPr>
              <a:t>tbl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key </a:t>
            </a:r>
            <a:r>
              <a:rPr b="0" i="0" lang="en-US" sz="1800" u="none" cap="none" strike="noStrike">
                <a:solidFill>
                  <a:schemeClr val="dk1"/>
                </a:solidFill>
                <a:latin typeface="Consolas"/>
                <a:ea typeface="Consolas"/>
                <a:cs typeface="Consolas"/>
                <a:sym typeface="Consolas"/>
              </a:rPr>
              <a:t>= { hdr.h.f : exact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actions </a:t>
            </a:r>
            <a:r>
              <a:rPr b="0" i="0" lang="en-US" sz="1800" u="none" cap="none" strike="noStrike">
                <a:solidFill>
                  <a:schemeClr val="dk1"/>
                </a:solidFill>
                <a:latin typeface="Consolas"/>
                <a:ea typeface="Consolas"/>
                <a:cs typeface="Consolas"/>
                <a:sym typeface="Consolas"/>
              </a:rPr>
              <a:t>= { a1; a2; a3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744B8"/>
                </a:solidFill>
                <a:latin typeface="Consolas"/>
                <a:ea typeface="Consolas"/>
                <a:cs typeface="Consolas"/>
                <a:sym typeface="Consolas"/>
              </a:rPr>
              <a:t>entries</a:t>
            </a:r>
            <a:r>
              <a:rPr b="0" i="0" lang="en-US" sz="1800" u="none" cap="none" strike="noStrike">
                <a:solidFill>
                  <a:schemeClr val="dk1"/>
                </a:solidFill>
                <a:latin typeface="Consolas"/>
                <a:ea typeface="Consolas"/>
                <a:cs typeface="Consolas"/>
                <a:sym typeface="Consolas"/>
              </a:rPr>
              <a:t> =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0x01 } : a1(1);</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0x02 } : a1(2);</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 _ } : NoAction();</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450"/>
              <a:buFont typeface="Merriweather Sans"/>
              <a:buNone/>
            </a:pPr>
            <a:r>
              <a:rPr b="0" i="0" lang="en-US" sz="1800" u="none" cap="none" strike="noStrike">
                <a:solidFill>
                  <a:schemeClr val="dk1"/>
                </a:solidFill>
                <a:latin typeface="Consolas"/>
                <a:ea typeface="Consolas"/>
                <a:cs typeface="Consolas"/>
                <a:sym typeface="Consolas"/>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240"/>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a:p>
        </p:txBody>
      </p:sp>
      <p:sp>
        <p:nvSpPr>
          <p:cNvPr id="4018" name="Google Shape;4018;p2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241"/>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Simple Load Balancing</a:t>
            </a:r>
            <a:endParaRPr/>
          </a:p>
        </p:txBody>
      </p:sp>
      <p:sp>
        <p:nvSpPr>
          <p:cNvPr id="4024" name="Google Shape;4024;p24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cxnSp>
        <p:nvCxnSpPr>
          <p:cNvPr id="4025" name="Google Shape;4025;p241"/>
          <p:cNvCxnSpPr/>
          <p:nvPr/>
        </p:nvCxnSpPr>
        <p:spPr>
          <a:xfrm>
            <a:off x="2972863" y="1818548"/>
            <a:ext cx="3260736" cy="0"/>
          </a:xfrm>
          <a:prstGeom prst="straightConnector1">
            <a:avLst/>
          </a:prstGeom>
          <a:noFill/>
          <a:ln cap="flat" cmpd="sng" w="9525">
            <a:solidFill>
              <a:srgbClr val="A5A5A5"/>
            </a:solidFill>
            <a:prstDash val="solid"/>
            <a:round/>
            <a:headEnd len="sm" w="sm" type="none"/>
            <a:tailEnd len="sm" w="sm" type="none"/>
          </a:ln>
        </p:spPr>
      </p:cxnSp>
      <p:pic>
        <p:nvPicPr>
          <p:cNvPr id="4026" name="Google Shape;4026;p241"/>
          <p:cNvPicPr preferRelativeResize="0"/>
          <p:nvPr/>
        </p:nvPicPr>
        <p:blipFill rotWithShape="1">
          <a:blip r:embed="rId3">
            <a:alphaModFix/>
          </a:blip>
          <a:srcRect b="0" l="0" r="0" t="0"/>
          <a:stretch/>
        </p:blipFill>
        <p:spPr>
          <a:xfrm>
            <a:off x="2319955" y="1601456"/>
            <a:ext cx="652908" cy="432016"/>
          </a:xfrm>
          <a:prstGeom prst="rect">
            <a:avLst/>
          </a:prstGeom>
          <a:noFill/>
          <a:ln>
            <a:noFill/>
          </a:ln>
        </p:spPr>
      </p:pic>
      <p:pic>
        <p:nvPicPr>
          <p:cNvPr id="4027" name="Google Shape;4027;p241"/>
          <p:cNvPicPr preferRelativeResize="0"/>
          <p:nvPr/>
        </p:nvPicPr>
        <p:blipFill rotWithShape="1">
          <a:blip r:embed="rId3">
            <a:alphaModFix/>
          </a:blip>
          <a:srcRect b="0" l="0" r="0" t="0"/>
          <a:stretch/>
        </p:blipFill>
        <p:spPr>
          <a:xfrm>
            <a:off x="6233599" y="1601456"/>
            <a:ext cx="652908" cy="432016"/>
          </a:xfrm>
          <a:prstGeom prst="rect">
            <a:avLst/>
          </a:prstGeom>
          <a:noFill/>
          <a:ln>
            <a:noFill/>
          </a:ln>
        </p:spPr>
      </p:pic>
      <p:pic>
        <p:nvPicPr>
          <p:cNvPr id="4028" name="Google Shape;4028;p241"/>
          <p:cNvPicPr preferRelativeResize="0"/>
          <p:nvPr/>
        </p:nvPicPr>
        <p:blipFill rotWithShape="1">
          <a:blip r:embed="rId3">
            <a:alphaModFix/>
          </a:blip>
          <a:srcRect b="0" l="0" r="0" t="0"/>
          <a:stretch/>
        </p:blipFill>
        <p:spPr>
          <a:xfrm>
            <a:off x="4276777" y="3213449"/>
            <a:ext cx="652908" cy="432016"/>
          </a:xfrm>
          <a:prstGeom prst="rect">
            <a:avLst/>
          </a:prstGeom>
          <a:noFill/>
          <a:ln>
            <a:noFill/>
          </a:ln>
        </p:spPr>
      </p:pic>
      <p:cxnSp>
        <p:nvCxnSpPr>
          <p:cNvPr id="4029" name="Google Shape;4029;p241"/>
          <p:cNvCxnSpPr/>
          <p:nvPr/>
        </p:nvCxnSpPr>
        <p:spPr>
          <a:xfrm flipH="1" rot="10800000">
            <a:off x="4929685" y="2035640"/>
            <a:ext cx="1630368" cy="1394901"/>
          </a:xfrm>
          <a:prstGeom prst="straightConnector1">
            <a:avLst/>
          </a:prstGeom>
          <a:noFill/>
          <a:ln cap="flat" cmpd="sng" w="9525">
            <a:solidFill>
              <a:srgbClr val="A5A5A5"/>
            </a:solidFill>
            <a:prstDash val="solid"/>
            <a:round/>
            <a:headEnd len="sm" w="sm" type="none"/>
            <a:tailEnd len="sm" w="sm" type="none"/>
          </a:ln>
        </p:spPr>
      </p:cxnSp>
      <p:cxnSp>
        <p:nvCxnSpPr>
          <p:cNvPr id="4030" name="Google Shape;4030;p241"/>
          <p:cNvCxnSpPr/>
          <p:nvPr/>
        </p:nvCxnSpPr>
        <p:spPr>
          <a:xfrm>
            <a:off x="2646409" y="2035640"/>
            <a:ext cx="1630368" cy="1394901"/>
          </a:xfrm>
          <a:prstGeom prst="straightConnector1">
            <a:avLst/>
          </a:prstGeom>
          <a:noFill/>
          <a:ln cap="flat" cmpd="sng" w="9525">
            <a:solidFill>
              <a:srgbClr val="A5A5A5"/>
            </a:solidFill>
            <a:prstDash val="solid"/>
            <a:round/>
            <a:headEnd len="sm" w="sm" type="none"/>
            <a:tailEnd len="sm" w="sm" type="none"/>
          </a:ln>
        </p:spPr>
      </p:cxnSp>
      <p:grpSp>
        <p:nvGrpSpPr>
          <p:cNvPr id="4031" name="Google Shape;4031;p241"/>
          <p:cNvGrpSpPr/>
          <p:nvPr/>
        </p:nvGrpSpPr>
        <p:grpSpPr>
          <a:xfrm>
            <a:off x="822239" y="1292451"/>
            <a:ext cx="710289" cy="255788"/>
            <a:chOff x="12523788" y="-511175"/>
            <a:chExt cx="13454062" cy="4845051"/>
          </a:xfrm>
        </p:grpSpPr>
        <p:sp>
          <p:nvSpPr>
            <p:cNvPr id="4032" name="Google Shape;4032;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3" name="Google Shape;4033;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4" name="Google Shape;4034;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5" name="Google Shape;4035;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6" name="Google Shape;4036;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7" name="Google Shape;4037;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8" name="Google Shape;4038;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39" name="Google Shape;4039;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0" name="Google Shape;4040;p241"/>
          <p:cNvGrpSpPr/>
          <p:nvPr/>
        </p:nvGrpSpPr>
        <p:grpSpPr>
          <a:xfrm>
            <a:off x="4248086" y="4059647"/>
            <a:ext cx="710289" cy="255788"/>
            <a:chOff x="12523788" y="-511175"/>
            <a:chExt cx="13454062" cy="4845051"/>
          </a:xfrm>
        </p:grpSpPr>
        <p:sp>
          <p:nvSpPr>
            <p:cNvPr id="4041" name="Google Shape;4041;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2" name="Google Shape;4042;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3" name="Google Shape;4043;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4" name="Google Shape;4044;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5" name="Google Shape;4045;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6" name="Google Shape;4046;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7" name="Google Shape;4047;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48" name="Google Shape;4048;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4049" name="Google Shape;4049;p241"/>
          <p:cNvGrpSpPr/>
          <p:nvPr/>
        </p:nvGrpSpPr>
        <p:grpSpPr>
          <a:xfrm>
            <a:off x="7535887" y="1259891"/>
            <a:ext cx="710289" cy="255788"/>
            <a:chOff x="12523788" y="-511175"/>
            <a:chExt cx="13454062" cy="4845051"/>
          </a:xfrm>
        </p:grpSpPr>
        <p:sp>
          <p:nvSpPr>
            <p:cNvPr id="4050" name="Google Shape;4050;p241"/>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1" name="Google Shape;4051;p241"/>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2" name="Google Shape;4052;p241"/>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3" name="Google Shape;4053;p241"/>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4" name="Google Shape;4054;p241"/>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5" name="Google Shape;4055;p241"/>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6" name="Google Shape;4056;p241"/>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4057" name="Google Shape;4057;p241"/>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4058" name="Google Shape;4058;p241"/>
          <p:cNvCxnSpPr>
            <a:stCxn id="4047" idx="7"/>
            <a:endCxn id="4030" idx="1"/>
          </p:cNvCxnSpPr>
          <p:nvPr/>
        </p:nvCxnSpPr>
        <p:spPr>
          <a:xfrm>
            <a:off x="1532528" y="1482951"/>
            <a:ext cx="787500" cy="335700"/>
          </a:xfrm>
          <a:prstGeom prst="straightConnector1">
            <a:avLst/>
          </a:prstGeom>
          <a:noFill/>
          <a:ln cap="flat" cmpd="sng" w="9525">
            <a:solidFill>
              <a:srgbClr val="A5A5A5"/>
            </a:solidFill>
            <a:prstDash val="solid"/>
            <a:round/>
            <a:headEnd len="sm" w="sm" type="none"/>
            <a:tailEnd len="sm" w="sm" type="none"/>
          </a:ln>
        </p:spPr>
      </p:cxnSp>
      <p:cxnSp>
        <p:nvCxnSpPr>
          <p:cNvPr id="4059" name="Google Shape;4059;p241"/>
          <p:cNvCxnSpPr/>
          <p:nvPr/>
        </p:nvCxnSpPr>
        <p:spPr>
          <a:xfrm flipH="1">
            <a:off x="6886507" y="1515679"/>
            <a:ext cx="649380" cy="302869"/>
          </a:xfrm>
          <a:prstGeom prst="straightConnector1">
            <a:avLst/>
          </a:prstGeom>
          <a:noFill/>
          <a:ln cap="flat" cmpd="sng" w="9525">
            <a:solidFill>
              <a:srgbClr val="A5A5A5"/>
            </a:solidFill>
            <a:prstDash val="solid"/>
            <a:round/>
            <a:headEnd len="sm" w="sm" type="none"/>
            <a:tailEnd len="sm" w="sm" type="none"/>
          </a:ln>
        </p:spPr>
      </p:cxnSp>
      <p:cxnSp>
        <p:nvCxnSpPr>
          <p:cNvPr id="4060" name="Google Shape;4060;p241"/>
          <p:cNvCxnSpPr>
            <a:stCxn id="4034" idx="2"/>
          </p:cNvCxnSpPr>
          <p:nvPr/>
        </p:nvCxnSpPr>
        <p:spPr>
          <a:xfrm>
            <a:off x="4603231" y="3647633"/>
            <a:ext cx="0" cy="411900"/>
          </a:xfrm>
          <a:prstGeom prst="straightConnector1">
            <a:avLst/>
          </a:prstGeom>
          <a:noFill/>
          <a:ln cap="flat" cmpd="sng" w="9525">
            <a:solidFill>
              <a:srgbClr val="A5A5A5"/>
            </a:solidFill>
            <a:prstDash val="solid"/>
            <a:round/>
            <a:headEnd len="sm" w="sm" type="none"/>
            <a:tailEnd len="sm" w="sm" type="none"/>
          </a:ln>
        </p:spPr>
      </p:cxnSp>
      <p:sp>
        <p:nvSpPr>
          <p:cNvPr id="4061" name="Google Shape;4061;p241"/>
          <p:cNvSpPr txBox="1"/>
          <p:nvPr/>
        </p:nvSpPr>
        <p:spPr>
          <a:xfrm>
            <a:off x="2254955" y="1948149"/>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4062" name="Google Shape;4062;p241"/>
          <p:cNvSpPr txBox="1"/>
          <p:nvPr/>
        </p:nvSpPr>
        <p:spPr>
          <a:xfrm>
            <a:off x="635407" y="1563097"/>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4063" name="Google Shape;4063;p241"/>
          <p:cNvSpPr txBox="1"/>
          <p:nvPr/>
        </p:nvSpPr>
        <p:spPr>
          <a:xfrm>
            <a:off x="4730381" y="3495393"/>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4064" name="Google Shape;4064;p241"/>
          <p:cNvSpPr txBox="1"/>
          <p:nvPr/>
        </p:nvSpPr>
        <p:spPr>
          <a:xfrm>
            <a:off x="6632898" y="1970436"/>
            <a:ext cx="391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4065" name="Google Shape;4065;p241"/>
          <p:cNvSpPr txBox="1"/>
          <p:nvPr/>
        </p:nvSpPr>
        <p:spPr>
          <a:xfrm>
            <a:off x="4061215" y="4318485"/>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4066" name="Google Shape;4066;p241"/>
          <p:cNvSpPr txBox="1"/>
          <p:nvPr/>
        </p:nvSpPr>
        <p:spPr>
          <a:xfrm>
            <a:off x="7349058" y="1572824"/>
            <a:ext cx="10839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4067" name="Google Shape;4067;p241"/>
          <p:cNvSpPr txBox="1"/>
          <p:nvPr/>
        </p:nvSpPr>
        <p:spPr>
          <a:xfrm>
            <a:off x="5907145" y="2914997"/>
            <a:ext cx="208993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Virtual IP (10.0.0.1)</a:t>
            </a:r>
            <a:endParaRPr/>
          </a:p>
          <a:p>
            <a:pPr indent="0" lvl="0" marL="0" marR="0" rtl="0" algn="ctr">
              <a:lnSpc>
                <a:spcPct val="100000"/>
              </a:lnSpc>
              <a:spcBef>
                <a:spcPts val="0"/>
              </a:spcBef>
              <a:spcAft>
                <a:spcPts val="0"/>
              </a:spcAft>
              <a:buClr>
                <a:schemeClr val="accent1"/>
              </a:buClr>
              <a:buSzPts val="350"/>
              <a:buFont typeface="Arial"/>
              <a:buNone/>
            </a:pPr>
            <a:r>
              <a:rPr b="0" i="0" lang="en-US" sz="1400" u="none" cap="none" strike="noStrike">
                <a:solidFill>
                  <a:schemeClr val="accent1"/>
                </a:solidFill>
                <a:latin typeface="Arial"/>
                <a:ea typeface="Arial"/>
                <a:cs typeface="Arial"/>
                <a:sym typeface="Arial"/>
              </a:rPr>
              <a:t>shared by h2 and h3</a:t>
            </a:r>
            <a:endParaRPr/>
          </a:p>
        </p:txBody>
      </p:sp>
      <p:cxnSp>
        <p:nvCxnSpPr>
          <p:cNvPr id="4068" name="Google Shape;4068;p241"/>
          <p:cNvCxnSpPr/>
          <p:nvPr/>
        </p:nvCxnSpPr>
        <p:spPr>
          <a:xfrm flipH="1">
            <a:off x="5172518" y="3647632"/>
            <a:ext cx="1351691" cy="1016526"/>
          </a:xfrm>
          <a:prstGeom prst="straightConnector1">
            <a:avLst/>
          </a:prstGeom>
          <a:noFill/>
          <a:ln cap="flat" cmpd="sng" w="19050">
            <a:solidFill>
              <a:srgbClr val="4A7DBA"/>
            </a:solidFill>
            <a:prstDash val="dash"/>
            <a:round/>
            <a:headEnd len="sm" w="sm" type="none"/>
            <a:tailEnd len="lg" w="lg" type="triangle"/>
          </a:ln>
        </p:spPr>
      </p:cxnSp>
      <p:cxnSp>
        <p:nvCxnSpPr>
          <p:cNvPr id="4069" name="Google Shape;4069;p241"/>
          <p:cNvCxnSpPr/>
          <p:nvPr/>
        </p:nvCxnSpPr>
        <p:spPr>
          <a:xfrm flipH="1" rot="10800000">
            <a:off x="7345363" y="2219156"/>
            <a:ext cx="371008" cy="669766"/>
          </a:xfrm>
          <a:prstGeom prst="straightConnector1">
            <a:avLst/>
          </a:prstGeom>
          <a:noFill/>
          <a:ln cap="flat" cmpd="sng" w="19050">
            <a:solidFill>
              <a:srgbClr val="4A7DBA"/>
            </a:solidFill>
            <a:prstDash val="dash"/>
            <a:round/>
            <a:headEnd len="sm" w="sm" type="none"/>
            <a:tailEnd len="lg" w="lg" type="triangle"/>
          </a:ln>
        </p:spPr>
      </p:cxnSp>
      <p:sp>
        <p:nvSpPr>
          <p:cNvPr id="4070" name="Google Shape;4070;p241"/>
          <p:cNvSpPr/>
          <p:nvPr/>
        </p:nvSpPr>
        <p:spPr>
          <a:xfrm>
            <a:off x="867814" y="883689"/>
            <a:ext cx="1425683" cy="290323"/>
          </a:xfrm>
          <a:prstGeom prst="roundRect">
            <a:avLst>
              <a:gd fmla="val 16667" name="adj"/>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h1 → 10.0.0.1</a:t>
            </a:r>
            <a:endParaRPr/>
          </a:p>
        </p:txBody>
      </p:sp>
      <p:sp>
        <p:nvSpPr>
          <p:cNvPr id="4071" name="Google Shape;4071;p241"/>
          <p:cNvSpPr/>
          <p:nvPr/>
        </p:nvSpPr>
        <p:spPr>
          <a:xfrm>
            <a:off x="1607395" y="1418897"/>
            <a:ext cx="5932449" cy="345694"/>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2" name="Google Shape;4072;p241"/>
          <p:cNvSpPr/>
          <p:nvPr/>
        </p:nvSpPr>
        <p:spPr>
          <a:xfrm>
            <a:off x="1518715" y="1600866"/>
            <a:ext cx="2994212" cy="2438400"/>
          </a:xfrm>
          <a:custGeom>
            <a:rect b="b" l="l" r="r" t="t"/>
            <a:pathLst>
              <a:path extrusionOk="0" h="120000" w="120000">
                <a:moveTo>
                  <a:pt x="0" y="0"/>
                </a:moveTo>
                <a:cubicBezTo>
                  <a:pt x="11886" y="3676"/>
                  <a:pt x="23772" y="7352"/>
                  <a:pt x="38443" y="18970"/>
                </a:cubicBezTo>
                <a:cubicBezTo>
                  <a:pt x="53113" y="30588"/>
                  <a:pt x="75628" y="56617"/>
                  <a:pt x="88023" y="69705"/>
                </a:cubicBezTo>
                <a:cubicBezTo>
                  <a:pt x="100419" y="82794"/>
                  <a:pt x="107485" y="89117"/>
                  <a:pt x="112814" y="97500"/>
                </a:cubicBezTo>
                <a:cubicBezTo>
                  <a:pt x="118143" y="105882"/>
                  <a:pt x="120000" y="120000"/>
                  <a:pt x="120000" y="120000"/>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1"/>
                                        </p:tgtEl>
                                        <p:attrNameLst>
                                          <p:attrName>style.visibility</p:attrName>
                                        </p:attrNameLst>
                                      </p:cBhvr>
                                      <p:to>
                                        <p:strVal val="visible"/>
                                      </p:to>
                                    </p:set>
                                    <p:animEffect filter="fade" transition="in">
                                      <p:cBhvr>
                                        <p:cTn dur="500"/>
                                        <p:tgtEl>
                                          <p:spTgt spid="4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500"/>
                                        <p:tgtEl>
                                          <p:spTgt spid="4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24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Hashing (V1Model)</a:t>
            </a:r>
            <a:endParaRPr/>
          </a:p>
        </p:txBody>
      </p:sp>
      <p:sp>
        <p:nvSpPr>
          <p:cNvPr id="4078" name="Google Shape;4078;p24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
        <p:nvSpPr>
          <p:cNvPr id="4079" name="Google Shape;4079;p242"/>
          <p:cNvSpPr txBox="1"/>
          <p:nvPr>
            <p:ph idx="2" type="body"/>
          </p:nvPr>
        </p:nvSpPr>
        <p:spPr>
          <a:xfrm>
            <a:off x="4572000" y="742950"/>
            <a:ext cx="4284134"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Computes the hash of </a:t>
            </a:r>
            <a:r>
              <a:rPr b="0" i="0" lang="en-US" sz="2400" u="none" cap="none" strike="noStrike">
                <a:solidFill>
                  <a:schemeClr val="dk1"/>
                </a:solidFill>
                <a:latin typeface="Consolas"/>
                <a:ea typeface="Consolas"/>
                <a:cs typeface="Consolas"/>
                <a:sym typeface="Consolas"/>
              </a:rPr>
              <a:t>data</a:t>
            </a:r>
            <a:r>
              <a:rPr b="1" i="0" lang="en-US" sz="2400" u="none" cap="none" strike="noStrike">
                <a:solidFill>
                  <a:schemeClr val="dk1"/>
                </a:solidFill>
                <a:latin typeface="Arial"/>
                <a:ea typeface="Arial"/>
                <a:cs typeface="Arial"/>
                <a:sym typeface="Arial"/>
              </a:rPr>
              <a:t> (using </a:t>
            </a:r>
            <a:r>
              <a:rPr b="0" i="0" lang="en-US" sz="2400" u="none" cap="none" strike="noStrike">
                <a:solidFill>
                  <a:schemeClr val="dk1"/>
                </a:solidFill>
                <a:latin typeface="Consolas"/>
                <a:ea typeface="Consolas"/>
                <a:cs typeface="Consolas"/>
                <a:sym typeface="Consolas"/>
              </a:rPr>
              <a:t>algo</a:t>
            </a:r>
            <a:r>
              <a:rPr b="1" i="0" lang="en-US" sz="2400" u="none" cap="none" strike="noStrike">
                <a:solidFill>
                  <a:schemeClr val="dk1"/>
                </a:solidFill>
                <a:latin typeface="Arial"/>
                <a:ea typeface="Arial"/>
                <a:cs typeface="Arial"/>
                <a:sym typeface="Arial"/>
              </a:rPr>
              <a:t>) modulo </a:t>
            </a:r>
            <a:r>
              <a:rPr b="0" i="0" lang="en-US" sz="2400" u="none" cap="none" strike="noStrike">
                <a:solidFill>
                  <a:schemeClr val="dk1"/>
                </a:solidFill>
                <a:latin typeface="Consolas"/>
                <a:ea typeface="Consolas"/>
                <a:cs typeface="Consolas"/>
                <a:sym typeface="Consolas"/>
              </a:rPr>
              <a:t>max</a:t>
            </a:r>
            <a:r>
              <a:rPr b="1" i="0" lang="en-US" sz="2400" u="none" cap="none" strike="noStrike">
                <a:solidFill>
                  <a:schemeClr val="dk1"/>
                </a:solidFill>
                <a:latin typeface="Arial"/>
                <a:ea typeface="Arial"/>
                <a:cs typeface="Arial"/>
                <a:sym typeface="Arial"/>
              </a:rPr>
              <a:t> and adds it to </a:t>
            </a:r>
            <a:r>
              <a:rPr b="0" i="0" lang="en-US" sz="2400" u="none" cap="none" strike="noStrike">
                <a:solidFill>
                  <a:schemeClr val="dk1"/>
                </a:solidFill>
                <a:latin typeface="Consolas"/>
                <a:ea typeface="Consolas"/>
                <a:cs typeface="Consolas"/>
                <a:sym typeface="Consolas"/>
              </a:rPr>
              <a:t>base</a:t>
            </a:r>
            <a:endParaRPr/>
          </a:p>
          <a:p>
            <a:pPr indent="0" lvl="0" marL="0" marR="0" rtl="0" algn="l">
              <a:lnSpc>
                <a:spcPct val="100000"/>
              </a:lnSpc>
              <a:spcBef>
                <a:spcPts val="0"/>
              </a:spcBef>
              <a:spcAft>
                <a:spcPts val="0"/>
              </a:spcAft>
              <a:buClr>
                <a:schemeClr val="dk1"/>
              </a:buClr>
              <a:buSzPts val="600"/>
              <a:buFont typeface="Merriweather Sans"/>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Merriweather Sans"/>
              <a:buNone/>
            </a:pPr>
            <a:r>
              <a:rPr b="1" i="0" lang="en-US" sz="2400" u="none" cap="none" strike="noStrike">
                <a:solidFill>
                  <a:schemeClr val="dk1"/>
                </a:solidFill>
                <a:latin typeface="Arial"/>
                <a:ea typeface="Arial"/>
                <a:cs typeface="Arial"/>
                <a:sym typeface="Arial"/>
              </a:rPr>
              <a:t>Uses type variables (like C++ templates / Java Generics) to allow hashing primitive to be used with many different types.</a:t>
            </a:r>
            <a:endParaRPr/>
          </a:p>
        </p:txBody>
      </p:sp>
      <p:sp>
        <p:nvSpPr>
          <p:cNvPr id="4080" name="Google Shape;4080;p242"/>
          <p:cNvSpPr txBox="1"/>
          <p:nvPr>
            <p:ph idx="1" type="body"/>
          </p:nvPr>
        </p:nvSpPr>
        <p:spPr>
          <a:xfrm>
            <a:off x="154898"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enum </a:t>
            </a:r>
            <a:r>
              <a:rPr b="0" i="0" lang="en-US" sz="1400" u="none" cap="none" strike="noStrike">
                <a:solidFill>
                  <a:schemeClr val="dk1"/>
                </a:solidFill>
                <a:latin typeface="Consolas"/>
                <a:ea typeface="Consolas"/>
                <a:cs typeface="Consolas"/>
                <a:sym typeface="Consolas"/>
              </a:rPr>
              <a:t>HashAlgorithm {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csum16,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xor16,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crc32_custom,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crc16_custom,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random,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identity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 </a:t>
            </a:r>
            <a:r>
              <a:rPr b="0" i="0" lang="en-US" sz="1400" u="none" cap="none" strike="noStrike">
                <a:solidFill>
                  <a:schemeClr val="dk1"/>
                </a:solidFill>
                <a:latin typeface="Consolas"/>
                <a:ea typeface="Consolas"/>
                <a:cs typeface="Consolas"/>
                <a:sym typeface="Consolas"/>
              </a:rPr>
              <a:t>void hash&lt;O, T, D, M&gt;(</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out</a:t>
            </a:r>
            <a:r>
              <a:rPr b="0" i="0" lang="en-US" sz="1400" u="none" cap="none" strike="noStrike">
                <a:solidFill>
                  <a:schemeClr val="dk1"/>
                </a:solidFill>
                <a:latin typeface="Consolas"/>
                <a:ea typeface="Consolas"/>
                <a:cs typeface="Consolas"/>
                <a:sym typeface="Consolas"/>
              </a:rPr>
              <a:t> O result,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HashAlgorithm algo,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base,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D data, </a:t>
            </a:r>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M max);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4" name="Shape 4084"/>
        <p:cNvGrpSpPr/>
        <p:nvPr/>
      </p:nvGrpSpPr>
      <p:grpSpPr>
        <a:xfrm>
          <a:off x="0" y="0"/>
          <a:ext cx="0" cy="0"/>
          <a:chOff x="0" y="0"/>
          <a:chExt cx="0" cy="0"/>
        </a:xfrm>
      </p:grpSpPr>
      <p:sp>
        <p:nvSpPr>
          <p:cNvPr id="4085" name="Google Shape;4085;p243"/>
          <p:cNvSpPr txBox="1"/>
          <p:nvPr>
            <p:ph type="title"/>
          </p:nvPr>
        </p:nvSpPr>
        <p:spPr>
          <a:xfrm>
            <a:off x="1617132" y="590550"/>
            <a:ext cx="7247466" cy="9397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Wrapping up &amp; Next Steps</a:t>
            </a:r>
            <a:endParaRPr/>
          </a:p>
        </p:txBody>
      </p:sp>
      <p:sp>
        <p:nvSpPr>
          <p:cNvPr id="4086" name="Google Shape;4086;p24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24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Why 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a:t>
            </a:r>
            <a:endParaRPr/>
          </a:p>
        </p:txBody>
      </p:sp>
      <p:sp>
        <p:nvSpPr>
          <p:cNvPr id="4093" name="Google Shape;4093;p24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Clearly defined semantics</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You can describe what your data plane program is doing</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Expressive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Supports a wide range of architectures through standard methodology</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High-level, Target-independent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Uses conventional constructs</a:t>
            </a:r>
            <a:endParaRPr/>
          </a:p>
          <a:p>
            <a:pPr indent="-208280" lvl="1" marL="411480" marR="0" rtl="0" algn="l">
              <a:lnSpc>
                <a:spcPct val="9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Compiler manages the resources and deals with the hardware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Type-safe</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Enforces good software design practices and eliminates “stupid” bugs</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Agility</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High-speed networking devices become as flexible as any software</a:t>
            </a:r>
            <a:endParaRPr/>
          </a:p>
          <a:p>
            <a:pPr indent="-205740" lvl="0" marL="205740" marR="0" rtl="0" algn="l">
              <a:lnSpc>
                <a:spcPct val="9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Insight</a:t>
            </a:r>
            <a:endParaRPr/>
          </a:p>
          <a:p>
            <a:pPr indent="-208280" lvl="1" marL="411480" marR="0" rtl="0" algn="l">
              <a:lnSpc>
                <a:spcPct val="9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Freely mixing packet headers and intermediate results</a:t>
            </a:r>
            <a:endParaRPr/>
          </a:p>
          <a:p>
            <a:pPr indent="-205740" lvl="0" marL="205740" marR="0" rtl="0" algn="l">
              <a:lnSpc>
                <a:spcPct val="90000"/>
              </a:lnSpc>
              <a:spcBef>
                <a:spcPts val="131"/>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9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36855" lvl="1" marL="411480" marR="0" rtl="0" algn="l">
              <a:lnSpc>
                <a:spcPct val="90000"/>
              </a:lnSpc>
              <a:spcBef>
                <a:spcPts val="131"/>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p:txBody>
      </p:sp>
      <p:sp>
        <p:nvSpPr>
          <p:cNvPr id="4094" name="Google Shape;4094;p24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3">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8" name="Shape 4098"/>
        <p:cNvGrpSpPr/>
        <p:nvPr/>
      </p:nvGrpSpPr>
      <p:grpSpPr>
        <a:xfrm>
          <a:off x="0" y="0"/>
          <a:ext cx="0" cy="0"/>
          <a:chOff x="0" y="0"/>
          <a:chExt cx="0" cy="0"/>
        </a:xfrm>
      </p:grpSpPr>
      <p:sp>
        <p:nvSpPr>
          <p:cNvPr id="4099" name="Google Shape;4099;p24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covered</a:t>
            </a:r>
            <a:endParaRPr/>
          </a:p>
        </p:txBody>
      </p:sp>
      <p:sp>
        <p:nvSpPr>
          <p:cNvPr id="4100" name="Google Shape;4100;p245"/>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P4 ”world view”</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Protocol-Independent Packet Processing</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Language/Architecture Separation</a:t>
            </a:r>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If you can interface with it, it can be used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Key </a:t>
            </a:r>
            <a:r>
              <a:rPr lang="en-US"/>
              <a:t>d</a:t>
            </a:r>
            <a:r>
              <a:rPr b="1" i="0" lang="en-US" sz="2100" u="none" cap="none" strike="noStrike">
                <a:solidFill>
                  <a:schemeClr val="dk1"/>
                </a:solidFill>
                <a:latin typeface="Arial"/>
                <a:ea typeface="Arial"/>
                <a:cs typeface="Arial"/>
                <a:sym typeface="Arial"/>
              </a:rPr>
              <a:t>ata </a:t>
            </a:r>
            <a:r>
              <a:rPr lang="en-US"/>
              <a:t>t</a:t>
            </a:r>
            <a:r>
              <a:rPr b="1" i="0" lang="en-US" sz="2100" u="none" cap="none" strike="noStrike">
                <a:solidFill>
                  <a:schemeClr val="dk1"/>
                </a:solidFill>
                <a:latin typeface="Arial"/>
                <a:ea typeface="Arial"/>
                <a:cs typeface="Arial"/>
                <a:sym typeface="Arial"/>
              </a:rPr>
              <a:t>ypes</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parsing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State machine-style programming</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Constructs for packet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Actions, tables and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Packet deparsing</a:t>
            </a:r>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Architectures &amp; Programs</a:t>
            </a:r>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525"/>
              <a:buFont typeface="Merriweather Sans"/>
              <a:buNone/>
            </a:pPr>
            <a:r>
              <a:t/>
            </a:r>
            <a:endParaRPr b="1" i="0" sz="2100" u="none" cap="none" strike="noStrike">
              <a:solidFill>
                <a:schemeClr val="dk1"/>
              </a:solidFill>
              <a:latin typeface="Arial"/>
              <a:ea typeface="Arial"/>
              <a:cs typeface="Arial"/>
              <a:sym typeface="Arial"/>
            </a:endParaRPr>
          </a:p>
        </p:txBody>
      </p:sp>
      <p:sp>
        <p:nvSpPr>
          <p:cNvPr id="4101" name="Google Shape;4101;p24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0">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5" name="Shape 4105"/>
        <p:cNvGrpSpPr/>
        <p:nvPr/>
      </p:nvGrpSpPr>
      <p:grpSpPr>
        <a:xfrm>
          <a:off x="0" y="0"/>
          <a:ext cx="0" cy="0"/>
          <a:chOff x="0" y="0"/>
          <a:chExt cx="0" cy="0"/>
        </a:xfrm>
      </p:grpSpPr>
      <p:sp>
        <p:nvSpPr>
          <p:cNvPr id="4106" name="Google Shape;4106;p24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Things we didn’t cover</a:t>
            </a:r>
            <a:endParaRPr/>
          </a:p>
        </p:txBody>
      </p:sp>
      <p:sp>
        <p:nvSpPr>
          <p:cNvPr id="4107" name="Google Shape;4107;p246"/>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Mechanisms for modularity</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Instantiating and invoking parsers or controls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Details of variable-length field processing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Parsing and deparsing of options and TLVs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Architecture definition constructs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these “templated” definitions are created</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Advanced features</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How to do learning, multicast, cloning, resubmitting</a:t>
            </a:r>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Header unions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architectures</a:t>
            </a:r>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interface</a:t>
            </a:r>
            <a:endParaRPr/>
          </a:p>
        </p:txBody>
      </p:sp>
      <p:sp>
        <p:nvSpPr>
          <p:cNvPr id="4108" name="Google Shape;4108;p24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3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Programmable Network Devices</a:t>
            </a:r>
            <a:endParaRPr b="1" i="0" sz="2700" u="none" cap="none" strike="noStrike">
              <a:solidFill>
                <a:schemeClr val="dk1"/>
              </a:solidFill>
              <a:latin typeface="Arial"/>
              <a:ea typeface="Arial"/>
              <a:cs typeface="Arial"/>
              <a:sym typeface="Arial"/>
            </a:endParaRPr>
          </a:p>
        </p:txBody>
      </p:sp>
      <p:sp>
        <p:nvSpPr>
          <p:cNvPr id="1523" name="Google Shape;1523;p139"/>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14317" lvl="0" marL="214317" marR="0" rtl="0" algn="l">
              <a:lnSpc>
                <a:spcPct val="12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PISA: Flexible Match+Action ASICs</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Intel Flexpipe, Cisco Doppler, Cavium (Xpliant), Barefoot Tofino,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NPU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EZchip, Netronome, … </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CPU</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Open Vswitch, eBPF, DPDK, VPP…</a:t>
            </a:r>
            <a:endParaRPr b="0" i="0" sz="1800" u="none" cap="none" strike="noStrike">
              <a:solidFill>
                <a:schemeClr val="dk1"/>
              </a:solidFill>
              <a:latin typeface="Arial"/>
              <a:ea typeface="Arial"/>
              <a:cs typeface="Arial"/>
              <a:sym typeface="Arial"/>
            </a:endParaRPr>
          </a:p>
          <a:p>
            <a:pPr indent="-214317" lvl="0" marL="214317" marR="0" rtl="0" algn="l">
              <a:lnSpc>
                <a:spcPct val="12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FPGA</a:t>
            </a:r>
            <a:endParaRPr b="1" i="0" sz="2100" u="none" cap="none" strike="noStrike">
              <a:solidFill>
                <a:schemeClr val="dk1"/>
              </a:solidFill>
              <a:latin typeface="Arial"/>
              <a:ea typeface="Arial"/>
              <a:cs typeface="Arial"/>
              <a:sym typeface="Arial"/>
            </a:endParaRPr>
          </a:p>
          <a:p>
            <a:pPr indent="-212812" lvl="1" marL="771612" marR="0" rtl="0" algn="l">
              <a:lnSpc>
                <a:spcPct val="12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Xilinx, Altera, …</a:t>
            </a:r>
            <a:endParaRPr b="0" i="0" sz="1800" u="none" cap="none" strike="noStrike">
              <a:solidFill>
                <a:schemeClr val="dk1"/>
              </a:solidFill>
              <a:latin typeface="Arial"/>
              <a:ea typeface="Arial"/>
              <a:cs typeface="Arial"/>
              <a:sym typeface="Arial"/>
            </a:endParaRPr>
          </a:p>
          <a:p>
            <a:pPr indent="-36496" lvl="1" marL="300023" marR="0" rtl="0" algn="l">
              <a:lnSpc>
                <a:spcPct val="120000"/>
              </a:lnSpc>
              <a:spcBef>
                <a:spcPts val="112"/>
              </a:spcBef>
              <a:spcAft>
                <a:spcPts val="0"/>
              </a:spcAft>
              <a:buClr>
                <a:srgbClr val="205867"/>
              </a:buClr>
              <a:buSzPts val="450"/>
              <a:buFont typeface="Merriweather Sans"/>
              <a:buNone/>
            </a:pPr>
            <a:r>
              <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131"/>
              </a:spcBef>
              <a:spcAft>
                <a:spcPts val="0"/>
              </a:spcAft>
              <a:buClr>
                <a:srgbClr val="3F3151"/>
              </a:buClr>
              <a:buSzPts val="525"/>
              <a:buFont typeface="Merriweather Sans"/>
              <a:buNone/>
            </a:pPr>
            <a:r>
              <a:rPr b="1" i="0" lang="en-US" sz="2100" u="none" cap="none" strike="noStrike">
                <a:solidFill>
                  <a:schemeClr val="dk1"/>
                </a:solidFill>
                <a:latin typeface="Arial"/>
                <a:ea typeface="Arial"/>
                <a:cs typeface="Arial"/>
                <a:sym typeface="Arial"/>
              </a:rPr>
              <a:t>These devices let us tell them how to process packets.</a:t>
            </a:r>
            <a:endParaRPr b="1" i="0" sz="2100" u="none" cap="none" strike="noStrike">
              <a:solidFill>
                <a:schemeClr val="dk1"/>
              </a:solidFill>
              <a:latin typeface="Arial"/>
              <a:ea typeface="Arial"/>
              <a:cs typeface="Arial"/>
              <a:sym typeface="Arial"/>
            </a:endParaRPr>
          </a:p>
        </p:txBody>
      </p:sp>
      <p:sp>
        <p:nvSpPr>
          <p:cNvPr id="1524" name="Google Shape;1524;p13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247"/>
          <p:cNvSpPr txBox="1"/>
          <p:nvPr>
            <p:ph type="title"/>
          </p:nvPr>
        </p:nvSpPr>
        <p:spPr>
          <a:xfrm>
            <a:off x="1485901" y="109537"/>
            <a:ext cx="6172200" cy="479822"/>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 The P4 Language Consortium</a:t>
            </a:r>
            <a:endParaRPr/>
          </a:p>
        </p:txBody>
      </p:sp>
      <p:sp>
        <p:nvSpPr>
          <p:cNvPr id="4115" name="Google Shape;4115;p247"/>
          <p:cNvSpPr txBox="1"/>
          <p:nvPr/>
        </p:nvSpPr>
        <p:spPr>
          <a:xfrm>
            <a:off x="228600" y="1046712"/>
            <a:ext cx="2800350" cy="3108543"/>
          </a:xfrm>
          <a:prstGeom prst="rect">
            <a:avLst/>
          </a:prstGeom>
          <a:noFill/>
          <a:ln>
            <a:noFill/>
          </a:ln>
        </p:spPr>
        <p:txBody>
          <a:bodyPr anchorCtr="0" anchor="t" bIns="45700" lIns="91425" spcFirstLastPara="1" rIns="91425" wrap="square" tIns="45700">
            <a:noAutofit/>
          </a:bodyPr>
          <a:lstStyle/>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Consortium of academic and industry members</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Open source, evolving, domain-specific language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Permissive Apache license, code on GitHub today</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Membership is free: contributions are welcome</a:t>
            </a:r>
            <a:endParaRPr/>
          </a:p>
          <a:p>
            <a:pPr indent="-214313" lvl="0" marL="214313"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Independent, set up as a California nonprofit</a:t>
            </a:r>
            <a:endParaRPr/>
          </a:p>
        </p:txBody>
      </p:sp>
      <p:pic>
        <p:nvPicPr>
          <p:cNvPr id="4116" name="Google Shape;4116;p247"/>
          <p:cNvPicPr preferRelativeResize="0"/>
          <p:nvPr/>
        </p:nvPicPr>
        <p:blipFill rotWithShape="1">
          <a:blip r:embed="rId3">
            <a:alphaModFix/>
          </a:blip>
          <a:srcRect b="0" l="0" r="0" t="0"/>
          <a:stretch/>
        </p:blipFill>
        <p:spPr>
          <a:xfrm>
            <a:off x="1257300" y="119361"/>
            <a:ext cx="1248765" cy="453882"/>
          </a:xfrm>
          <a:prstGeom prst="rect">
            <a:avLst/>
          </a:prstGeom>
          <a:noFill/>
          <a:ln>
            <a:noFill/>
          </a:ln>
        </p:spPr>
      </p:pic>
      <p:sp>
        <p:nvSpPr>
          <p:cNvPr id="4117" name="Google Shape;4117;p247"/>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pic>
        <p:nvPicPr>
          <p:cNvPr id="4118" name="Google Shape;4118;p247"/>
          <p:cNvPicPr preferRelativeResize="0"/>
          <p:nvPr/>
        </p:nvPicPr>
        <p:blipFill>
          <a:blip r:embed="rId4">
            <a:alphaModFix/>
          </a:blip>
          <a:stretch>
            <a:fillRect/>
          </a:stretch>
        </p:blipFill>
        <p:spPr>
          <a:xfrm>
            <a:off x="3380453" y="870675"/>
            <a:ext cx="5419320" cy="377478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0"/>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What can you do with P4?</a:t>
            </a:r>
            <a:endParaRPr b="1" i="0" sz="2700" u="none" cap="none" strike="noStrike">
              <a:solidFill>
                <a:schemeClr val="dk1"/>
              </a:solidFill>
              <a:latin typeface="Arial"/>
              <a:ea typeface="Arial"/>
              <a:cs typeface="Arial"/>
              <a:sym typeface="Arial"/>
            </a:endParaRPr>
          </a:p>
        </p:txBody>
      </p:sp>
      <p:sp>
        <p:nvSpPr>
          <p:cNvPr id="1531" name="Google Shape;1531;p140"/>
          <p:cNvSpPr txBox="1"/>
          <p:nvPr>
            <p:ph idx="1" type="body"/>
          </p:nvPr>
        </p:nvSpPr>
        <p:spPr>
          <a:xfrm>
            <a:off x="152400" y="742951"/>
            <a:ext cx="8686800" cy="27432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Layer 4 Load Balancer – SilkRoad[1]</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Low Latency Congestion Control – NDP[2]</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In-band Network Telemetry – INT[3]</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In-Network caching and coordination – NetCache[4] / NetChain[5]</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Aggregation for MapReduce Applications [7]</a:t>
            </a:r>
            <a:endParaRPr b="1" i="0" sz="2100" u="none" cap="none" strike="noStrike">
              <a:solidFill>
                <a:schemeClr val="dk1"/>
              </a:solidFill>
              <a:latin typeface="Arial"/>
              <a:ea typeface="Arial"/>
              <a:cs typeface="Arial"/>
              <a:sym typeface="Arial"/>
            </a:endParaRPr>
          </a:p>
          <a:p>
            <a:pPr indent="-205740" lvl="0" marL="205740" marR="0" rtl="0" algn="l">
              <a:lnSpc>
                <a:spcPct val="11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 and much more</a:t>
            </a:r>
            <a:endParaRPr b="1" i="0" sz="2100" u="none" cap="none" strike="noStrike">
              <a:solidFill>
                <a:schemeClr val="dk1"/>
              </a:solidFill>
              <a:latin typeface="Arial"/>
              <a:ea typeface="Arial"/>
              <a:cs typeface="Arial"/>
              <a:sym typeface="Arial"/>
            </a:endParaRPr>
          </a:p>
        </p:txBody>
      </p:sp>
      <p:sp>
        <p:nvSpPr>
          <p:cNvPr id="1532" name="Google Shape;1532;p14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33" name="Google Shape;1533;p140"/>
          <p:cNvSpPr txBox="1"/>
          <p:nvPr/>
        </p:nvSpPr>
        <p:spPr>
          <a:xfrm>
            <a:off x="152400" y="3387436"/>
            <a:ext cx="8534400" cy="1173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[1] Miao, Rui, et al. "SilkRoad: Making Stateful Layer-4 Load Balancing Fast and Cheap Using Switching ASICs."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[2] Handley, Mark, et al. "Re-architecting datacenter networks and stacks for low latency and high performance.” SIGCOMM, 2017.</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[3] Kim, Changhoon, et al. "In-band network telemetry via programmable dataplanes.”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[4] Xin Jin et al. “NetCache: Balancing Key-Value Stores with Fast In-Network Caching.” To appear at SOSP 2017</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[5] </a:t>
            </a:r>
            <a:r>
              <a:rPr b="0" i="0" lang="en-US" sz="1000" u="none" cap="none" strike="noStrike">
                <a:solidFill>
                  <a:srgbClr val="000000"/>
                </a:solidFill>
                <a:latin typeface="Arial"/>
                <a:ea typeface="Arial"/>
                <a:cs typeface="Arial"/>
                <a:sym typeface="Arial"/>
              </a:rPr>
              <a:t>Jin, Xin, et al. "NetChain: Scale-Free Sub-RTT Coordination." </a:t>
            </a:r>
            <a:r>
              <a:rPr b="0" i="1" lang="en-US" sz="1000" u="none" cap="none" strike="noStrike">
                <a:solidFill>
                  <a:srgbClr val="000000"/>
                </a:solidFill>
                <a:latin typeface="Arial"/>
                <a:ea typeface="Arial"/>
                <a:cs typeface="Arial"/>
                <a:sym typeface="Arial"/>
              </a:rPr>
              <a:t>NSDI</a:t>
            </a:r>
            <a:r>
              <a:rPr b="0" i="0" lang="en-US" sz="1000" u="none" cap="none" strike="noStrike">
                <a:solidFill>
                  <a:srgbClr val="000000"/>
                </a:solidFill>
                <a:latin typeface="Arial"/>
                <a:ea typeface="Arial"/>
                <a:cs typeface="Arial"/>
                <a:sym typeface="Arial"/>
              </a:rPr>
              <a:t>, 2018.</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5"/>
              <a:buFont typeface="Arial"/>
              <a:buNone/>
            </a:pPr>
            <a:r>
              <a:rPr b="0" i="0" lang="en-US" sz="1000" u="none" cap="none" strike="noStrike">
                <a:solidFill>
                  <a:schemeClr val="dk1"/>
                </a:solidFill>
                <a:latin typeface="Arial"/>
                <a:ea typeface="Arial"/>
                <a:cs typeface="Arial"/>
                <a:sym typeface="Arial"/>
              </a:rPr>
              <a:t>[6] Dang, Huynh Tu, et al. "NetPaxos: Consensus at network speed.” SIGCOMM, 2015.</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[7] </a:t>
            </a:r>
            <a:r>
              <a:rPr b="0" i="0" lang="en-US" sz="1000" u="none" cap="none" strike="noStrike">
                <a:solidFill>
                  <a:srgbClr val="000000"/>
                </a:solidFill>
                <a:latin typeface="Arial"/>
                <a:ea typeface="Arial"/>
                <a:cs typeface="Arial"/>
                <a:sym typeface="Arial"/>
              </a:rPr>
              <a:t>Sapio, Amedeo, et al. "In-Network Computation is a Dumb Idea Whose Time Has Come." </a:t>
            </a:r>
            <a:r>
              <a:rPr b="0" i="1" lang="en-US" sz="1000" u="none" cap="none" strike="noStrike">
                <a:solidFill>
                  <a:srgbClr val="000000"/>
                </a:solidFill>
                <a:latin typeface="Arial"/>
                <a:ea typeface="Arial"/>
                <a:cs typeface="Arial"/>
                <a:sym typeface="Arial"/>
              </a:rPr>
              <a:t>Hot Topics in Networks</a:t>
            </a:r>
            <a:r>
              <a:rPr b="0" i="0" lang="en-US" sz="1000" u="none" cap="none" strike="noStrike">
                <a:solidFill>
                  <a:srgbClr val="000000"/>
                </a:solidFill>
                <a:latin typeface="Arial"/>
                <a:ea typeface="Arial"/>
                <a:cs typeface="Arial"/>
                <a:sym typeface="Arial"/>
              </a:rPr>
              <a:t>. ACM, 2017.</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41"/>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Brief History and Trivia</a:t>
            </a:r>
            <a:endParaRPr b="1" i="0" sz="2700" u="none" cap="none" strike="noStrike">
              <a:solidFill>
                <a:schemeClr val="dk1"/>
              </a:solidFill>
              <a:latin typeface="Arial"/>
              <a:ea typeface="Arial"/>
              <a:cs typeface="Arial"/>
              <a:sym typeface="Arial"/>
            </a:endParaRPr>
          </a:p>
        </p:txBody>
      </p:sp>
      <p:sp>
        <p:nvSpPr>
          <p:cNvPr id="1540" name="Google Shape;1540;p14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541" name="Google Shape;1541;p141"/>
          <p:cNvSpPr txBox="1"/>
          <p:nvPr>
            <p:ph idx="1" type="body"/>
          </p:nvPr>
        </p:nvSpPr>
        <p:spPr>
          <a:xfrm>
            <a:off x="152400" y="819150"/>
            <a:ext cx="8321400" cy="4114800"/>
          </a:xfrm>
          <a:prstGeom prst="rect">
            <a:avLst/>
          </a:prstGeom>
          <a:noFill/>
          <a:ln>
            <a:noFill/>
          </a:ln>
        </p:spPr>
        <p:txBody>
          <a:bodyPr anchorCtr="0" anchor="t" bIns="45700" lIns="91425" spcFirstLastPara="1" rIns="91425" wrap="square" tIns="45700">
            <a:noAutofit/>
          </a:bodyPr>
          <a:lstStyle/>
          <a:p>
            <a:pPr indent="-204786" lvl="0" marL="204786" marR="0" rtl="0" algn="l">
              <a:lnSpc>
                <a:spcPct val="8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2013:	Initial idea and the name “P4”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July	2014:	First paper (SIGCOMM CCR)</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Aug 	2014:	First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Draft Specification (v0.9.8)</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Sep	2014: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Specification released (v1.0.0)</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Jan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v1.0.1</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Mar	2015: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v1.0.2</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Nov	2016: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v1.0.3</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14</a:t>
            </a:r>
            <a:r>
              <a:rPr b="1" i="0" lang="en-US" sz="1942" u="none" cap="none" strike="noStrike">
                <a:solidFill>
                  <a:schemeClr val="dk1"/>
                </a:solidFill>
                <a:latin typeface="Arial"/>
                <a:ea typeface="Arial"/>
                <a:cs typeface="Arial"/>
                <a:sym typeface="Arial"/>
              </a:rPr>
              <a:t> v1.0.4</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None/>
            </a:pPr>
            <a:r>
              <a:t/>
            </a:r>
            <a:endParaRPr b="1" i="0" sz="1942"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Apr	2016: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 first commits</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Dec	2016:	First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Draft Specification </a:t>
            </a:r>
            <a:endParaRPr b="1" i="0" sz="2100" u="none" cap="none" strike="noStrike">
              <a:solidFill>
                <a:schemeClr val="dk1"/>
              </a:solidFill>
              <a:latin typeface="Arial"/>
              <a:ea typeface="Arial"/>
              <a:cs typeface="Arial"/>
              <a:sym typeface="Arial"/>
            </a:endParaRPr>
          </a:p>
          <a:p>
            <a:pPr indent="-204786" lvl="0" marL="204786" marR="0" rtl="0" algn="l">
              <a:lnSpc>
                <a:spcPct val="8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May	2017:	P4</a:t>
            </a:r>
            <a:r>
              <a:rPr b="1" baseline="-25000" i="0" lang="en-US" sz="1942" u="none" cap="none" strike="noStrike">
                <a:solidFill>
                  <a:schemeClr val="dk1"/>
                </a:solidFill>
                <a:latin typeface="Arial"/>
                <a:ea typeface="Arial"/>
                <a:cs typeface="Arial"/>
                <a:sym typeface="Arial"/>
              </a:rPr>
              <a:t>16</a:t>
            </a:r>
            <a:r>
              <a:rPr b="1" i="0" lang="en-US" sz="1942" u="none" cap="none" strike="noStrike">
                <a:solidFill>
                  <a:schemeClr val="dk1"/>
                </a:solidFill>
                <a:latin typeface="Arial"/>
                <a:ea typeface="Arial"/>
                <a:cs typeface="Arial"/>
                <a:sym typeface="Arial"/>
              </a:rPr>
              <a:t> Specification released</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42"/>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P4_16 Data Plane Model</a:t>
            </a:r>
            <a:endParaRPr b="1" i="0" sz="2700" u="none" cap="none" strike="noStrike">
              <a:solidFill>
                <a:schemeClr val="dk1"/>
              </a:solidFill>
              <a:latin typeface="Arial"/>
              <a:ea typeface="Arial"/>
              <a:cs typeface="Arial"/>
              <a:sym typeface="Arial"/>
            </a:endParaRPr>
          </a:p>
        </p:txBody>
      </p:sp>
      <p:sp>
        <p:nvSpPr>
          <p:cNvPr id="1548" name="Google Shape;1548;p142"/>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1549" name="Google Shape;1549;p14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43"/>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Protocol-Independent Switch Architecture</a:t>
            </a:r>
            <a:endParaRPr b="1" i="0" sz="2700" u="none" cap="none" strike="noStrike">
              <a:solidFill>
                <a:schemeClr val="dk1"/>
              </a:solidFill>
              <a:latin typeface="Arial"/>
              <a:ea typeface="Arial"/>
              <a:cs typeface="Arial"/>
              <a:sym typeface="Arial"/>
            </a:endParaRPr>
          </a:p>
        </p:txBody>
      </p:sp>
      <p:sp>
        <p:nvSpPr>
          <p:cNvPr id="1556" name="Google Shape;1556;p14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557" name="Google Shape;1557;p143"/>
          <p:cNvGrpSpPr/>
          <p:nvPr/>
        </p:nvGrpSpPr>
        <p:grpSpPr>
          <a:xfrm>
            <a:off x="1734802" y="2854033"/>
            <a:ext cx="1124480" cy="1626817"/>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0" name="Google Shape;1560;p143"/>
          <p:cNvGrpSpPr/>
          <p:nvPr/>
        </p:nvGrpSpPr>
        <p:grpSpPr>
          <a:xfrm>
            <a:off x="3198502" y="2859314"/>
            <a:ext cx="1124480" cy="1626817"/>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3" name="Google Shape;1563;p143"/>
          <p:cNvGrpSpPr/>
          <p:nvPr/>
        </p:nvGrpSpPr>
        <p:grpSpPr>
          <a:xfrm>
            <a:off x="4649060" y="2865513"/>
            <a:ext cx="1124480" cy="1626817"/>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6" name="Google Shape;1566;p143"/>
          <p:cNvGrpSpPr/>
          <p:nvPr/>
        </p:nvGrpSpPr>
        <p:grpSpPr>
          <a:xfrm>
            <a:off x="6078202" y="2874473"/>
            <a:ext cx="1124480" cy="1626817"/>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569" name="Google Shape;1569;p143"/>
          <p:cNvGrpSpPr/>
          <p:nvPr/>
        </p:nvGrpSpPr>
        <p:grpSpPr>
          <a:xfrm>
            <a:off x="8373727" y="3104961"/>
            <a:ext cx="389329" cy="1191970"/>
            <a:chOff x="2488822" y="2403406"/>
            <a:chExt cx="528980" cy="1589294"/>
          </a:xfrm>
        </p:grpSpPr>
        <p:cxnSp>
          <p:nvCxnSpPr>
            <p:cNvPr id="1570" name="Google Shape;1570;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1" name="Google Shape;1571;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2" name="Google Shape;1572;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3" name="Google Shape;1573;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4" name="Google Shape;1574;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5" name="Google Shape;1575;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6" name="Google Shape;1576;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7" name="Google Shape;1577;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8" name="Google Shape;1578;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79" name="Google Shape;1579;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0" name="Google Shape;1580;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81" name="Google Shape;1581;p143"/>
          <p:cNvGrpSpPr/>
          <p:nvPr/>
        </p:nvGrpSpPr>
        <p:grpSpPr>
          <a:xfrm>
            <a:off x="286992" y="3055776"/>
            <a:ext cx="381024" cy="1191970"/>
            <a:chOff x="2488822" y="2403406"/>
            <a:chExt cx="528980" cy="1589294"/>
          </a:xfrm>
        </p:grpSpPr>
        <p:cxnSp>
          <p:nvCxnSpPr>
            <p:cNvPr id="1582" name="Google Shape;1582;p143"/>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3" name="Google Shape;1583;p143"/>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4" name="Google Shape;1584;p143"/>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5" name="Google Shape;1585;p143"/>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6" name="Google Shape;1586;p143"/>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7" name="Google Shape;1587;p143"/>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8" name="Google Shape;1588;p143"/>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89" name="Google Shape;1589;p143"/>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0" name="Google Shape;1590;p143"/>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1" name="Google Shape;1591;p143"/>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592" name="Google Shape;1592;p143"/>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593" name="Google Shape;1593;p143"/>
          <p:cNvGrpSpPr/>
          <p:nvPr/>
        </p:nvGrpSpPr>
        <p:grpSpPr>
          <a:xfrm>
            <a:off x="1892755" y="2930558"/>
            <a:ext cx="909363" cy="1479767"/>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0" name="Google Shape;1600;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1" name="Google Shape;1601;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2" name="Google Shape;1602;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3" name="Google Shape;1603;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4" name="Google Shape;1604;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5" name="Google Shape;1605;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06" name="Google Shape;1606;p143"/>
          <p:cNvGrpSpPr/>
          <p:nvPr/>
        </p:nvGrpSpPr>
        <p:grpSpPr>
          <a:xfrm>
            <a:off x="3292155" y="2947227"/>
            <a:ext cx="909363" cy="1479767"/>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3" name="Google Shape;1613;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4" name="Google Shape;1614;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5" name="Google Shape;1615;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6" name="Google Shape;1616;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7" name="Google Shape;1617;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18" name="Google Shape;1618;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19" name="Google Shape;1619;p143"/>
          <p:cNvGrpSpPr/>
          <p:nvPr/>
        </p:nvGrpSpPr>
        <p:grpSpPr>
          <a:xfrm>
            <a:off x="4757320" y="2949485"/>
            <a:ext cx="909363" cy="1479767"/>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6" name="Google Shape;1626;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7" name="Google Shape;1627;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8" name="Google Shape;1628;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29" name="Google Shape;1629;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0" name="Google Shape;1630;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1" name="Google Shape;1631;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32" name="Google Shape;1632;p143"/>
          <p:cNvGrpSpPr/>
          <p:nvPr/>
        </p:nvGrpSpPr>
        <p:grpSpPr>
          <a:xfrm>
            <a:off x="6188437" y="2970750"/>
            <a:ext cx="909363" cy="1479767"/>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39" name="Google Shape;1639;p143"/>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0" name="Google Shape;1640;p143"/>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1" name="Google Shape;1641;p143"/>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2" name="Google Shape;1642;p143"/>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3" name="Google Shape;1643;p143"/>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644" name="Google Shape;1644;p143"/>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645" name="Google Shape;1645;p143"/>
          <p:cNvGrpSpPr/>
          <p:nvPr/>
        </p:nvGrpSpPr>
        <p:grpSpPr>
          <a:xfrm>
            <a:off x="7537074" y="2874371"/>
            <a:ext cx="842700" cy="16383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470"/>
                    </a:srgbClr>
                  </a:outerShdw>
                </a:effectLst>
              </p:spPr>
            </p:cxnSp>
          </p:grpSp>
        </p:grpSp>
      </p:grpSp>
      <p:cxnSp>
        <p:nvCxnSpPr>
          <p:cNvPr id="1665" name="Google Shape;1665;p143"/>
          <p:cNvCxnSpPr>
            <a:endCxn id="1559" idx="1"/>
          </p:cNvCxnSpPr>
          <p:nvPr/>
        </p:nvCxnSpPr>
        <p:spPr>
          <a:xfrm flipH="1" rot="10800000">
            <a:off x="1386502" y="3663133"/>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6" name="Google Shape;1666;p143"/>
          <p:cNvCxnSpPr>
            <a:stCxn id="1562" idx="3"/>
            <a:endCxn id="1565" idx="1"/>
          </p:cNvCxnSpPr>
          <p:nvPr/>
        </p:nvCxnSpPr>
        <p:spPr>
          <a:xfrm>
            <a:off x="4322902" y="3668414"/>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7" name="Google Shape;1667;p143"/>
          <p:cNvCxnSpPr>
            <a:stCxn id="1564" idx="3"/>
            <a:endCxn id="1568" idx="1"/>
          </p:cNvCxnSpPr>
          <p:nvPr/>
        </p:nvCxnSpPr>
        <p:spPr>
          <a:xfrm>
            <a:off x="5773540" y="36832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8" name="Google Shape;1668;p143"/>
          <p:cNvCxnSpPr>
            <a:stCxn id="1568" idx="3"/>
            <a:endCxn id="1646" idx="1"/>
          </p:cNvCxnSpPr>
          <p:nvPr/>
        </p:nvCxnSpPr>
        <p:spPr>
          <a:xfrm>
            <a:off x="7202602" y="3683573"/>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cxnSp>
        <p:nvCxnSpPr>
          <p:cNvPr id="1669" name="Google Shape;1669;p143"/>
          <p:cNvCxnSpPr>
            <a:stCxn id="1558" idx="3"/>
            <a:endCxn id="1562" idx="1"/>
          </p:cNvCxnSpPr>
          <p:nvPr/>
        </p:nvCxnSpPr>
        <p:spPr>
          <a:xfrm flipH="1" rot="10800000">
            <a:off x="2859282" y="36684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470"/>
              </a:srgbClr>
            </a:outerShdw>
          </a:effectLst>
        </p:spPr>
      </p:cxnSp>
      <p:sp>
        <p:nvSpPr>
          <p:cNvPr id="1670" name="Google Shape;1670;p143"/>
          <p:cNvSpPr txBox="1"/>
          <p:nvPr/>
        </p:nvSpPr>
        <p:spPr>
          <a:xfrm>
            <a:off x="360948" y="241270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b="0" i="0" sz="1400" u="none" cap="none" strike="noStrike">
              <a:solidFill>
                <a:srgbClr val="000000"/>
              </a:solidFill>
              <a:latin typeface="Arial"/>
              <a:ea typeface="Arial"/>
              <a:cs typeface="Arial"/>
              <a:sym typeface="Arial"/>
            </a:endParaRPr>
          </a:p>
        </p:txBody>
      </p:sp>
      <p:grpSp>
        <p:nvGrpSpPr>
          <p:cNvPr id="1671" name="Google Shape;1671;p143"/>
          <p:cNvGrpSpPr/>
          <p:nvPr/>
        </p:nvGrpSpPr>
        <p:grpSpPr>
          <a:xfrm>
            <a:off x="663977" y="2864081"/>
            <a:ext cx="722700" cy="16167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73" name="Google Shape;1673;p143"/>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4" name="Google Shape;1674;p143"/>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5" name="Google Shape;1675;p143"/>
            <p:cNvSpPr/>
            <p:nvPr/>
          </p:nvSpPr>
          <p:spPr>
            <a:xfrm>
              <a:off x="1039956" y="33051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6" name="Google Shape;1676;p143"/>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7" name="Google Shape;1677;p143"/>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678" name="Google Shape;1678;p143"/>
            <p:cNvCxnSpPr>
              <a:stCxn id="1673" idx="0"/>
              <a:endCxn id="1675" idx="0"/>
            </p:cNvCxnSpPr>
            <p:nvPr/>
          </p:nvCxnSpPr>
          <p:spPr>
            <a:xfrm flipH="1" rot="-5400000">
              <a:off x="859367" y="3010356"/>
              <a:ext cx="283800" cy="305700"/>
            </a:xfrm>
            <a:prstGeom prst="curvedConnector3">
              <a:avLst>
                <a:gd fmla="val -31345" name="adj1"/>
              </a:avLst>
            </a:prstGeom>
            <a:noFill/>
            <a:ln cap="flat" cmpd="sng" w="12700">
              <a:solidFill>
                <a:srgbClr val="FF0000"/>
              </a:solidFill>
              <a:prstDash val="solid"/>
              <a:round/>
              <a:headEnd len="sm" w="sm" type="none"/>
              <a:tailEnd len="lg" w="lg" type="triangle"/>
            </a:ln>
          </p:spPr>
        </p:cxnSp>
        <p:cxnSp>
          <p:nvCxnSpPr>
            <p:cNvPr id="1679" name="Google Shape;1679;p143"/>
            <p:cNvCxnSpPr>
              <a:stCxn id="1673" idx="4"/>
              <a:endCxn id="1674" idx="0"/>
            </p:cNvCxnSpPr>
            <p:nvPr/>
          </p:nvCxnSpPr>
          <p:spPr>
            <a:xfrm flipH="1" rot="-5400000">
              <a:off x="738617" y="3366606"/>
              <a:ext cx="240300" cy="20700"/>
            </a:xfrm>
            <a:prstGeom prst="curvedConnector3">
              <a:avLst>
                <a:gd fmla="val 32643" name="adj1"/>
              </a:avLst>
            </a:prstGeom>
            <a:noFill/>
            <a:ln cap="flat" cmpd="sng" w="12700">
              <a:solidFill>
                <a:srgbClr val="FF0000"/>
              </a:solidFill>
              <a:prstDash val="solid"/>
              <a:round/>
              <a:headEnd len="sm" w="sm" type="none"/>
              <a:tailEnd len="lg" w="lg" type="triangle"/>
            </a:ln>
          </p:spPr>
        </p:cxnSp>
        <p:cxnSp>
          <p:nvCxnSpPr>
            <p:cNvPr id="1680" name="Google Shape;1680;p143"/>
            <p:cNvCxnSpPr>
              <a:stCxn id="1675" idx="4"/>
              <a:endCxn id="1675" idx="6"/>
            </p:cNvCxnSpPr>
            <p:nvPr/>
          </p:nvCxnSpPr>
          <p:spPr>
            <a:xfrm rot="-5400000">
              <a:off x="1152456" y="3424569"/>
              <a:ext cx="117900" cy="114300"/>
            </a:xfrm>
            <a:prstGeom prst="curvedConnector4">
              <a:avLst>
                <a:gd fmla="val -139018" name="adj1"/>
                <a:gd fmla="val 174973" name="adj2"/>
              </a:avLst>
            </a:prstGeom>
            <a:noFill/>
            <a:ln cap="flat" cmpd="sng" w="12700">
              <a:solidFill>
                <a:srgbClr val="FF0000"/>
              </a:solidFill>
              <a:prstDash val="solid"/>
              <a:round/>
              <a:headEnd len="sm" w="sm" type="none"/>
              <a:tailEnd len="lg" w="lg" type="triangle"/>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682" name="Google Shape;1682;p143"/>
            <p:cNvCxnSpPr>
              <a:stCxn id="1674" idx="6"/>
              <a:endCxn id="1677"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683" name="Google Shape;1683;p143"/>
            <p:cNvCxnSpPr>
              <a:stCxn id="1677" idx="4"/>
              <a:endCxn id="1676" idx="4"/>
            </p:cNvCxnSpPr>
            <p:nvPr/>
          </p:nvCxnSpPr>
          <p:spPr>
            <a:xfrm flipH="1" rot="5400000">
              <a:off x="905844" y="4064540"/>
              <a:ext cx="220500" cy="328500"/>
            </a:xfrm>
            <a:prstGeom prst="curvedConnector3">
              <a:avLst>
                <a:gd fmla="val -21885" name="adj1"/>
              </a:avLst>
            </a:prstGeom>
            <a:noFill/>
            <a:ln cap="flat" cmpd="sng" w="12700">
              <a:solidFill>
                <a:srgbClr val="FF0000"/>
              </a:solidFill>
              <a:prstDash val="solid"/>
              <a:round/>
              <a:headEnd len="sm" w="sm" type="none"/>
              <a:tailEnd len="lg" w="lg" type="triangle"/>
            </a:ln>
          </p:spPr>
        </p:cxnSp>
      </p:grpSp>
      <p:sp>
        <p:nvSpPr>
          <p:cNvPr id="1684" name="Google Shape;1684;p143"/>
          <p:cNvSpPr txBox="1"/>
          <p:nvPr/>
        </p:nvSpPr>
        <p:spPr>
          <a:xfrm>
            <a:off x="7311951" y="2408926"/>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b="0" i="0" sz="1400" u="none" cap="none" strike="noStrike">
              <a:solidFill>
                <a:srgbClr val="000000"/>
              </a:solidFill>
              <a:latin typeface="Arial"/>
              <a:ea typeface="Arial"/>
              <a:cs typeface="Arial"/>
              <a:sym typeface="Arial"/>
            </a:endParaRPr>
          </a:p>
        </p:txBody>
      </p:sp>
      <p:sp>
        <p:nvSpPr>
          <p:cNvPr id="1685" name="Google Shape;1685;p143"/>
          <p:cNvSpPr/>
          <p:nvPr/>
        </p:nvSpPr>
        <p:spPr>
          <a:xfrm rot="5400000">
            <a:off x="4361847" y="-43398"/>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6" name="Google Shape;1686;p143"/>
          <p:cNvSpPr txBox="1"/>
          <p:nvPr/>
        </p:nvSpPr>
        <p:spPr>
          <a:xfrm>
            <a:off x="2676026" y="2274061"/>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b="0" i="0" sz="1400" u="none" cap="none" strike="noStrike">
              <a:solidFill>
                <a:srgbClr val="000000"/>
              </a:solidFill>
              <a:latin typeface="Arial"/>
              <a:ea typeface="Arial"/>
              <a:cs typeface="Arial"/>
              <a:sym typeface="Arial"/>
            </a:endParaRPr>
          </a:p>
        </p:txBody>
      </p:sp>
      <p:sp>
        <p:nvSpPr>
          <p:cNvPr id="1687" name="Google Shape;1687;p143"/>
          <p:cNvSpPr/>
          <p:nvPr/>
        </p:nvSpPr>
        <p:spPr>
          <a:xfrm>
            <a:off x="826821" y="1436175"/>
            <a:ext cx="1849200" cy="670200"/>
          </a:xfrm>
          <a:prstGeom prst="wedgeRoundRectCallout">
            <a:avLst>
              <a:gd fmla="val -42985" name="adj1"/>
              <a:gd fmla="val 103769"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47"/>
              <a:buFont typeface="Arial"/>
              <a:buNone/>
            </a:pPr>
            <a:r>
              <a:rPr b="0" i="0" lang="en-US" sz="989" u="none" cap="none" strike="noStrike">
                <a:solidFill>
                  <a:schemeClr val="dk1"/>
                </a:solidFill>
                <a:latin typeface="Arial"/>
                <a:ea typeface="Arial"/>
                <a:cs typeface="Arial"/>
                <a:sym typeface="Arial"/>
              </a:rPr>
              <a:t>Programmer declares the headers that should be recognized and their order in the packet</a:t>
            </a:r>
            <a:endParaRPr b="0" i="0" sz="1400" u="none" cap="none" strike="noStrike">
              <a:solidFill>
                <a:srgbClr val="000000"/>
              </a:solidFill>
              <a:latin typeface="Arial"/>
              <a:ea typeface="Arial"/>
              <a:cs typeface="Arial"/>
              <a:sym typeface="Arial"/>
            </a:endParaRPr>
          </a:p>
        </p:txBody>
      </p:sp>
      <p:sp>
        <p:nvSpPr>
          <p:cNvPr id="1688" name="Google Shape;1688;p143"/>
          <p:cNvSpPr/>
          <p:nvPr/>
        </p:nvSpPr>
        <p:spPr>
          <a:xfrm>
            <a:off x="3172395" y="1116531"/>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defines the tables and the exact processing algorithm</a:t>
            </a:r>
            <a:endParaRPr b="0" i="0" sz="1400" u="none" cap="none" strike="noStrike">
              <a:solidFill>
                <a:srgbClr val="000000"/>
              </a:solidFill>
              <a:latin typeface="Arial"/>
              <a:ea typeface="Arial"/>
              <a:cs typeface="Arial"/>
              <a:sym typeface="Arial"/>
            </a:endParaRPr>
          </a:p>
        </p:txBody>
      </p:sp>
      <p:sp>
        <p:nvSpPr>
          <p:cNvPr id="1689" name="Google Shape;1689;p143"/>
          <p:cNvSpPr/>
          <p:nvPr/>
        </p:nvSpPr>
        <p:spPr>
          <a:xfrm>
            <a:off x="6060628" y="1224856"/>
            <a:ext cx="1849200" cy="643500"/>
          </a:xfrm>
          <a:prstGeom prst="wedgeRoundRectCallout">
            <a:avLst>
              <a:gd fmla="val 50373" name="adj1"/>
              <a:gd fmla="val 127857" name="adj2"/>
              <a:gd fmla="val 16667" name="adj3"/>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1"/>
              <a:buFont typeface="Arial"/>
              <a:buNone/>
            </a:pPr>
            <a:r>
              <a:rPr b="0" i="0" lang="en-US" sz="1125" u="none" cap="none" strike="noStrike">
                <a:solidFill>
                  <a:schemeClr val="dk1"/>
                </a:solidFill>
                <a:latin typeface="Arial"/>
                <a:ea typeface="Arial"/>
                <a:cs typeface="Arial"/>
                <a:sym typeface="Arial"/>
              </a:rPr>
              <a:t>Programmer declares how the output packet will look on the wire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500"/>
                                        <p:tgtEl>
                                          <p:spTgt spid="16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500"/>
                                        <p:tgtEl>
                                          <p:spTgt spid="16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5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4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PISA in Action</a:t>
            </a:r>
            <a:endParaRPr/>
          </a:p>
        </p:txBody>
      </p:sp>
      <p:sp>
        <p:nvSpPr>
          <p:cNvPr id="1696" name="Google Shape;1696;p144"/>
          <p:cNvSpPr txBox="1"/>
          <p:nvPr>
            <p:ph idx="1" type="body"/>
          </p:nvPr>
        </p:nvSpPr>
        <p:spPr>
          <a:xfrm>
            <a:off x="152400" y="742951"/>
            <a:ext cx="8686800" cy="14727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10000"/>
              </a:lnSpc>
              <a:spcBef>
                <a:spcPts val="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parsed into individual headers (parsed representation)</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and intermediate results can be used for matching and actions</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Headers can be modified, added or removed</a:t>
            </a:r>
            <a:endParaRPr/>
          </a:p>
          <a:p>
            <a:pPr indent="-205740" lvl="0" marL="205740" marR="0" rtl="0" algn="l">
              <a:lnSpc>
                <a:spcPct val="110000"/>
              </a:lnSpc>
              <a:spcBef>
                <a:spcPts val="150"/>
              </a:spcBef>
              <a:spcAft>
                <a:spcPts val="0"/>
              </a:spcAft>
              <a:buClr>
                <a:srgbClr val="3F3151"/>
              </a:buClr>
              <a:buSzPts val="1985"/>
              <a:buFont typeface="Merriweather Sans"/>
              <a:buChar char="•"/>
            </a:pPr>
            <a:r>
              <a:rPr b="1" i="0" lang="en-US" sz="1942" u="none" cap="none" strike="noStrike">
                <a:solidFill>
                  <a:schemeClr val="dk1"/>
                </a:solidFill>
                <a:latin typeface="Arial"/>
                <a:ea typeface="Arial"/>
                <a:cs typeface="Arial"/>
                <a:sym typeface="Arial"/>
              </a:rPr>
              <a:t>Packet is deparsed (serialized)</a:t>
            </a:r>
            <a:endParaRPr/>
          </a:p>
        </p:txBody>
      </p:sp>
      <p:sp>
        <p:nvSpPr>
          <p:cNvPr id="1697" name="Google Shape;1697;p14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698" name="Google Shape;1698;p144"/>
          <p:cNvGrpSpPr/>
          <p:nvPr/>
        </p:nvGrpSpPr>
        <p:grpSpPr>
          <a:xfrm>
            <a:off x="1734802" y="3081434"/>
            <a:ext cx="1124480" cy="1626817"/>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1" name="Google Shape;1701;p144"/>
          <p:cNvGrpSpPr/>
          <p:nvPr/>
        </p:nvGrpSpPr>
        <p:grpSpPr>
          <a:xfrm>
            <a:off x="3198502" y="3086715"/>
            <a:ext cx="1124480" cy="1626817"/>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4" name="Google Shape;1704;p144"/>
          <p:cNvGrpSpPr/>
          <p:nvPr/>
        </p:nvGrpSpPr>
        <p:grpSpPr>
          <a:xfrm>
            <a:off x="4649060" y="3092914"/>
            <a:ext cx="1124480" cy="1626817"/>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07" name="Google Shape;1707;p144"/>
          <p:cNvGrpSpPr/>
          <p:nvPr/>
        </p:nvGrpSpPr>
        <p:grpSpPr>
          <a:xfrm>
            <a:off x="6078202" y="3101874"/>
            <a:ext cx="1124480" cy="1626817"/>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710" name="Google Shape;1710;p144"/>
          <p:cNvGrpSpPr/>
          <p:nvPr/>
        </p:nvGrpSpPr>
        <p:grpSpPr>
          <a:xfrm>
            <a:off x="8373729" y="3332363"/>
            <a:ext cx="389329" cy="1191970"/>
            <a:chOff x="2488822" y="2403406"/>
            <a:chExt cx="528980" cy="1589294"/>
          </a:xfrm>
        </p:grpSpPr>
        <p:cxnSp>
          <p:nvCxnSpPr>
            <p:cNvPr id="1711" name="Google Shape;1711;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2" name="Google Shape;1712;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3" name="Google Shape;1713;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4" name="Google Shape;1714;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5" name="Google Shape;1715;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6" name="Google Shape;1716;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7" name="Google Shape;1717;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8" name="Google Shape;1718;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19" name="Google Shape;1719;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0" name="Google Shape;1720;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1" name="Google Shape;1721;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22" name="Google Shape;1722;p144"/>
          <p:cNvGrpSpPr/>
          <p:nvPr/>
        </p:nvGrpSpPr>
        <p:grpSpPr>
          <a:xfrm>
            <a:off x="286993" y="3283178"/>
            <a:ext cx="381024" cy="1191970"/>
            <a:chOff x="2488822" y="2403406"/>
            <a:chExt cx="528980" cy="1589294"/>
          </a:xfrm>
        </p:grpSpPr>
        <p:cxnSp>
          <p:nvCxnSpPr>
            <p:cNvPr id="1723" name="Google Shape;1723;p144"/>
            <p:cNvCxnSpPr/>
            <p:nvPr/>
          </p:nvCxnSpPr>
          <p:spPr>
            <a:xfrm>
              <a:off x="2493656" y="24034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4" name="Google Shape;1724;p144"/>
            <p:cNvCxnSpPr/>
            <p:nvPr/>
          </p:nvCxnSpPr>
          <p:spPr>
            <a:xfrm>
              <a:off x="2490064" y="2555806"/>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5" name="Google Shape;1725;p144"/>
            <p:cNvCxnSpPr/>
            <p:nvPr/>
          </p:nvCxnSpPr>
          <p:spPr>
            <a:xfrm>
              <a:off x="2493656" y="2717444"/>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6" name="Google Shape;1726;p144"/>
            <p:cNvCxnSpPr/>
            <p:nvPr/>
          </p:nvCxnSpPr>
          <p:spPr>
            <a:xfrm>
              <a:off x="2493656" y="2871548"/>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7" name="Google Shape;1727;p144"/>
            <p:cNvCxnSpPr/>
            <p:nvPr/>
          </p:nvCxnSpPr>
          <p:spPr>
            <a:xfrm>
              <a:off x="2493656" y="303169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8" name="Google Shape;1728;p144"/>
            <p:cNvCxnSpPr/>
            <p:nvPr/>
          </p:nvCxnSpPr>
          <p:spPr>
            <a:xfrm>
              <a:off x="2494729" y="3190805"/>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29" name="Google Shape;1729;p144"/>
            <p:cNvCxnSpPr/>
            <p:nvPr/>
          </p:nvCxnSpPr>
          <p:spPr>
            <a:xfrm>
              <a:off x="2493656" y="3352442"/>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0" name="Google Shape;1730;p144"/>
            <p:cNvCxnSpPr/>
            <p:nvPr/>
          </p:nvCxnSpPr>
          <p:spPr>
            <a:xfrm>
              <a:off x="2494729" y="351258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1" name="Google Shape;1731;p144"/>
            <p:cNvCxnSpPr/>
            <p:nvPr/>
          </p:nvCxnSpPr>
          <p:spPr>
            <a:xfrm>
              <a:off x="2495802" y="3671699"/>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2" name="Google Shape;1732;p144"/>
            <p:cNvCxnSpPr/>
            <p:nvPr/>
          </p:nvCxnSpPr>
          <p:spPr>
            <a:xfrm>
              <a:off x="2493656" y="3833590"/>
              <a:ext cx="522000" cy="0"/>
            </a:xfrm>
            <a:prstGeom prst="straightConnector1">
              <a:avLst/>
            </a:prstGeom>
            <a:noFill/>
            <a:ln cap="flat" cmpd="sng" w="25400">
              <a:solidFill>
                <a:srgbClr val="C00000"/>
              </a:solidFill>
              <a:prstDash val="solid"/>
              <a:round/>
              <a:headEnd len="sm" w="sm" type="none"/>
              <a:tailEnd len="med" w="med" type="stealth"/>
            </a:ln>
          </p:spPr>
        </p:cxnSp>
        <p:cxnSp>
          <p:nvCxnSpPr>
            <p:cNvPr id="1733" name="Google Shape;1733;p144"/>
            <p:cNvCxnSpPr/>
            <p:nvPr/>
          </p:nvCxnSpPr>
          <p:spPr>
            <a:xfrm>
              <a:off x="2488822" y="3992700"/>
              <a:ext cx="522000" cy="0"/>
            </a:xfrm>
            <a:prstGeom prst="straightConnector1">
              <a:avLst/>
            </a:prstGeom>
            <a:noFill/>
            <a:ln cap="flat" cmpd="sng" w="25400">
              <a:solidFill>
                <a:srgbClr val="C00000"/>
              </a:solidFill>
              <a:prstDash val="solid"/>
              <a:round/>
              <a:headEnd len="sm" w="sm" type="none"/>
              <a:tailEnd len="med" w="med" type="stealth"/>
            </a:ln>
          </p:spPr>
        </p:cxnSp>
      </p:grpSp>
      <p:grpSp>
        <p:nvGrpSpPr>
          <p:cNvPr id="1734" name="Google Shape;1734;p144"/>
          <p:cNvGrpSpPr/>
          <p:nvPr/>
        </p:nvGrpSpPr>
        <p:grpSpPr>
          <a:xfrm>
            <a:off x="1892755" y="3157959"/>
            <a:ext cx="909363" cy="1479767"/>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1" name="Google Shape;1741;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2" name="Google Shape;1742;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3" name="Google Shape;1743;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4" name="Google Shape;1744;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5" name="Google Shape;1745;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6" name="Google Shape;1746;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47" name="Google Shape;1747;p144"/>
          <p:cNvGrpSpPr/>
          <p:nvPr/>
        </p:nvGrpSpPr>
        <p:grpSpPr>
          <a:xfrm>
            <a:off x="3292155" y="3174628"/>
            <a:ext cx="909363" cy="1479767"/>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4" name="Google Shape;1754;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5" name="Google Shape;1755;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6" name="Google Shape;1756;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7" name="Google Shape;1757;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8" name="Google Shape;1758;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59" name="Google Shape;1759;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60" name="Google Shape;1760;p144"/>
          <p:cNvGrpSpPr/>
          <p:nvPr/>
        </p:nvGrpSpPr>
        <p:grpSpPr>
          <a:xfrm>
            <a:off x="4757320" y="3176886"/>
            <a:ext cx="909363" cy="1479767"/>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7" name="Google Shape;1767;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8" name="Google Shape;1768;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69" name="Google Shape;1769;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0" name="Google Shape;1770;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1" name="Google Shape;1771;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2" name="Google Shape;1772;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73" name="Google Shape;1773;p144"/>
          <p:cNvGrpSpPr/>
          <p:nvPr/>
        </p:nvGrpSpPr>
        <p:grpSpPr>
          <a:xfrm>
            <a:off x="6188437" y="3198151"/>
            <a:ext cx="909363" cy="1479767"/>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0" name="Google Shape;1780;p144"/>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1" name="Google Shape;1781;p144"/>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2" name="Google Shape;1782;p144"/>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3" name="Google Shape;1783;p144"/>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4" name="Google Shape;1784;p144"/>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785" name="Google Shape;1785;p144"/>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nvGrpSpPr>
          <p:cNvPr id="1786" name="Google Shape;1786;p144"/>
          <p:cNvGrpSpPr/>
          <p:nvPr/>
        </p:nvGrpSpPr>
        <p:grpSpPr>
          <a:xfrm>
            <a:off x="663977" y="3092681"/>
            <a:ext cx="722700" cy="16167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788" name="Google Shape;1788;p144"/>
            <p:cNvSpPr/>
            <p:nvPr/>
          </p:nvSpPr>
          <p:spPr>
            <a:xfrm>
              <a:off x="734117" y="3021306"/>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9" name="Google Shape;1789;p144"/>
            <p:cNvSpPr/>
            <p:nvPr/>
          </p:nvSpPr>
          <p:spPr>
            <a:xfrm>
              <a:off x="754672" y="349710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0" name="Google Shape;1790;p144"/>
            <p:cNvSpPr/>
            <p:nvPr/>
          </p:nvSpPr>
          <p:spPr>
            <a:xfrm>
              <a:off x="1039956" y="3228969"/>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1" name="Google Shape;1791;p144"/>
            <p:cNvSpPr/>
            <p:nvPr/>
          </p:nvSpPr>
          <p:spPr>
            <a:xfrm>
              <a:off x="737477" y="3882924"/>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92" name="Google Shape;1792;p144"/>
            <p:cNvSpPr/>
            <p:nvPr/>
          </p:nvSpPr>
          <p:spPr>
            <a:xfrm>
              <a:off x="1066044" y="4103540"/>
              <a:ext cx="228600" cy="2355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793" name="Google Shape;1793;p144"/>
            <p:cNvCxnSpPr>
              <a:stCxn id="1788" idx="0"/>
              <a:endCxn id="1790" idx="0"/>
            </p:cNvCxnSpPr>
            <p:nvPr/>
          </p:nvCxnSpPr>
          <p:spPr>
            <a:xfrm flipH="1" rot="-5400000">
              <a:off x="897467" y="2972256"/>
              <a:ext cx="207600" cy="305700"/>
            </a:xfrm>
            <a:prstGeom prst="curvedConnector3">
              <a:avLst>
                <a:gd fmla="val -118681" name="adj1"/>
              </a:avLst>
            </a:prstGeom>
            <a:noFill/>
            <a:ln cap="flat" cmpd="sng" w="12700">
              <a:solidFill>
                <a:srgbClr val="FF0000"/>
              </a:solidFill>
              <a:prstDash val="solid"/>
              <a:round/>
              <a:headEnd len="sm" w="sm" type="none"/>
              <a:tailEnd len="lg" w="lg" type="triangle"/>
            </a:ln>
          </p:spPr>
        </p:cxnSp>
        <p:cxnSp>
          <p:nvCxnSpPr>
            <p:cNvPr id="1794" name="Google Shape;1794;p144"/>
            <p:cNvCxnSpPr>
              <a:stCxn id="1788" idx="4"/>
              <a:endCxn id="1789" idx="0"/>
            </p:cNvCxnSpPr>
            <p:nvPr/>
          </p:nvCxnSpPr>
          <p:spPr>
            <a:xfrm flipH="1" rot="-5400000">
              <a:off x="738617" y="3366606"/>
              <a:ext cx="240300" cy="20700"/>
            </a:xfrm>
            <a:prstGeom prst="curvedConnector3">
              <a:avLst>
                <a:gd fmla="val -45131" name="adj1"/>
              </a:avLst>
            </a:prstGeom>
            <a:noFill/>
            <a:ln cap="flat" cmpd="sng" w="12700">
              <a:solidFill>
                <a:srgbClr val="FF0000"/>
              </a:solidFill>
              <a:prstDash val="solid"/>
              <a:round/>
              <a:headEnd len="sm" w="sm" type="none"/>
              <a:tailEnd len="lg" w="lg" type="triangle"/>
            </a:ln>
          </p:spPr>
        </p:cxnSp>
        <p:cxnSp>
          <p:nvCxnSpPr>
            <p:cNvPr id="1795" name="Google Shape;1795;p144"/>
            <p:cNvCxnSpPr>
              <a:stCxn id="1790" idx="4"/>
              <a:endCxn id="1790" idx="6"/>
            </p:cNvCxnSpPr>
            <p:nvPr/>
          </p:nvCxnSpPr>
          <p:spPr>
            <a:xfrm rot="-5400000">
              <a:off x="1152606" y="3348519"/>
              <a:ext cx="117600" cy="114300"/>
            </a:xfrm>
            <a:prstGeom prst="curvedConnector4">
              <a:avLst>
                <a:gd fmla="val -14883" name="adj1"/>
                <a:gd fmla="val 183263" name="adj2"/>
              </a:avLst>
            </a:prstGeom>
            <a:noFill/>
            <a:ln cap="flat" cmpd="sng" w="12700">
              <a:solidFill>
                <a:srgbClr val="FF0000"/>
              </a:solidFill>
              <a:prstDash val="solid"/>
              <a:round/>
              <a:headEnd len="sm" w="sm" type="none"/>
              <a:tailEnd len="lg" w="lg" type="triangle"/>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cap="flat" cmpd="sng" w="12700">
              <a:solidFill>
                <a:srgbClr val="FF0000"/>
              </a:solidFill>
              <a:prstDash val="solid"/>
              <a:round/>
              <a:headEnd len="sm" w="sm" type="none"/>
              <a:tailEnd len="lg" w="lg" type="triangle"/>
            </a:ln>
          </p:spPr>
        </p:cxnSp>
        <p:cxnSp>
          <p:nvCxnSpPr>
            <p:cNvPr id="1797" name="Google Shape;1797;p144"/>
            <p:cNvCxnSpPr>
              <a:stCxn id="1789" idx="6"/>
              <a:endCxn id="179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798" name="Google Shape;1798;p144"/>
            <p:cNvCxnSpPr>
              <a:stCxn id="1792" idx="4"/>
              <a:endCxn id="1791" idx="4"/>
            </p:cNvCxnSpPr>
            <p:nvPr/>
          </p:nvCxnSpPr>
          <p:spPr>
            <a:xfrm flipH="1" rot="5400000">
              <a:off x="905844" y="4064540"/>
              <a:ext cx="220500" cy="328500"/>
            </a:xfrm>
            <a:prstGeom prst="curvedConnector3">
              <a:avLst>
                <a:gd fmla="val 51911" name="adj1"/>
              </a:avLst>
            </a:prstGeom>
            <a:noFill/>
            <a:ln cap="flat" cmpd="sng" w="12700">
              <a:solidFill>
                <a:srgbClr val="FF0000"/>
              </a:solidFill>
              <a:prstDash val="solid"/>
              <a:round/>
              <a:headEnd len="sm" w="sm" type="none"/>
              <a:tailEnd len="lg" w="lg" type="triangle"/>
            </a:ln>
          </p:spPr>
        </p:cxnSp>
      </p:grpSp>
      <p:grpSp>
        <p:nvGrpSpPr>
          <p:cNvPr id="1799" name="Google Shape;1799;p144"/>
          <p:cNvGrpSpPr/>
          <p:nvPr/>
        </p:nvGrpSpPr>
        <p:grpSpPr>
          <a:xfrm>
            <a:off x="7537074" y="3101772"/>
            <a:ext cx="842700" cy="16383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cxnSp>
          </p:grpSp>
        </p:grpSp>
      </p:grpSp>
      <p:cxnSp>
        <p:nvCxnSpPr>
          <p:cNvPr id="1819" name="Google Shape;1819;p144"/>
          <p:cNvCxnSpPr>
            <a:endCxn id="1700" idx="1"/>
          </p:cNvCxnSpPr>
          <p:nvPr/>
        </p:nvCxnSpPr>
        <p:spPr>
          <a:xfrm flipH="1" rot="10800000">
            <a:off x="1386502" y="3890534"/>
            <a:ext cx="348300" cy="9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0" name="Google Shape;1820;p144"/>
          <p:cNvCxnSpPr>
            <a:stCxn id="1703" idx="3"/>
            <a:endCxn id="1706" idx="1"/>
          </p:cNvCxnSpPr>
          <p:nvPr/>
        </p:nvCxnSpPr>
        <p:spPr>
          <a:xfrm>
            <a:off x="4322902" y="3895815"/>
            <a:ext cx="326100" cy="6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1" name="Google Shape;1821;p144"/>
          <p:cNvCxnSpPr>
            <a:stCxn id="1705" idx="3"/>
            <a:endCxn id="1709" idx="1"/>
          </p:cNvCxnSpPr>
          <p:nvPr/>
        </p:nvCxnSpPr>
        <p:spPr>
          <a:xfrm>
            <a:off x="5773540" y="3910630"/>
            <a:ext cx="304800" cy="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2" name="Google Shape;1822;p144"/>
          <p:cNvCxnSpPr>
            <a:stCxn id="1709" idx="3"/>
            <a:endCxn id="1800" idx="1"/>
          </p:cNvCxnSpPr>
          <p:nvPr/>
        </p:nvCxnSpPr>
        <p:spPr>
          <a:xfrm>
            <a:off x="7202602" y="3910974"/>
            <a:ext cx="334500" cy="99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cxnSp>
        <p:nvCxnSpPr>
          <p:cNvPr id="1823" name="Google Shape;1823;p144"/>
          <p:cNvCxnSpPr>
            <a:stCxn id="1699" idx="3"/>
            <a:endCxn id="1703" idx="1"/>
          </p:cNvCxnSpPr>
          <p:nvPr/>
        </p:nvCxnSpPr>
        <p:spPr>
          <a:xfrm flipH="1" rot="10800000">
            <a:off x="2859282" y="3895850"/>
            <a:ext cx="339300" cy="33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0000">
              <a:srgbClr val="000000">
                <a:alpha val="36860"/>
              </a:srgbClr>
            </a:outerShdw>
          </a:effectLst>
        </p:spPr>
      </p:cxnSp>
      <p:sp>
        <p:nvSpPr>
          <p:cNvPr id="1824" name="Google Shape;1824;p144"/>
          <p:cNvSpPr txBox="1"/>
          <p:nvPr/>
        </p:nvSpPr>
        <p:spPr>
          <a:xfrm>
            <a:off x="360948" y="264010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Parser</a:t>
            </a:r>
            <a:endParaRPr/>
          </a:p>
        </p:txBody>
      </p:sp>
      <p:sp>
        <p:nvSpPr>
          <p:cNvPr id="1825" name="Google Shape;1825;p144"/>
          <p:cNvSpPr txBox="1"/>
          <p:nvPr/>
        </p:nvSpPr>
        <p:spPr>
          <a:xfrm>
            <a:off x="7311951" y="2636327"/>
            <a:ext cx="12648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Deparser</a:t>
            </a:r>
            <a:endParaRPr/>
          </a:p>
        </p:txBody>
      </p:sp>
      <p:sp>
        <p:nvSpPr>
          <p:cNvPr id="1826" name="Google Shape;1826;p144"/>
          <p:cNvSpPr/>
          <p:nvPr/>
        </p:nvSpPr>
        <p:spPr>
          <a:xfrm rot="5400000">
            <a:off x="4361847" y="184003"/>
            <a:ext cx="213600" cy="5467800"/>
          </a:xfrm>
          <a:prstGeom prst="leftBrace">
            <a:avLst>
              <a:gd fmla="val 43551"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7" name="Google Shape;1827;p144"/>
          <p:cNvSpPr txBox="1"/>
          <p:nvPr/>
        </p:nvSpPr>
        <p:spPr>
          <a:xfrm>
            <a:off x="2676026" y="2501462"/>
            <a:ext cx="3585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Programmable Match-Action Pipeline</a:t>
            </a:r>
            <a:endParaRPr/>
          </a:p>
        </p:txBody>
      </p:sp>
      <p:grpSp>
        <p:nvGrpSpPr>
          <p:cNvPr id="1828" name="Google Shape;1828;p144"/>
          <p:cNvGrpSpPr/>
          <p:nvPr/>
        </p:nvGrpSpPr>
        <p:grpSpPr>
          <a:xfrm>
            <a:off x="141256" y="3133298"/>
            <a:ext cx="556540" cy="77792"/>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4" name="Google Shape;1834;p144"/>
          <p:cNvGrpSpPr/>
          <p:nvPr/>
        </p:nvGrpSpPr>
        <p:grpSpPr>
          <a:xfrm>
            <a:off x="7283984" y="3447769"/>
            <a:ext cx="66900" cy="434022"/>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38" name="Google Shape;1838;p144"/>
          <p:cNvGrpSpPr/>
          <p:nvPr/>
        </p:nvGrpSpPr>
        <p:grpSpPr>
          <a:xfrm>
            <a:off x="1591746" y="3259524"/>
            <a:ext cx="66980" cy="810555"/>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43" name="Google Shape;1843;p144"/>
          <p:cNvGrpSpPr/>
          <p:nvPr/>
        </p:nvGrpSpPr>
        <p:grpSpPr>
          <a:xfrm>
            <a:off x="2996050" y="3211221"/>
            <a:ext cx="66980" cy="979658"/>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1" name="Google Shape;1851;p144"/>
          <p:cNvSpPr/>
          <p:nvPr/>
        </p:nvSpPr>
        <p:spPr>
          <a:xfrm>
            <a:off x="3197503" y="3093347"/>
            <a:ext cx="1133400" cy="16203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2" name="Google Shape;1852;p144"/>
          <p:cNvSpPr/>
          <p:nvPr/>
        </p:nvSpPr>
        <p:spPr>
          <a:xfrm>
            <a:off x="1735232" y="3089067"/>
            <a:ext cx="1126800" cy="1607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3" name="Google Shape;1853;p144"/>
          <p:cNvSpPr/>
          <p:nvPr/>
        </p:nvSpPr>
        <p:spPr>
          <a:xfrm>
            <a:off x="4643159" y="3103219"/>
            <a:ext cx="1121400" cy="16152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4" name="Google Shape;1854;p144"/>
          <p:cNvSpPr/>
          <p:nvPr/>
        </p:nvSpPr>
        <p:spPr>
          <a:xfrm>
            <a:off x="6076442" y="3108717"/>
            <a:ext cx="1125900" cy="1604100"/>
          </a:xfrm>
          <a:prstGeom prst="rect">
            <a:avLst/>
          </a:prstGeom>
          <a:solidFill>
            <a:schemeClr val="dk1">
              <a:alpha val="52550"/>
            </a:schemeClr>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nvGrpSpPr>
          <p:cNvPr id="1855" name="Google Shape;1855;p144"/>
          <p:cNvGrpSpPr/>
          <p:nvPr/>
        </p:nvGrpSpPr>
        <p:grpSpPr>
          <a:xfrm>
            <a:off x="4470006" y="3300382"/>
            <a:ext cx="66980" cy="804817"/>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1" name="Google Shape;1861;p144"/>
          <p:cNvGrpSpPr/>
          <p:nvPr/>
        </p:nvGrpSpPr>
        <p:grpSpPr>
          <a:xfrm>
            <a:off x="5833280" y="3277644"/>
            <a:ext cx="66980" cy="979658"/>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grpSp>
        <p:nvGrpSpPr>
          <p:cNvPr id="1868" name="Google Shape;1868;p144"/>
          <p:cNvGrpSpPr/>
          <p:nvPr/>
        </p:nvGrpSpPr>
        <p:grpSpPr>
          <a:xfrm>
            <a:off x="7614069" y="4070018"/>
            <a:ext cx="445521" cy="79998"/>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48"/>
                <a:buFont typeface="Arial"/>
                <a:buNone/>
              </a:pPr>
              <a:r>
                <a:t/>
              </a:r>
              <a:endParaRPr b="0" i="0" sz="748"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8"/>
                                        </p:tgtEl>
                                        <p:attrNameLst>
                                          <p:attrName>style.visibility</p:attrName>
                                        </p:attrNameLst>
                                      </p:cBhvr>
                                      <p:to>
                                        <p:strVal val="visible"/>
                                      </p:to>
                                    </p:set>
                                    <p:anim calcmode="lin" valueType="num">
                                      <p:cBhvr additive="base">
                                        <p:cTn dur="1"/>
                                        <p:tgtEl>
                                          <p:spTgt spid="1828"/>
                                        </p:tgtEl>
                                        <p:attrNameLst>
                                          <p:attrName>ppt_x</p:attrName>
                                        </p:attrNameLst>
                                      </p:cBhvr>
                                      <p:tavLst>
                                        <p:tav fmla="" tm="0">
                                          <p:val>
                                            <p:strVal val="#ppt_x-1"/>
                                          </p:val>
                                        </p:tav>
                                        <p:tav fmla="" tm="100000">
                                          <p:val>
                                            <p:strVal val="#ppt_x"/>
                                          </p:val>
                                        </p:tav>
                                      </p:tavLst>
                                    </p:anim>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852"/>
                                        </p:tgtEl>
                                      </p:cBhvr>
                                    </p:animEffect>
                                    <p:set>
                                      <p:cBhvr>
                                        <p:cTn dur="1" fill="hold">
                                          <p:stCondLst>
                                            <p:cond delay="500"/>
                                          </p:stCondLst>
                                        </p:cTn>
                                        <p:tgtEl>
                                          <p:spTgt spid="18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3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851"/>
                                        </p:tgtEl>
                                      </p:cBhvr>
                                    </p:animEffect>
                                    <p:set>
                                      <p:cBhvr>
                                        <p:cTn dur="1" fill="hold">
                                          <p:stCondLst>
                                            <p:cond delay="500"/>
                                          </p:stCondLst>
                                        </p:cTn>
                                        <p:tgtEl>
                                          <p:spTgt spid="18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4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500"/>
                                        <p:tgtEl>
                                          <p:spTgt spid="1853"/>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1853"/>
                                        </p:tgtEl>
                                      </p:cBhvr>
                                    </p:animEffect>
                                    <p:set>
                                      <p:cBhvr>
                                        <p:cTn dur="1" fill="hold">
                                          <p:stCondLst>
                                            <p:cond delay="500"/>
                                          </p:stCondLst>
                                        </p:cTn>
                                        <p:tgtEl>
                                          <p:spTgt spid="18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55"/>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1854"/>
                                        </p:tgtEl>
                                      </p:cBhvr>
                                    </p:animEffect>
                                    <p:set>
                                      <p:cBhvr>
                                        <p:cTn dur="1" fill="hold">
                                          <p:stCondLst>
                                            <p:cond delay="500"/>
                                          </p:stCondLst>
                                        </p:cTn>
                                        <p:tgtEl>
                                          <p:spTgt spid="18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3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45"/>
          <p:cNvSpPr/>
          <p:nvPr/>
        </p:nvSpPr>
        <p:spPr>
          <a:xfrm>
            <a:off x="4333694" y="309132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9" name="Google Shape;1879;p145"/>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Language Elements</a:t>
            </a:r>
            <a:endParaRPr/>
          </a:p>
        </p:txBody>
      </p:sp>
      <p:sp>
        <p:nvSpPr>
          <p:cNvPr id="1880" name="Google Shape;1880;p14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grpSp>
        <p:nvGrpSpPr>
          <p:cNvPr id="1881" name="Google Shape;1881;p145"/>
          <p:cNvGrpSpPr/>
          <p:nvPr/>
        </p:nvGrpSpPr>
        <p:grpSpPr>
          <a:xfrm>
            <a:off x="7526622" y="2482058"/>
            <a:ext cx="701379" cy="16383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860"/>
                    </a:srgbClr>
                  </a:outerShdw>
                </a:effectLst>
              </p:spPr>
            </p:cxnSp>
          </p:grpSp>
        </p:grpSp>
      </p:grpSp>
      <p:sp>
        <p:nvSpPr>
          <p:cNvPr id="1901" name="Google Shape;1901;p145"/>
          <p:cNvSpPr txBox="1"/>
          <p:nvPr/>
        </p:nvSpPr>
        <p:spPr>
          <a:xfrm>
            <a:off x="5783766" y="-698810"/>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2" name="Google Shape;1902;p145"/>
          <p:cNvSpPr/>
          <p:nvPr/>
        </p:nvSpPr>
        <p:spPr>
          <a:xfrm>
            <a:off x="8239472" y="309800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03" name="Google Shape;1903;p145"/>
          <p:cNvCxnSpPr/>
          <p:nvPr/>
        </p:nvCxnSpPr>
        <p:spPr>
          <a:xfrm>
            <a:off x="381000" y="3627337"/>
            <a:ext cx="2971800" cy="0"/>
          </a:xfrm>
          <a:prstGeom prst="straightConnector1">
            <a:avLst/>
          </a:prstGeom>
          <a:noFill/>
          <a:ln cap="flat" cmpd="sng" w="25400">
            <a:solidFill>
              <a:srgbClr val="FF0000"/>
            </a:solidFill>
            <a:prstDash val="dot"/>
            <a:round/>
            <a:headEnd len="sm" w="sm" type="none"/>
            <a:tailEnd len="sm" w="sm" type="none"/>
          </a:ln>
        </p:spPr>
      </p:cxnSp>
      <p:sp>
        <p:nvSpPr>
          <p:cNvPr id="1904" name="Google Shape;1904;p145"/>
          <p:cNvSpPr/>
          <p:nvPr/>
        </p:nvSpPr>
        <p:spPr>
          <a:xfrm>
            <a:off x="381000" y="372338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49"/>
              <a:buFont typeface="Arial"/>
              <a:buNone/>
            </a:pPr>
            <a:r>
              <a:rPr b="0" i="0" lang="en-US" sz="1395" u="none" cap="none" strike="noStrike">
                <a:solidFill>
                  <a:schemeClr val="lt1"/>
                </a:solidFill>
                <a:latin typeface="Arial"/>
                <a:ea typeface="Arial"/>
                <a:cs typeface="Arial"/>
                <a:sym typeface="Arial"/>
              </a:rPr>
              <a:t>Architecture Description</a:t>
            </a:r>
            <a:endParaRPr/>
          </a:p>
        </p:txBody>
      </p:sp>
      <p:sp>
        <p:nvSpPr>
          <p:cNvPr id="1905" name="Google Shape;1905;p145"/>
          <p:cNvSpPr/>
          <p:nvPr/>
        </p:nvSpPr>
        <p:spPr>
          <a:xfrm>
            <a:off x="380817" y="426286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a:p>
        </p:txBody>
      </p:sp>
      <p:sp>
        <p:nvSpPr>
          <p:cNvPr id="1906" name="Google Shape;1906;p145"/>
          <p:cNvSpPr txBox="1"/>
          <p:nvPr/>
        </p:nvSpPr>
        <p:spPr>
          <a:xfrm>
            <a:off x="2438399" y="3723389"/>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Programmable blocks and their interfaces</a:t>
            </a:r>
            <a:endParaRPr/>
          </a:p>
        </p:txBody>
      </p:sp>
      <p:sp>
        <p:nvSpPr>
          <p:cNvPr id="1907" name="Google Shape;1907;p145"/>
          <p:cNvSpPr txBox="1"/>
          <p:nvPr/>
        </p:nvSpPr>
        <p:spPr>
          <a:xfrm>
            <a:off x="2438399" y="4241332"/>
            <a:ext cx="1418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Support for specialized components</a:t>
            </a:r>
            <a:endParaRPr/>
          </a:p>
        </p:txBody>
      </p:sp>
      <p:sp>
        <p:nvSpPr>
          <p:cNvPr id="1908" name="Google Shape;1908;p145"/>
          <p:cNvSpPr/>
          <p:nvPr/>
        </p:nvSpPr>
        <p:spPr>
          <a:xfrm>
            <a:off x="380889" y="3047586"/>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Data Types</a:t>
            </a:r>
            <a:endParaRPr/>
          </a:p>
        </p:txBody>
      </p:sp>
      <p:sp>
        <p:nvSpPr>
          <p:cNvPr id="1909" name="Google Shape;1909;p145"/>
          <p:cNvSpPr txBox="1"/>
          <p:nvPr/>
        </p:nvSpPr>
        <p:spPr>
          <a:xfrm>
            <a:off x="2406206" y="3050233"/>
            <a:ext cx="1264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Bistrings, headers, structures, arrays</a:t>
            </a:r>
            <a:endParaRPr/>
          </a:p>
        </p:txBody>
      </p:sp>
      <p:sp>
        <p:nvSpPr>
          <p:cNvPr id="1910" name="Google Shape;1910;p145"/>
          <p:cNvSpPr/>
          <p:nvPr/>
        </p:nvSpPr>
        <p:spPr>
          <a:xfrm>
            <a:off x="400551" y="1714964"/>
            <a:ext cx="1905000" cy="6282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Controls</a:t>
            </a:r>
            <a:endParaRPr/>
          </a:p>
        </p:txBody>
      </p:sp>
      <p:sp>
        <p:nvSpPr>
          <p:cNvPr id="1911" name="Google Shape;1911;p145"/>
          <p:cNvSpPr txBox="1"/>
          <p:nvPr/>
        </p:nvSpPr>
        <p:spPr>
          <a:xfrm>
            <a:off x="2406205" y="1830456"/>
            <a:ext cx="1175100" cy="47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31"/>
              <a:buFont typeface="Arial"/>
              <a:buNone/>
            </a:pPr>
            <a:r>
              <a:rPr b="0" i="0" lang="en-US" sz="925" u="none" cap="none" strike="noStrike">
                <a:solidFill>
                  <a:schemeClr val="dk1"/>
                </a:solidFill>
                <a:latin typeface="Arial"/>
                <a:ea typeface="Arial"/>
                <a:cs typeface="Arial"/>
                <a:sym typeface="Arial"/>
              </a:rPr>
              <a:t>Tables, Actions, control flow statements</a:t>
            </a:r>
            <a:endParaRPr/>
          </a:p>
        </p:txBody>
      </p:sp>
      <p:sp>
        <p:nvSpPr>
          <p:cNvPr id="1912" name="Google Shape;1912;p145"/>
          <p:cNvSpPr/>
          <p:nvPr/>
        </p:nvSpPr>
        <p:spPr>
          <a:xfrm>
            <a:off x="415231" y="941015"/>
            <a:ext cx="1905000" cy="659700"/>
          </a:xfrm>
          <a:prstGeom prst="rect">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Parsers</a:t>
            </a:r>
            <a:endParaRPr/>
          </a:p>
        </p:txBody>
      </p:sp>
      <p:sp>
        <p:nvSpPr>
          <p:cNvPr id="1913" name="Google Shape;1913;p145"/>
          <p:cNvSpPr/>
          <p:nvPr/>
        </p:nvSpPr>
        <p:spPr>
          <a:xfrm>
            <a:off x="392915" y="2495550"/>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Expressions</a:t>
            </a:r>
            <a:endParaRPr/>
          </a:p>
        </p:txBody>
      </p:sp>
      <p:sp>
        <p:nvSpPr>
          <p:cNvPr id="1914" name="Google Shape;1914;p145"/>
          <p:cNvSpPr txBox="1"/>
          <p:nvPr/>
        </p:nvSpPr>
        <p:spPr>
          <a:xfrm>
            <a:off x="2403718" y="2517208"/>
            <a:ext cx="1177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Basic operations and operators</a:t>
            </a:r>
            <a:endParaRPr/>
          </a:p>
        </p:txBody>
      </p:sp>
      <p:sp>
        <p:nvSpPr>
          <p:cNvPr id="1915" name="Google Shape;1915;p145"/>
          <p:cNvSpPr txBox="1"/>
          <p:nvPr/>
        </p:nvSpPr>
        <p:spPr>
          <a:xfrm>
            <a:off x="2438399" y="1078245"/>
            <a:ext cx="1143000" cy="39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State machine, bitfield extraction</a:t>
            </a:r>
            <a:endParaRPr/>
          </a:p>
        </p:txBody>
      </p:sp>
      <p:grpSp>
        <p:nvGrpSpPr>
          <p:cNvPr id="1916" name="Google Shape;1916;p145"/>
          <p:cNvGrpSpPr/>
          <p:nvPr/>
        </p:nvGrpSpPr>
        <p:grpSpPr>
          <a:xfrm>
            <a:off x="5377555" y="2488090"/>
            <a:ext cx="1124480" cy="1626817"/>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19" name="Google Shape;1919;p145"/>
          <p:cNvGrpSpPr/>
          <p:nvPr/>
        </p:nvGrpSpPr>
        <p:grpSpPr>
          <a:xfrm>
            <a:off x="5535508" y="2564615"/>
            <a:ext cx="909363" cy="1479767"/>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6" name="Google Shape;1926;p145"/>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7" name="Google Shape;1927;p145"/>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8" name="Google Shape;1928;p145"/>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29" name="Google Shape;1929;p145"/>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0" name="Google Shape;1930;p145"/>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31" name="Google Shape;1931;p145"/>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sp>
        <p:nvSpPr>
          <p:cNvPr id="1932" name="Google Shape;1932;p145"/>
          <p:cNvSpPr/>
          <p:nvPr/>
        </p:nvSpPr>
        <p:spPr>
          <a:xfrm>
            <a:off x="5228237" y="3076761"/>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3" name="Google Shape;1933;p145"/>
          <p:cNvSpPr/>
          <p:nvPr/>
        </p:nvSpPr>
        <p:spPr>
          <a:xfrm>
            <a:off x="7381082" y="3092795"/>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34" name="Google Shape;1934;p145"/>
          <p:cNvGrpSpPr/>
          <p:nvPr/>
        </p:nvGrpSpPr>
        <p:grpSpPr>
          <a:xfrm>
            <a:off x="4498877" y="2497519"/>
            <a:ext cx="722700" cy="16167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36" name="Google Shape;1936;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7" name="Google Shape;1937;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8" name="Google Shape;1938;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39" name="Google Shape;1939;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0" name="Google Shape;1940;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41" name="Google Shape;1941;p145"/>
            <p:cNvCxnSpPr>
              <a:stCxn id="1936" idx="0"/>
              <a:endCxn id="1938" idx="0"/>
            </p:cNvCxnSpPr>
            <p:nvPr/>
          </p:nvCxnSpPr>
          <p:spPr>
            <a:xfrm flipH="1" rot="-5400000">
              <a:off x="859367" y="3010356"/>
              <a:ext cx="283800" cy="305700"/>
            </a:xfrm>
            <a:prstGeom prst="curvedConnector5">
              <a:avLst>
                <a:gd fmla="val -32371"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42" name="Google Shape;1942;p145"/>
            <p:cNvCxnSpPr>
              <a:stCxn id="1936" idx="4"/>
              <a:endCxn id="1937"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43" name="Google Shape;1943;p145"/>
            <p:cNvCxnSpPr>
              <a:stCxn id="1938" idx="4"/>
              <a:endCxn id="1938" idx="6"/>
            </p:cNvCxnSpPr>
            <p:nvPr/>
          </p:nvCxnSpPr>
          <p:spPr>
            <a:xfrm rot="-5400000">
              <a:off x="1152606" y="3424719"/>
              <a:ext cx="117600" cy="114300"/>
            </a:xfrm>
            <a:prstGeom prst="curvedConnector4">
              <a:avLst>
                <a:gd fmla="val -201972" name="adj1"/>
                <a:gd fmla="val 182016" name="adj2"/>
              </a:avLst>
            </a:prstGeom>
            <a:noFill/>
            <a:ln cap="flat" cmpd="sng" w="12700">
              <a:solidFill>
                <a:srgbClr val="FF0000"/>
              </a:solidFill>
              <a:prstDash val="solid"/>
              <a:round/>
              <a:headEnd len="sm" w="sm" type="none"/>
              <a:tailEnd len="lg" w="lg" type="triangle"/>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45" name="Google Shape;1945;p145"/>
            <p:cNvCxnSpPr>
              <a:stCxn id="1937" idx="6"/>
              <a:endCxn id="1940"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46" name="Google Shape;1946;p145"/>
            <p:cNvCxnSpPr>
              <a:stCxn id="1940" idx="4"/>
              <a:endCxn id="1939" idx="4"/>
            </p:cNvCxnSpPr>
            <p:nvPr/>
          </p:nvCxnSpPr>
          <p:spPr>
            <a:xfrm flipH="1" rot="5400000">
              <a:off x="905844" y="4064540"/>
              <a:ext cx="220500" cy="328500"/>
            </a:xfrm>
            <a:prstGeom prst="curvedConnector3">
              <a:avLst>
                <a:gd fmla="val -47380" name="adj1"/>
              </a:avLst>
            </a:prstGeom>
            <a:noFill/>
            <a:ln cap="flat" cmpd="sng" w="12700">
              <a:solidFill>
                <a:srgbClr val="FF0000"/>
              </a:solidFill>
              <a:prstDash val="solid"/>
              <a:round/>
              <a:headEnd len="sm" w="sm" type="none"/>
              <a:tailEnd len="lg" w="lg" type="triangle"/>
            </a:ln>
          </p:spPr>
        </p:cxnSp>
      </p:grpSp>
      <p:grpSp>
        <p:nvGrpSpPr>
          <p:cNvPr id="1947" name="Google Shape;1947;p145"/>
          <p:cNvGrpSpPr/>
          <p:nvPr/>
        </p:nvGrpSpPr>
        <p:grpSpPr>
          <a:xfrm>
            <a:off x="6638302" y="2478294"/>
            <a:ext cx="722700" cy="16167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1949" name="Google Shape;1949;p145"/>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0" name="Google Shape;1950;p145"/>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1" name="Google Shape;1951;p145"/>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2" name="Google Shape;1952;p145"/>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53" name="Google Shape;1953;p145"/>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954" name="Google Shape;1954;p145"/>
            <p:cNvCxnSpPr>
              <a:stCxn id="1949" idx="0"/>
              <a:endCxn id="1951" idx="0"/>
            </p:cNvCxnSpPr>
            <p:nvPr/>
          </p:nvCxnSpPr>
          <p:spPr>
            <a:xfrm flipH="1" rot="-5400000">
              <a:off x="859367" y="3010356"/>
              <a:ext cx="283800" cy="305700"/>
            </a:xfrm>
            <a:prstGeom prst="curvedConnector5">
              <a:avLst>
                <a:gd fmla="val -36943"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1955" name="Google Shape;1955;p145"/>
            <p:cNvCxnSpPr>
              <a:stCxn id="1949" idx="4"/>
              <a:endCxn id="1950"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1956" name="Google Shape;1956;p145"/>
            <p:cNvCxnSpPr>
              <a:stCxn id="1951" idx="4"/>
              <a:endCxn id="1951" idx="6"/>
            </p:cNvCxnSpPr>
            <p:nvPr/>
          </p:nvCxnSpPr>
          <p:spPr>
            <a:xfrm rot="-5400000">
              <a:off x="1152606" y="3424719"/>
              <a:ext cx="117600" cy="114300"/>
            </a:xfrm>
            <a:prstGeom prst="curvedConnector4">
              <a:avLst>
                <a:gd fmla="val -201972" name="adj1"/>
                <a:gd fmla="val 189168" name="adj2"/>
              </a:avLst>
            </a:prstGeom>
            <a:noFill/>
            <a:ln cap="flat" cmpd="sng" w="12700">
              <a:solidFill>
                <a:srgbClr val="FF0000"/>
              </a:solidFill>
              <a:prstDash val="solid"/>
              <a:round/>
              <a:headEnd len="sm" w="sm" type="none"/>
              <a:tailEnd len="lg" w="lg" type="triangle"/>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1958" name="Google Shape;1958;p145"/>
            <p:cNvCxnSpPr>
              <a:stCxn id="1950" idx="6"/>
              <a:endCxn id="1953"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1959" name="Google Shape;1959;p145"/>
            <p:cNvCxnSpPr>
              <a:stCxn id="1953" idx="4"/>
              <a:endCxn id="1952" idx="4"/>
            </p:cNvCxnSpPr>
            <p:nvPr/>
          </p:nvCxnSpPr>
          <p:spPr>
            <a:xfrm flipH="1" rot="5400000">
              <a:off x="905844" y="4064540"/>
              <a:ext cx="220500" cy="328500"/>
            </a:xfrm>
            <a:prstGeom prst="curvedConnector3">
              <a:avLst>
                <a:gd fmla="val -46359" name="adj1"/>
              </a:avLst>
            </a:prstGeom>
            <a:noFill/>
            <a:ln cap="flat" cmpd="sng" w="12700">
              <a:solidFill>
                <a:srgbClr val="FF0000"/>
              </a:solidFill>
              <a:prstDash val="solid"/>
              <a:round/>
              <a:headEnd len="sm" w="sm" type="none"/>
              <a:tailEnd len="lg" w="lg" type="triangle"/>
            </a:ln>
          </p:spPr>
        </p:cxnSp>
      </p:grpSp>
      <p:sp>
        <p:nvSpPr>
          <p:cNvPr id="1960" name="Google Shape;1960;p145"/>
          <p:cNvSpPr/>
          <p:nvPr/>
        </p:nvSpPr>
        <p:spPr>
          <a:xfrm>
            <a:off x="6488140" y="3112037"/>
            <a:ext cx="168000" cy="4065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961" name="Google Shape;1961;p145"/>
          <p:cNvCxnSpPr>
            <a:stCxn id="1915" idx="3"/>
            <a:endCxn id="1935" idx="0"/>
          </p:cNvCxnSpPr>
          <p:nvPr/>
        </p:nvCxnSpPr>
        <p:spPr>
          <a:xfrm>
            <a:off x="3581399" y="1276845"/>
            <a:ext cx="1278900" cy="1220700"/>
          </a:xfrm>
          <a:prstGeom prst="bentConnector2">
            <a:avLst/>
          </a:prstGeom>
          <a:noFill/>
          <a:ln cap="flat" cmpd="sng" w="38100">
            <a:solidFill>
              <a:srgbClr val="0000FF"/>
            </a:solidFill>
            <a:prstDash val="solid"/>
            <a:round/>
            <a:headEnd len="med" w="med" type="none"/>
            <a:tailEnd len="med" w="med" type="triangle"/>
          </a:ln>
        </p:spPr>
      </p:cxnSp>
      <p:cxnSp>
        <p:nvCxnSpPr>
          <p:cNvPr id="1962" name="Google Shape;1962;p145"/>
          <p:cNvCxnSpPr>
            <a:endCxn id="1948" idx="0"/>
          </p:cNvCxnSpPr>
          <p:nvPr/>
        </p:nvCxnSpPr>
        <p:spPr>
          <a:xfrm>
            <a:off x="4860352" y="1276794"/>
            <a:ext cx="2139300" cy="1201500"/>
          </a:xfrm>
          <a:prstGeom prst="bentConnector2">
            <a:avLst/>
          </a:prstGeom>
          <a:noFill/>
          <a:ln cap="flat" cmpd="sng" w="38100">
            <a:solidFill>
              <a:srgbClr val="0000FF"/>
            </a:solidFill>
            <a:prstDash val="solid"/>
            <a:round/>
            <a:headEnd len="med" w="med" type="none"/>
            <a:tailEnd len="med" w="med" type="triangle"/>
          </a:ln>
        </p:spPr>
      </p:cxnSp>
      <p:cxnSp>
        <p:nvCxnSpPr>
          <p:cNvPr id="1963" name="Google Shape;1963;p145"/>
          <p:cNvCxnSpPr>
            <a:endCxn id="1918" idx="0"/>
          </p:cNvCxnSpPr>
          <p:nvPr/>
        </p:nvCxnSpPr>
        <p:spPr>
          <a:xfrm>
            <a:off x="3581455" y="2067790"/>
            <a:ext cx="2358300" cy="420300"/>
          </a:xfrm>
          <a:prstGeom prst="bentConnector2">
            <a:avLst/>
          </a:prstGeom>
          <a:noFill/>
          <a:ln cap="flat" cmpd="sng" w="38100">
            <a:solidFill>
              <a:srgbClr val="FF0000"/>
            </a:solidFill>
            <a:prstDash val="solid"/>
            <a:round/>
            <a:headEnd len="med" w="med" type="none"/>
            <a:tailEnd len="med" w="med" type="triangle"/>
          </a:ln>
        </p:spPr>
      </p:cxnSp>
      <p:cxnSp>
        <p:nvCxnSpPr>
          <p:cNvPr id="1964" name="Google Shape;1964;p145"/>
          <p:cNvCxnSpPr>
            <a:endCxn id="1882" idx="0"/>
          </p:cNvCxnSpPr>
          <p:nvPr/>
        </p:nvCxnSpPr>
        <p:spPr>
          <a:xfrm>
            <a:off x="5939612" y="2067758"/>
            <a:ext cx="1937700" cy="4143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46"/>
          <p:cNvSpPr/>
          <p:nvPr/>
        </p:nvSpPr>
        <p:spPr>
          <a:xfrm>
            <a:off x="762000" y="2952750"/>
            <a:ext cx="32766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Community-Developed</a:t>
            </a:r>
            <a:endParaRPr b="0" i="0" sz="1400" u="none" cap="none" strike="noStrike">
              <a:solidFill>
                <a:srgbClr val="000000"/>
              </a:solidFill>
              <a:latin typeface="Arial"/>
              <a:ea typeface="Arial"/>
              <a:cs typeface="Arial"/>
              <a:sym typeface="Arial"/>
            </a:endParaRPr>
          </a:p>
        </p:txBody>
      </p:sp>
      <p:sp>
        <p:nvSpPr>
          <p:cNvPr id="1971" name="Google Shape;1971;p14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P4_16 Approach</a:t>
            </a:r>
            <a:endParaRPr b="1" i="0" sz="2700" u="none" cap="none" strike="noStrike">
              <a:solidFill>
                <a:schemeClr val="dk1"/>
              </a:solidFill>
              <a:latin typeface="Arial"/>
              <a:ea typeface="Arial"/>
              <a:cs typeface="Arial"/>
              <a:sym typeface="Arial"/>
            </a:endParaRPr>
          </a:p>
        </p:txBody>
      </p:sp>
      <p:graphicFrame>
        <p:nvGraphicFramePr>
          <p:cNvPr id="1972" name="Google Shape;1972;p146"/>
          <p:cNvGraphicFramePr/>
          <p:nvPr/>
        </p:nvGraphicFramePr>
        <p:xfrm>
          <a:off x="152400" y="1047750"/>
          <a:ext cx="3000000" cy="3000000"/>
        </p:xfrm>
        <a:graphic>
          <a:graphicData uri="http://schemas.openxmlformats.org/drawingml/2006/table">
            <a:tbl>
              <a:tblPr bandRow="1" firstRow="1">
                <a:noFill/>
                <a:tableStyleId>{447CCB92-0892-4498-8BED-82C31AAE323C}</a:tableStyleId>
              </a:tblPr>
              <a:tblGrid>
                <a:gridCol w="2057400"/>
                <a:gridCol w="6629175"/>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Term</a:t>
                      </a:r>
                      <a:endParaRPr sz="1400" u="none" cap="none" strike="noStrike"/>
                    </a:p>
                  </a:txBody>
                  <a:tcPr marT="45725" marB="45725" marR="115775" marL="115775"/>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Explanation</a:t>
                      </a:r>
                      <a:endParaRPr sz="1400" u="none" cap="none" strike="noStrike"/>
                    </a:p>
                  </a:txBody>
                  <a:tcPr marT="45725" marB="45725" marR="115775" marL="115775"/>
                </a:tc>
              </a:tr>
              <a:tr h="370850">
                <a:tc>
                  <a:txBody>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Target</a:t>
                      </a:r>
                      <a:endParaRPr sz="1400" u="none" cap="none" strike="noStrike"/>
                    </a:p>
                  </a:txBody>
                  <a:tcPr marT="45725" marB="45725" marR="115775" marL="115775" anchor="ctr"/>
                </a:tc>
                <a:tc>
                  <a:txBody>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An embodiment of a specific hardware implementation</a:t>
                      </a:r>
                      <a:endParaRPr sz="1400" u="none" cap="none" strike="noStrike"/>
                    </a:p>
                  </a:txBody>
                  <a:tcPr marT="45725" marB="45725" marR="115775" marL="115775"/>
                </a:tc>
              </a:tr>
              <a:tr h="370850">
                <a:tc>
                  <a:txBody>
                    <a:bodyPr/>
                    <a:lstStyle/>
                    <a:p>
                      <a:pPr indent="0" lvl="0" marL="0" marR="0" rtl="0" algn="l">
                        <a:lnSpc>
                          <a:spcPct val="100000"/>
                        </a:lnSpc>
                        <a:spcBef>
                          <a:spcPts val="0"/>
                        </a:spcBef>
                        <a:spcAft>
                          <a:spcPts val="0"/>
                        </a:spcAft>
                        <a:buClr>
                          <a:srgbClr val="000000"/>
                        </a:buClr>
                        <a:buSzPts val="400"/>
                        <a:buFont typeface="Arial"/>
                        <a:buNone/>
                      </a:pPr>
                      <a:r>
                        <a:rPr lang="en-US" sz="1600" u="none" cap="none" strike="noStrike"/>
                        <a:t>P4 Architecture</a:t>
                      </a:r>
                      <a:endParaRPr sz="1400" u="none" cap="none" strike="noStrike"/>
                    </a:p>
                  </a:txBody>
                  <a:tcPr marT="45725" marB="45725" marR="115775" marL="115775" anchor="ctr"/>
                </a:tc>
                <a:tc>
                  <a:txBody>
                    <a:bodyPr/>
                    <a:lstStyle/>
                    <a:p>
                      <a:pPr indent="0" lvl="0" marL="0" marR="0" rtl="0" algn="l">
                        <a:lnSpc>
                          <a:spcPct val="100000"/>
                        </a:lnSpc>
                        <a:spcBef>
                          <a:spcPts val="0"/>
                        </a:spcBef>
                        <a:spcAft>
                          <a:spcPts val="0"/>
                        </a:spcAft>
                        <a:buClr>
                          <a:srgbClr val="000000"/>
                        </a:buClr>
                        <a:buSzPts val="319"/>
                        <a:buFont typeface="Arial"/>
                        <a:buNone/>
                      </a:pPr>
                      <a:r>
                        <a:rPr lang="en-US" sz="1275" u="none" cap="none" strike="noStrike"/>
                        <a:t>Provides an interface to program a target via some set of P4-programmable components, externs, fixed components</a:t>
                      </a:r>
                      <a:endParaRPr sz="1400" u="none" cap="none" strike="noStrike"/>
                    </a:p>
                  </a:txBody>
                  <a:tcPr marT="45725" marB="45725" marR="115775" marL="115775"/>
                </a:tc>
              </a:tr>
            </a:tbl>
          </a:graphicData>
        </a:graphic>
      </p:graphicFrame>
      <p:sp>
        <p:nvSpPr>
          <p:cNvPr id="1973" name="Google Shape;1973;p14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1974" name="Google Shape;1974;p146"/>
          <p:cNvSpPr/>
          <p:nvPr/>
        </p:nvSpPr>
        <p:spPr>
          <a:xfrm>
            <a:off x="1066800" y="3333750"/>
            <a:ext cx="967800" cy="967800"/>
          </a:xfrm>
          <a:prstGeom prst="ellipse">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P4</a:t>
            </a:r>
            <a:r>
              <a:rPr b="0" baseline="-25000" i="0" lang="en-US" sz="1200" u="none" cap="none" strike="noStrike">
                <a:solidFill>
                  <a:schemeClr val="lt1"/>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Language</a:t>
            </a:r>
            <a:endParaRPr b="0" i="0" sz="1400" u="none" cap="none" strike="noStrike">
              <a:solidFill>
                <a:srgbClr val="000000"/>
              </a:solidFill>
              <a:latin typeface="Arial"/>
              <a:ea typeface="Arial"/>
              <a:cs typeface="Arial"/>
              <a:sym typeface="Arial"/>
            </a:endParaRPr>
          </a:p>
        </p:txBody>
      </p:sp>
      <p:sp>
        <p:nvSpPr>
          <p:cNvPr id="1975" name="Google Shape;1975;p146"/>
          <p:cNvSpPr/>
          <p:nvPr/>
        </p:nvSpPr>
        <p:spPr>
          <a:xfrm>
            <a:off x="2411847" y="3589065"/>
            <a:ext cx="1295400" cy="457200"/>
          </a:xfrm>
          <a:prstGeom prst="roundRect">
            <a:avLst>
              <a:gd fmla="val 16667" name="adj"/>
            </a:avLst>
          </a:prstGeom>
          <a:gradFill>
            <a:gsLst>
              <a:gs pos="0">
                <a:srgbClr val="759336"/>
              </a:gs>
              <a:gs pos="80000">
                <a:srgbClr val="99C247"/>
              </a:gs>
              <a:gs pos="100000">
                <a:srgbClr val="9BC54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P4</a:t>
            </a:r>
            <a:r>
              <a:rPr b="0" baseline="-25000" i="0" lang="en-US" sz="1260" u="none" cap="none" strike="noStrike">
                <a:solidFill>
                  <a:schemeClr val="lt1"/>
                </a:solidFill>
                <a:latin typeface="Arial"/>
                <a:ea typeface="Arial"/>
                <a:cs typeface="Arial"/>
                <a:sym typeface="Arial"/>
              </a:rPr>
              <a:t>16 </a:t>
            </a:r>
            <a:r>
              <a:rPr b="0" i="0" lang="en-US" sz="1260" u="none" cap="none" strike="noStrike">
                <a:solidFill>
                  <a:schemeClr val="lt1"/>
                </a:solidFill>
                <a:latin typeface="Arial"/>
                <a:ea typeface="Arial"/>
                <a:cs typeface="Arial"/>
                <a:sym typeface="Arial"/>
              </a:rPr>
              <a:t>Core Library</a:t>
            </a:r>
            <a:endParaRPr b="0" i="0" sz="1400" u="none" cap="none" strike="noStrike">
              <a:solidFill>
                <a:srgbClr val="000000"/>
              </a:solidFill>
              <a:latin typeface="Arial"/>
              <a:ea typeface="Arial"/>
              <a:cs typeface="Arial"/>
              <a:sym typeface="Arial"/>
            </a:endParaRPr>
          </a:p>
        </p:txBody>
      </p:sp>
      <p:sp>
        <p:nvSpPr>
          <p:cNvPr id="1976" name="Google Shape;1976;p146"/>
          <p:cNvSpPr/>
          <p:nvPr/>
        </p:nvSpPr>
        <p:spPr>
          <a:xfrm>
            <a:off x="4183335" y="3618885"/>
            <a:ext cx="342900" cy="342900"/>
          </a:xfrm>
          <a:prstGeom prst="mathPlus">
            <a:avLst>
              <a:gd fmla="val 23520" name="adj1"/>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7" name="Google Shape;1977;p146"/>
          <p:cNvSpPr/>
          <p:nvPr/>
        </p:nvSpPr>
        <p:spPr>
          <a:xfrm>
            <a:off x="4670970" y="2952750"/>
            <a:ext cx="3253800" cy="16002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Vendor-supplied</a:t>
            </a:r>
            <a:endParaRPr b="0" i="0" sz="1400" u="none" cap="none" strike="noStrike">
              <a:solidFill>
                <a:srgbClr val="000000"/>
              </a:solidFill>
              <a:latin typeface="Arial"/>
              <a:ea typeface="Arial"/>
              <a:cs typeface="Arial"/>
              <a:sym typeface="Arial"/>
            </a:endParaRPr>
          </a:p>
        </p:txBody>
      </p:sp>
      <p:sp>
        <p:nvSpPr>
          <p:cNvPr id="1978" name="Google Shape;1978;p146"/>
          <p:cNvSpPr/>
          <p:nvPr/>
        </p:nvSpPr>
        <p:spPr>
          <a:xfrm>
            <a:off x="4823370" y="3448050"/>
            <a:ext cx="11964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Extern Libraries</a:t>
            </a:r>
            <a:endParaRPr b="0" i="0" sz="1400" u="none" cap="none" strike="noStrike">
              <a:solidFill>
                <a:srgbClr val="000000"/>
              </a:solidFill>
              <a:latin typeface="Arial"/>
              <a:ea typeface="Arial"/>
              <a:cs typeface="Arial"/>
              <a:sym typeface="Arial"/>
            </a:endParaRPr>
          </a:p>
        </p:txBody>
      </p:sp>
      <p:sp>
        <p:nvSpPr>
          <p:cNvPr id="1979" name="Google Shape;1979;p146"/>
          <p:cNvSpPr/>
          <p:nvPr/>
        </p:nvSpPr>
        <p:spPr>
          <a:xfrm>
            <a:off x="6125497" y="3448050"/>
            <a:ext cx="1647000" cy="952500"/>
          </a:xfrm>
          <a:prstGeom prst="roundRect">
            <a:avLst>
              <a:gd fmla="val 16667" name="adj"/>
            </a:avLst>
          </a:prstGeom>
          <a:gradFill>
            <a:gsLst>
              <a:gs pos="0">
                <a:srgbClr val="C86C1F"/>
              </a:gs>
              <a:gs pos="80000">
                <a:srgbClr val="FF8E29"/>
              </a:gs>
              <a:gs pos="100000">
                <a:srgbClr val="FF8D25"/>
              </a:gs>
            </a:gsLst>
            <a:lin ang="16200038" scaled="0"/>
          </a:gra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Architecture Definition</a:t>
            </a:r>
            <a:endParaRPr b="0" i="0" sz="1400" u="none" cap="none" strike="noStrike">
              <a:solidFill>
                <a:srgbClr val="000000"/>
              </a:solidFill>
              <a:latin typeface="Arial"/>
              <a:ea typeface="Arial"/>
              <a:cs typeface="Arial"/>
              <a:sym typeface="Arial"/>
            </a:endParaRPr>
          </a:p>
        </p:txBody>
      </p:sp>
      <p:pic>
        <p:nvPicPr>
          <p:cNvPr id="1980" name="Google Shape;1980;p146"/>
          <p:cNvPicPr preferRelativeResize="0"/>
          <p:nvPr/>
        </p:nvPicPr>
        <p:blipFill rotWithShape="1">
          <a:blip r:embed="rId3">
            <a:alphaModFix/>
          </a:blip>
          <a:srcRect b="0" l="0" r="0" t="0"/>
          <a:stretch/>
        </p:blipFill>
        <p:spPr>
          <a:xfrm>
            <a:off x="3049525" y="4154399"/>
            <a:ext cx="855988" cy="320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par>
                                <p:cTn fill="hold" nodeType="withEffect" presetClass="entr" presetID="2" presetSubtype="4">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500"/>
                                        <p:tgtEl>
                                          <p:spTgt spid="19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Goals</a:t>
            </a:r>
            <a:endParaRPr/>
          </a:p>
        </p:txBody>
      </p:sp>
      <p:sp>
        <p:nvSpPr>
          <p:cNvPr id="816" name="Google Shape;816;p129"/>
          <p:cNvSpPr txBox="1"/>
          <p:nvPr>
            <p:ph idx="1" type="body"/>
          </p:nvPr>
        </p:nvSpPr>
        <p:spPr>
          <a:xfrm>
            <a:off x="152675" y="742950"/>
            <a:ext cx="8686800" cy="4114800"/>
          </a:xfrm>
          <a:prstGeom prst="rect">
            <a:avLst/>
          </a:prstGeom>
          <a:noFill/>
          <a:ln>
            <a:noFill/>
          </a:ln>
        </p:spPr>
        <p:txBody>
          <a:bodyPr anchorCtr="0" anchor="t" bIns="45700" lIns="91425" spcFirstLastPara="1" rIns="91425" wrap="square" tIns="45700">
            <a:noAutofit/>
          </a:bodyPr>
          <a:lstStyle/>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Language</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Traditional applications </a:t>
            </a:r>
            <a:endParaRPr b="0"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Novel applications</a:t>
            </a:r>
            <a:endParaRPr b="0"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P4 software tools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 Compiler</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BMv2</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P4Runtime</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Learn about future technology trends</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Keynote by Arvind Krishnamurthy (Washington)</a:t>
            </a:r>
            <a:endParaRPr sz="2000"/>
          </a:p>
          <a:p>
            <a:pPr indent="-220980" lvl="1" marL="411480" marR="0" rtl="0" algn="l">
              <a:lnSpc>
                <a:spcPct val="100000"/>
              </a:lnSpc>
              <a:spcBef>
                <a:spcPts val="131"/>
              </a:spcBef>
              <a:spcAft>
                <a:spcPts val="0"/>
              </a:spcAft>
              <a:buClr>
                <a:srgbClr val="205867"/>
              </a:buClr>
              <a:buSzPts val="2000"/>
              <a:buFont typeface="Merriweather Sans"/>
              <a:buChar char="◦"/>
            </a:pPr>
            <a:r>
              <a:rPr lang="en-US" sz="2000"/>
              <a:t>Panel with representatives from ONF, Kaloom, and Keysight</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Networking (the other kind)</a:t>
            </a:r>
            <a:endParaRPr sz="2000"/>
          </a:p>
          <a:p>
            <a:pPr indent="-199390" lvl="0" marL="205740" marR="0" rtl="0" algn="l">
              <a:lnSpc>
                <a:spcPct val="100000"/>
              </a:lnSpc>
              <a:spcBef>
                <a:spcPts val="131"/>
              </a:spcBef>
              <a:spcAft>
                <a:spcPts val="0"/>
              </a:spcAft>
              <a:buClr>
                <a:srgbClr val="3F3151"/>
              </a:buClr>
              <a:buSzPts val="2000"/>
              <a:buFont typeface="Merriweather Sans"/>
              <a:buChar char="•"/>
            </a:pPr>
            <a:r>
              <a:rPr lang="en-US" sz="2000"/>
              <a:t>Have fun!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4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Example Architectures and Targets</a:t>
            </a:r>
            <a:endParaRPr b="1" i="0" sz="2700" u="none" cap="none" strike="noStrike">
              <a:solidFill>
                <a:schemeClr val="dk1"/>
              </a:solidFill>
              <a:latin typeface="Arial"/>
              <a:ea typeface="Arial"/>
              <a:cs typeface="Arial"/>
              <a:sym typeface="Arial"/>
            </a:endParaRPr>
          </a:p>
        </p:txBody>
      </p:sp>
      <p:sp>
        <p:nvSpPr>
          <p:cNvPr id="1986" name="Google Shape;1986;p14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pSp>
        <p:nvGrpSpPr>
          <p:cNvPr id="1987" name="Google Shape;1987;p147"/>
          <p:cNvGrpSpPr/>
          <p:nvPr/>
        </p:nvGrpSpPr>
        <p:grpSpPr>
          <a:xfrm>
            <a:off x="1663532" y="1087167"/>
            <a:ext cx="572065" cy="822960"/>
            <a:chOff x="5377555" y="2488090"/>
            <a:chExt cx="1124480" cy="1626817"/>
          </a:xfrm>
        </p:grpSpPr>
        <p:grpSp>
          <p:nvGrpSpPr>
            <p:cNvPr id="1988" name="Google Shape;1988;p147"/>
            <p:cNvGrpSpPr/>
            <p:nvPr/>
          </p:nvGrpSpPr>
          <p:grpSpPr>
            <a:xfrm>
              <a:off x="5377555" y="2488090"/>
              <a:ext cx="1124480" cy="1626817"/>
              <a:chOff x="1485649" y="3204985"/>
              <a:chExt cx="1124480" cy="2169089"/>
            </a:xfrm>
          </p:grpSpPr>
          <p:sp>
            <p:nvSpPr>
              <p:cNvPr id="1989" name="Google Shape;1989;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1990" name="Google Shape;1990;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1991" name="Google Shape;1991;p147"/>
            <p:cNvGrpSpPr/>
            <p:nvPr/>
          </p:nvGrpSpPr>
          <p:grpSpPr>
            <a:xfrm>
              <a:off x="5535508" y="2564615"/>
              <a:ext cx="909363" cy="1479767"/>
              <a:chOff x="2449931" y="225721"/>
              <a:chExt cx="909363" cy="1973023"/>
            </a:xfrm>
          </p:grpSpPr>
          <p:sp>
            <p:nvSpPr>
              <p:cNvPr id="1992" name="Google Shape;1992;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1993" name="Google Shape;1993;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4" name="Google Shape;1994;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5" name="Google Shape;1995;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6" name="Google Shape;1996;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7" name="Google Shape;1997;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8" name="Google Shape;1998;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1999" name="Google Shape;1999;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0" name="Google Shape;2000;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1" name="Google Shape;2001;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2" name="Google Shape;2002;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03" name="Google Shape;2003;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04" name="Google Shape;2004;p147"/>
          <p:cNvSpPr/>
          <p:nvPr/>
        </p:nvSpPr>
        <p:spPr>
          <a:xfrm>
            <a:off x="2423402" y="106937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05" name="Google Shape;2005;p147"/>
          <p:cNvGrpSpPr/>
          <p:nvPr/>
        </p:nvGrpSpPr>
        <p:grpSpPr>
          <a:xfrm>
            <a:off x="3080204" y="1079435"/>
            <a:ext cx="572065" cy="822960"/>
            <a:chOff x="5377555" y="2488090"/>
            <a:chExt cx="1124480" cy="1626817"/>
          </a:xfrm>
        </p:grpSpPr>
        <p:grpSp>
          <p:nvGrpSpPr>
            <p:cNvPr id="2006" name="Google Shape;2006;p147"/>
            <p:cNvGrpSpPr/>
            <p:nvPr/>
          </p:nvGrpSpPr>
          <p:grpSpPr>
            <a:xfrm>
              <a:off x="5377555" y="2488090"/>
              <a:ext cx="1124480" cy="1626817"/>
              <a:chOff x="1485649" y="3204985"/>
              <a:chExt cx="1124480" cy="2169089"/>
            </a:xfrm>
          </p:grpSpPr>
          <p:sp>
            <p:nvSpPr>
              <p:cNvPr id="2007" name="Google Shape;2007;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08" name="Google Shape;2008;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09" name="Google Shape;2009;p147"/>
            <p:cNvGrpSpPr/>
            <p:nvPr/>
          </p:nvGrpSpPr>
          <p:grpSpPr>
            <a:xfrm>
              <a:off x="5535508" y="2564615"/>
              <a:ext cx="909363" cy="1479767"/>
              <a:chOff x="2449931" y="225721"/>
              <a:chExt cx="909363" cy="1973023"/>
            </a:xfrm>
          </p:grpSpPr>
          <p:sp>
            <p:nvSpPr>
              <p:cNvPr id="2010" name="Google Shape;2010;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11" name="Google Shape;2011;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2" name="Google Shape;2012;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3" name="Google Shape;2013;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4" name="Google Shape;2014;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5" name="Google Shape;2015;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6" name="Google Shape;2016;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7" name="Google Shape;2017;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8" name="Google Shape;2018;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19" name="Google Shape;2019;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0" name="Google Shape;2020;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21" name="Google Shape;2021;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022" name="Google Shape;2022;p147"/>
          <p:cNvGrpSpPr/>
          <p:nvPr/>
        </p:nvGrpSpPr>
        <p:grpSpPr>
          <a:xfrm>
            <a:off x="3829028" y="1078009"/>
            <a:ext cx="553292" cy="832295"/>
            <a:chOff x="7478671" y="1969421"/>
            <a:chExt cx="842700" cy="1638300"/>
          </a:xfrm>
        </p:grpSpPr>
        <p:sp>
          <p:nvSpPr>
            <p:cNvPr id="2023" name="Google Shape;2023;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24" name="Google Shape;2024;p147"/>
            <p:cNvGrpSpPr/>
            <p:nvPr/>
          </p:nvGrpSpPr>
          <p:grpSpPr>
            <a:xfrm>
              <a:off x="7610284" y="2193156"/>
              <a:ext cx="552418" cy="519116"/>
              <a:chOff x="8131742" y="4009313"/>
              <a:chExt cx="552418" cy="692155"/>
            </a:xfrm>
          </p:grpSpPr>
          <p:grpSp>
            <p:nvGrpSpPr>
              <p:cNvPr id="2025" name="Google Shape;2025;p147"/>
              <p:cNvGrpSpPr/>
              <p:nvPr/>
            </p:nvGrpSpPr>
            <p:grpSpPr>
              <a:xfrm>
                <a:off x="8131742" y="4009313"/>
                <a:ext cx="551675" cy="228589"/>
                <a:chOff x="7660967" y="1751776"/>
                <a:chExt cx="1040700" cy="450600"/>
              </a:xfrm>
            </p:grpSpPr>
            <p:sp>
              <p:nvSpPr>
                <p:cNvPr id="2026" name="Google Shape;2026;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27" name="Google Shape;2027;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28" name="Google Shape;2028;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29" name="Google Shape;2029;p147"/>
              <p:cNvGrpSpPr/>
              <p:nvPr/>
            </p:nvGrpSpPr>
            <p:grpSpPr>
              <a:xfrm>
                <a:off x="8132485" y="4472879"/>
                <a:ext cx="551675" cy="228589"/>
                <a:chOff x="7660967" y="1751776"/>
                <a:chExt cx="1040700" cy="450600"/>
              </a:xfrm>
            </p:grpSpPr>
            <p:sp>
              <p:nvSpPr>
                <p:cNvPr id="2030" name="Google Shape;2030;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1" name="Google Shape;2031;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2" name="Google Shape;2032;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33" name="Google Shape;2033;p147"/>
            <p:cNvGrpSpPr/>
            <p:nvPr/>
          </p:nvGrpSpPr>
          <p:grpSpPr>
            <a:xfrm>
              <a:off x="7611027" y="2888730"/>
              <a:ext cx="552418" cy="519116"/>
              <a:chOff x="8131742" y="4009313"/>
              <a:chExt cx="552418" cy="692155"/>
            </a:xfrm>
          </p:grpSpPr>
          <p:grpSp>
            <p:nvGrpSpPr>
              <p:cNvPr id="2034" name="Google Shape;2034;p147"/>
              <p:cNvGrpSpPr/>
              <p:nvPr/>
            </p:nvGrpSpPr>
            <p:grpSpPr>
              <a:xfrm>
                <a:off x="8131742" y="4009313"/>
                <a:ext cx="551675" cy="228589"/>
                <a:chOff x="7660967" y="1751776"/>
                <a:chExt cx="1040700" cy="450600"/>
              </a:xfrm>
            </p:grpSpPr>
            <p:sp>
              <p:nvSpPr>
                <p:cNvPr id="2035" name="Google Shape;2035;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36" name="Google Shape;2036;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37" name="Google Shape;2037;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38" name="Google Shape;2038;p147"/>
              <p:cNvGrpSpPr/>
              <p:nvPr/>
            </p:nvGrpSpPr>
            <p:grpSpPr>
              <a:xfrm>
                <a:off x="8132485" y="4472879"/>
                <a:ext cx="551675" cy="228589"/>
                <a:chOff x="7660967" y="1751776"/>
                <a:chExt cx="1040700" cy="450600"/>
              </a:xfrm>
            </p:grpSpPr>
            <p:sp>
              <p:nvSpPr>
                <p:cNvPr id="2039" name="Google Shape;20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40" name="Google Shape;20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41" name="Google Shape;20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42" name="Google Shape;2042;p147"/>
          <p:cNvGrpSpPr/>
          <p:nvPr/>
        </p:nvGrpSpPr>
        <p:grpSpPr>
          <a:xfrm>
            <a:off x="2013149" y="2360228"/>
            <a:ext cx="572065" cy="822960"/>
            <a:chOff x="5377555" y="2488090"/>
            <a:chExt cx="1124480" cy="1626817"/>
          </a:xfrm>
        </p:grpSpPr>
        <p:grpSp>
          <p:nvGrpSpPr>
            <p:cNvPr id="2043" name="Google Shape;2043;p147"/>
            <p:cNvGrpSpPr/>
            <p:nvPr/>
          </p:nvGrpSpPr>
          <p:grpSpPr>
            <a:xfrm>
              <a:off x="5377555" y="2488090"/>
              <a:ext cx="1124480" cy="1626817"/>
              <a:chOff x="1485649" y="3204985"/>
              <a:chExt cx="1124480" cy="2169089"/>
            </a:xfrm>
          </p:grpSpPr>
          <p:sp>
            <p:nvSpPr>
              <p:cNvPr id="2044" name="Google Shape;2044;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45" name="Google Shape;2045;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46" name="Google Shape;2046;p147"/>
            <p:cNvGrpSpPr/>
            <p:nvPr/>
          </p:nvGrpSpPr>
          <p:grpSpPr>
            <a:xfrm>
              <a:off x="5535508" y="2564615"/>
              <a:ext cx="909363" cy="1479767"/>
              <a:chOff x="2449931" y="225721"/>
              <a:chExt cx="909363" cy="1973023"/>
            </a:xfrm>
          </p:grpSpPr>
          <p:sp>
            <p:nvSpPr>
              <p:cNvPr id="2047" name="Google Shape;2047;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48" name="Google Shape;2048;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49" name="Google Shape;2049;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0" name="Google Shape;2050;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1" name="Google Shape;2051;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2" name="Google Shape;2052;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3" name="Google Shape;2053;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4" name="Google Shape;2054;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5" name="Google Shape;2055;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6" name="Google Shape;2056;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7" name="Google Shape;2057;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58" name="Google Shape;2058;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59" name="Google Shape;2059;p147"/>
          <p:cNvSpPr/>
          <p:nvPr/>
        </p:nvSpPr>
        <p:spPr>
          <a:xfrm>
            <a:off x="3477586" y="23739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60" name="Google Shape;2060;p147"/>
          <p:cNvGrpSpPr/>
          <p:nvPr/>
        </p:nvGrpSpPr>
        <p:grpSpPr>
          <a:xfrm>
            <a:off x="2761973" y="2372216"/>
            <a:ext cx="553292" cy="832295"/>
            <a:chOff x="7478671" y="1969421"/>
            <a:chExt cx="842700" cy="1638300"/>
          </a:xfrm>
        </p:grpSpPr>
        <p:sp>
          <p:nvSpPr>
            <p:cNvPr id="2061" name="Google Shape;2061;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062" name="Google Shape;2062;p147"/>
            <p:cNvGrpSpPr/>
            <p:nvPr/>
          </p:nvGrpSpPr>
          <p:grpSpPr>
            <a:xfrm>
              <a:off x="7610284" y="2193156"/>
              <a:ext cx="552418" cy="519116"/>
              <a:chOff x="8131742" y="4009313"/>
              <a:chExt cx="552418" cy="692155"/>
            </a:xfrm>
          </p:grpSpPr>
          <p:grpSp>
            <p:nvGrpSpPr>
              <p:cNvPr id="2063" name="Google Shape;2063;p147"/>
              <p:cNvGrpSpPr/>
              <p:nvPr/>
            </p:nvGrpSpPr>
            <p:grpSpPr>
              <a:xfrm>
                <a:off x="8131742" y="4009313"/>
                <a:ext cx="551675" cy="228589"/>
                <a:chOff x="7660967" y="1751776"/>
                <a:chExt cx="1040700" cy="450600"/>
              </a:xfrm>
            </p:grpSpPr>
            <p:sp>
              <p:nvSpPr>
                <p:cNvPr id="2064" name="Google Shape;2064;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5" name="Google Shape;2065;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66" name="Google Shape;2066;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67" name="Google Shape;2067;p147"/>
              <p:cNvGrpSpPr/>
              <p:nvPr/>
            </p:nvGrpSpPr>
            <p:grpSpPr>
              <a:xfrm>
                <a:off x="8132485" y="4472879"/>
                <a:ext cx="551675" cy="228589"/>
                <a:chOff x="7660967" y="1751776"/>
                <a:chExt cx="1040700" cy="450600"/>
              </a:xfrm>
            </p:grpSpPr>
            <p:sp>
              <p:nvSpPr>
                <p:cNvPr id="2068" name="Google Shape;206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69" name="Google Shape;206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0" name="Google Shape;207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071" name="Google Shape;2071;p147"/>
            <p:cNvGrpSpPr/>
            <p:nvPr/>
          </p:nvGrpSpPr>
          <p:grpSpPr>
            <a:xfrm>
              <a:off x="7611027" y="2888730"/>
              <a:ext cx="552418" cy="519116"/>
              <a:chOff x="8131742" y="4009313"/>
              <a:chExt cx="552418" cy="692155"/>
            </a:xfrm>
          </p:grpSpPr>
          <p:grpSp>
            <p:nvGrpSpPr>
              <p:cNvPr id="2072" name="Google Shape;2072;p147"/>
              <p:cNvGrpSpPr/>
              <p:nvPr/>
            </p:nvGrpSpPr>
            <p:grpSpPr>
              <a:xfrm>
                <a:off x="8131742" y="4009313"/>
                <a:ext cx="551675" cy="228589"/>
                <a:chOff x="7660967" y="1751776"/>
                <a:chExt cx="1040700" cy="450600"/>
              </a:xfrm>
            </p:grpSpPr>
            <p:sp>
              <p:nvSpPr>
                <p:cNvPr id="2073" name="Google Shape;207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4" name="Google Shape;207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5" name="Google Shape;207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076" name="Google Shape;2076;p147"/>
              <p:cNvGrpSpPr/>
              <p:nvPr/>
            </p:nvGrpSpPr>
            <p:grpSpPr>
              <a:xfrm>
                <a:off x="8132485" y="4472879"/>
                <a:ext cx="551675" cy="228589"/>
                <a:chOff x="7660967" y="1751776"/>
                <a:chExt cx="1040700" cy="450600"/>
              </a:xfrm>
            </p:grpSpPr>
            <p:sp>
              <p:nvSpPr>
                <p:cNvPr id="2077" name="Google Shape;2077;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078" name="Google Shape;2078;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079" name="Google Shape;2079;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080" name="Google Shape;2080;p147"/>
          <p:cNvGrpSpPr/>
          <p:nvPr/>
        </p:nvGrpSpPr>
        <p:grpSpPr>
          <a:xfrm>
            <a:off x="1004810" y="3934644"/>
            <a:ext cx="572065" cy="822960"/>
            <a:chOff x="5377555" y="2488090"/>
            <a:chExt cx="1124480" cy="1626817"/>
          </a:xfrm>
        </p:grpSpPr>
        <p:grpSp>
          <p:nvGrpSpPr>
            <p:cNvPr id="2081" name="Google Shape;2081;p147"/>
            <p:cNvGrpSpPr/>
            <p:nvPr/>
          </p:nvGrpSpPr>
          <p:grpSpPr>
            <a:xfrm>
              <a:off x="5377555" y="2488090"/>
              <a:ext cx="1124480" cy="1626817"/>
              <a:chOff x="1485649" y="3204985"/>
              <a:chExt cx="1124480" cy="2169089"/>
            </a:xfrm>
          </p:grpSpPr>
          <p:sp>
            <p:nvSpPr>
              <p:cNvPr id="2082" name="Google Shape;2082;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083" name="Google Shape;2083;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084" name="Google Shape;2084;p147"/>
            <p:cNvGrpSpPr/>
            <p:nvPr/>
          </p:nvGrpSpPr>
          <p:grpSpPr>
            <a:xfrm>
              <a:off x="5535508" y="2564615"/>
              <a:ext cx="909363" cy="1479767"/>
              <a:chOff x="2449931" y="225721"/>
              <a:chExt cx="909363" cy="1973023"/>
            </a:xfrm>
          </p:grpSpPr>
          <p:sp>
            <p:nvSpPr>
              <p:cNvPr id="2085" name="Google Shape;2085;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086" name="Google Shape;2086;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7" name="Google Shape;2087;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8" name="Google Shape;2088;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89" name="Google Shape;2089;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0" name="Google Shape;2090;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1" name="Google Shape;2091;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2" name="Google Shape;2092;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3" name="Google Shape;2093;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4" name="Google Shape;2094;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5" name="Google Shape;2095;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096" name="Google Shape;2096;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097" name="Google Shape;2097;p147"/>
          <p:cNvSpPr/>
          <p:nvPr/>
        </p:nvSpPr>
        <p:spPr>
          <a:xfrm>
            <a:off x="2497225" y="3936021"/>
            <a:ext cx="524281" cy="818602"/>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200" u="none" cap="none" strike="noStrike">
                <a:solidFill>
                  <a:schemeClr val="lt1"/>
                </a:solidFill>
                <a:latin typeface="Arial"/>
                <a:ea typeface="Arial"/>
                <a:cs typeface="Arial"/>
                <a:sym typeface="Arial"/>
              </a:rPr>
              <a:t>TM</a:t>
            </a:r>
            <a:endParaRPr b="0" i="0" sz="1200" u="none" cap="none" strike="noStrike">
              <a:solidFill>
                <a:srgbClr val="000000"/>
              </a:solidFill>
              <a:latin typeface="Arial"/>
              <a:ea typeface="Arial"/>
              <a:cs typeface="Arial"/>
              <a:sym typeface="Arial"/>
            </a:endParaRPr>
          </a:p>
        </p:txBody>
      </p:sp>
      <p:grpSp>
        <p:nvGrpSpPr>
          <p:cNvPr id="2098" name="Google Shape;2098;p147"/>
          <p:cNvGrpSpPr/>
          <p:nvPr/>
        </p:nvGrpSpPr>
        <p:grpSpPr>
          <a:xfrm>
            <a:off x="3915134" y="3932464"/>
            <a:ext cx="572065" cy="822960"/>
            <a:chOff x="5377555" y="2488090"/>
            <a:chExt cx="1124480" cy="1626817"/>
          </a:xfrm>
        </p:grpSpPr>
        <p:grpSp>
          <p:nvGrpSpPr>
            <p:cNvPr id="2099" name="Google Shape;2099;p147"/>
            <p:cNvGrpSpPr/>
            <p:nvPr/>
          </p:nvGrpSpPr>
          <p:grpSpPr>
            <a:xfrm>
              <a:off x="5377555" y="2488090"/>
              <a:ext cx="1124480" cy="1626817"/>
              <a:chOff x="1485649" y="3204985"/>
              <a:chExt cx="1124480" cy="2169089"/>
            </a:xfrm>
          </p:grpSpPr>
          <p:sp>
            <p:nvSpPr>
              <p:cNvPr id="2100" name="Google Shape;2100;p147"/>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101" name="Google Shape;2101;p147"/>
              <p:cNvSpPr/>
              <p:nvPr/>
            </p:nvSpPr>
            <p:spPr>
              <a:xfrm>
                <a:off x="1485649" y="3204985"/>
                <a:ext cx="1124400" cy="2157600"/>
              </a:xfrm>
              <a:prstGeom prst="rect">
                <a:avLst/>
              </a:prstGeom>
              <a:solidFill>
                <a:schemeClr val="lt1">
                  <a:alpha val="69019"/>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102" name="Google Shape;2102;p147"/>
            <p:cNvGrpSpPr/>
            <p:nvPr/>
          </p:nvGrpSpPr>
          <p:grpSpPr>
            <a:xfrm>
              <a:off x="5535508" y="2564615"/>
              <a:ext cx="909363" cy="1479767"/>
              <a:chOff x="2449931" y="225721"/>
              <a:chExt cx="909363" cy="1973023"/>
            </a:xfrm>
          </p:grpSpPr>
          <p:sp>
            <p:nvSpPr>
              <p:cNvPr id="2103" name="Google Shape;2103;p147"/>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25"/>
                  <a:buFont typeface="Arial"/>
                  <a:buNone/>
                </a:pPr>
                <a:r>
                  <a:t/>
                </a:r>
                <a:endParaRPr b="0" i="0" sz="825" u="none" cap="none" strike="noStrike">
                  <a:solidFill>
                    <a:schemeClr val="lt1"/>
                  </a:solidFill>
                  <a:latin typeface="Arial"/>
                  <a:ea typeface="Arial"/>
                  <a:cs typeface="Arial"/>
                  <a:sym typeface="Arial"/>
                </a:endParaRPr>
              </a:p>
            </p:txBody>
          </p:sp>
          <p:sp>
            <p:nvSpPr>
              <p:cNvPr id="2104" name="Google Shape;2104;p147"/>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5" name="Google Shape;2105;p147"/>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6" name="Google Shape;2106;p147"/>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7" name="Google Shape;2107;p147"/>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8" name="Google Shape;2108;p147"/>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09" name="Google Shape;2109;p147"/>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0" name="Google Shape;2110;p147"/>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1" name="Google Shape;2111;p147"/>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2" name="Google Shape;2112;p147"/>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3" name="Google Shape;2113;p147"/>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114" name="Google Shape;2114;p147"/>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115" name="Google Shape;2115;p147"/>
          <p:cNvGrpSpPr/>
          <p:nvPr/>
        </p:nvGrpSpPr>
        <p:grpSpPr>
          <a:xfrm>
            <a:off x="1772167" y="3926267"/>
            <a:ext cx="553292" cy="832295"/>
            <a:chOff x="7478671" y="1969421"/>
            <a:chExt cx="842700" cy="1638300"/>
          </a:xfrm>
        </p:grpSpPr>
        <p:sp>
          <p:nvSpPr>
            <p:cNvPr id="2116" name="Google Shape;211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17" name="Google Shape;2117;p147"/>
            <p:cNvGrpSpPr/>
            <p:nvPr/>
          </p:nvGrpSpPr>
          <p:grpSpPr>
            <a:xfrm>
              <a:off x="7610284" y="2193156"/>
              <a:ext cx="552418" cy="519116"/>
              <a:chOff x="8131742" y="4009313"/>
              <a:chExt cx="552418" cy="692155"/>
            </a:xfrm>
          </p:grpSpPr>
          <p:grpSp>
            <p:nvGrpSpPr>
              <p:cNvPr id="2118" name="Google Shape;2118;p147"/>
              <p:cNvGrpSpPr/>
              <p:nvPr/>
            </p:nvGrpSpPr>
            <p:grpSpPr>
              <a:xfrm>
                <a:off x="8131742" y="4009313"/>
                <a:ext cx="551675" cy="228589"/>
                <a:chOff x="7660967" y="1751776"/>
                <a:chExt cx="1040700" cy="450600"/>
              </a:xfrm>
            </p:grpSpPr>
            <p:sp>
              <p:nvSpPr>
                <p:cNvPr id="2119" name="Google Shape;211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0" name="Google Shape;212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1" name="Google Shape;212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22" name="Google Shape;2122;p147"/>
              <p:cNvGrpSpPr/>
              <p:nvPr/>
            </p:nvGrpSpPr>
            <p:grpSpPr>
              <a:xfrm>
                <a:off x="8132485" y="4472879"/>
                <a:ext cx="551675" cy="228589"/>
                <a:chOff x="7660967" y="1751776"/>
                <a:chExt cx="1040700" cy="450600"/>
              </a:xfrm>
            </p:grpSpPr>
            <p:sp>
              <p:nvSpPr>
                <p:cNvPr id="2123" name="Google Shape;212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4" name="Google Shape;212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25" name="Google Shape;212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26" name="Google Shape;2126;p147"/>
            <p:cNvGrpSpPr/>
            <p:nvPr/>
          </p:nvGrpSpPr>
          <p:grpSpPr>
            <a:xfrm>
              <a:off x="7611027" y="2888730"/>
              <a:ext cx="552418" cy="519116"/>
              <a:chOff x="8131742" y="4009313"/>
              <a:chExt cx="552418" cy="692155"/>
            </a:xfrm>
          </p:grpSpPr>
          <p:grpSp>
            <p:nvGrpSpPr>
              <p:cNvPr id="2127" name="Google Shape;2127;p147"/>
              <p:cNvGrpSpPr/>
              <p:nvPr/>
            </p:nvGrpSpPr>
            <p:grpSpPr>
              <a:xfrm>
                <a:off x="8131742" y="4009313"/>
                <a:ext cx="551675" cy="228589"/>
                <a:chOff x="7660967" y="1751776"/>
                <a:chExt cx="1040700" cy="450600"/>
              </a:xfrm>
            </p:grpSpPr>
            <p:sp>
              <p:nvSpPr>
                <p:cNvPr id="2128" name="Google Shape;212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29" name="Google Shape;212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0" name="Google Shape;213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31" name="Google Shape;2131;p147"/>
              <p:cNvGrpSpPr/>
              <p:nvPr/>
            </p:nvGrpSpPr>
            <p:grpSpPr>
              <a:xfrm>
                <a:off x="8132485" y="4472879"/>
                <a:ext cx="551675" cy="228589"/>
                <a:chOff x="7660967" y="1751776"/>
                <a:chExt cx="1040700" cy="450600"/>
              </a:xfrm>
            </p:grpSpPr>
            <p:sp>
              <p:nvSpPr>
                <p:cNvPr id="2132" name="Google Shape;213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33" name="Google Shape;213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34" name="Google Shape;213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grpSp>
        <p:nvGrpSpPr>
          <p:cNvPr id="2135" name="Google Shape;2135;p147"/>
          <p:cNvGrpSpPr/>
          <p:nvPr/>
        </p:nvGrpSpPr>
        <p:grpSpPr>
          <a:xfrm>
            <a:off x="4705105" y="3926267"/>
            <a:ext cx="553292" cy="832295"/>
            <a:chOff x="7478671" y="1969421"/>
            <a:chExt cx="842700" cy="1638300"/>
          </a:xfrm>
        </p:grpSpPr>
        <p:sp>
          <p:nvSpPr>
            <p:cNvPr id="2136" name="Google Shape;2136;p147"/>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37" name="Google Shape;2137;p147"/>
            <p:cNvGrpSpPr/>
            <p:nvPr/>
          </p:nvGrpSpPr>
          <p:grpSpPr>
            <a:xfrm>
              <a:off x="7610284" y="2193156"/>
              <a:ext cx="552418" cy="519116"/>
              <a:chOff x="8131742" y="4009313"/>
              <a:chExt cx="552418" cy="692155"/>
            </a:xfrm>
          </p:grpSpPr>
          <p:grpSp>
            <p:nvGrpSpPr>
              <p:cNvPr id="2138" name="Google Shape;2138;p147"/>
              <p:cNvGrpSpPr/>
              <p:nvPr/>
            </p:nvGrpSpPr>
            <p:grpSpPr>
              <a:xfrm>
                <a:off x="8131742" y="4009313"/>
                <a:ext cx="551675" cy="228589"/>
                <a:chOff x="7660967" y="1751776"/>
                <a:chExt cx="1040700" cy="450600"/>
              </a:xfrm>
            </p:grpSpPr>
            <p:sp>
              <p:nvSpPr>
                <p:cNvPr id="2139" name="Google Shape;2139;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0" name="Google Shape;2140;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1" name="Google Shape;2141;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42" name="Google Shape;2142;p147"/>
              <p:cNvGrpSpPr/>
              <p:nvPr/>
            </p:nvGrpSpPr>
            <p:grpSpPr>
              <a:xfrm>
                <a:off x="8132485" y="4472879"/>
                <a:ext cx="551675" cy="228589"/>
                <a:chOff x="7660967" y="1751776"/>
                <a:chExt cx="1040700" cy="450600"/>
              </a:xfrm>
            </p:grpSpPr>
            <p:sp>
              <p:nvSpPr>
                <p:cNvPr id="2143" name="Google Shape;2143;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4" name="Google Shape;2144;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45" name="Google Shape;2145;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nvGrpSpPr>
            <p:cNvPr id="2146" name="Google Shape;2146;p147"/>
            <p:cNvGrpSpPr/>
            <p:nvPr/>
          </p:nvGrpSpPr>
          <p:grpSpPr>
            <a:xfrm>
              <a:off x="7611027" y="2888730"/>
              <a:ext cx="552418" cy="519116"/>
              <a:chOff x="8131742" y="4009313"/>
              <a:chExt cx="552418" cy="692155"/>
            </a:xfrm>
          </p:grpSpPr>
          <p:grpSp>
            <p:nvGrpSpPr>
              <p:cNvPr id="2147" name="Google Shape;2147;p147"/>
              <p:cNvGrpSpPr/>
              <p:nvPr/>
            </p:nvGrpSpPr>
            <p:grpSpPr>
              <a:xfrm>
                <a:off x="8131742" y="4009313"/>
                <a:ext cx="551675" cy="228589"/>
                <a:chOff x="7660967" y="1751776"/>
                <a:chExt cx="1040700" cy="450600"/>
              </a:xfrm>
            </p:grpSpPr>
            <p:sp>
              <p:nvSpPr>
                <p:cNvPr id="2148" name="Google Shape;2148;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49" name="Google Shape;2149;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0" name="Google Shape;2150;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nvGrpSpPr>
              <p:cNvPr id="2151" name="Google Shape;2151;p147"/>
              <p:cNvGrpSpPr/>
              <p:nvPr/>
            </p:nvGrpSpPr>
            <p:grpSpPr>
              <a:xfrm>
                <a:off x="8132485" y="4472879"/>
                <a:ext cx="551675" cy="228589"/>
                <a:chOff x="7660967" y="1751776"/>
                <a:chExt cx="1040700" cy="450600"/>
              </a:xfrm>
            </p:grpSpPr>
            <p:sp>
              <p:nvSpPr>
                <p:cNvPr id="2152" name="Google Shape;2152;p147"/>
                <p:cNvSpPr/>
                <p:nvPr/>
              </p:nvSpPr>
              <p:spPr>
                <a:xfrm>
                  <a:off x="7660967" y="1751776"/>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153" name="Google Shape;2153;p147"/>
                <p:cNvCxnSpPr/>
                <p:nvPr/>
              </p:nvCxnSpPr>
              <p:spPr>
                <a:xfrm>
                  <a:off x="8501628"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cxnSp>
              <p:nvCxnSpPr>
                <p:cNvPr id="2154" name="Google Shape;2154;p147"/>
                <p:cNvCxnSpPr/>
                <p:nvPr/>
              </p:nvCxnSpPr>
              <p:spPr>
                <a:xfrm>
                  <a:off x="8268932" y="1751776"/>
                  <a:ext cx="0" cy="450600"/>
                </a:xfrm>
                <a:prstGeom prst="straightConnector1">
                  <a:avLst/>
                </a:prstGeom>
                <a:noFill/>
                <a:ln cap="flat" cmpd="sng" w="25400">
                  <a:solidFill>
                    <a:schemeClr val="dk1"/>
                  </a:solidFill>
                  <a:prstDash val="solid"/>
                  <a:round/>
                  <a:headEnd len="sm" w="sm" type="none"/>
                  <a:tailEnd len="sm" w="sm" type="none"/>
                </a:ln>
                <a:effectLst>
                  <a:outerShdw blurRad="39999" rotWithShape="0" dir="5400000" dist="20000">
                    <a:srgbClr val="000000">
                      <a:alpha val="36470"/>
                    </a:srgbClr>
                  </a:outerShdw>
                </a:effectLst>
              </p:spPr>
            </p:cxnSp>
          </p:grpSp>
        </p:grpSp>
      </p:grpSp>
      <p:pic>
        <p:nvPicPr>
          <p:cNvPr id="2155" name="Google Shape;2155;p147"/>
          <p:cNvPicPr preferRelativeResize="0"/>
          <p:nvPr/>
        </p:nvPicPr>
        <p:blipFill rotWithShape="1">
          <a:blip r:embed="rId3">
            <a:alphaModFix/>
          </a:blip>
          <a:srcRect b="0" l="0" r="0" t="0"/>
          <a:stretch/>
        </p:blipFill>
        <p:spPr>
          <a:xfrm>
            <a:off x="6619492" y="931234"/>
            <a:ext cx="1018978" cy="993181"/>
          </a:xfrm>
          <a:prstGeom prst="rect">
            <a:avLst/>
          </a:prstGeom>
          <a:noFill/>
          <a:ln>
            <a:noFill/>
          </a:ln>
        </p:spPr>
      </p:pic>
      <p:pic>
        <p:nvPicPr>
          <p:cNvPr id="2156" name="Google Shape;2156;p147"/>
          <p:cNvPicPr preferRelativeResize="0"/>
          <p:nvPr/>
        </p:nvPicPr>
        <p:blipFill rotWithShape="1">
          <a:blip r:embed="rId4">
            <a:alphaModFix/>
          </a:blip>
          <a:srcRect b="0" l="0" r="0" t="0"/>
          <a:stretch/>
        </p:blipFill>
        <p:spPr>
          <a:xfrm>
            <a:off x="6301838" y="2309444"/>
            <a:ext cx="1894172" cy="1133346"/>
          </a:xfrm>
          <a:prstGeom prst="rect">
            <a:avLst/>
          </a:prstGeom>
          <a:noFill/>
          <a:ln>
            <a:noFill/>
          </a:ln>
        </p:spPr>
      </p:pic>
      <p:sp>
        <p:nvSpPr>
          <p:cNvPr id="2157" name="Google Shape;2157;p147"/>
          <p:cNvSpPr txBox="1"/>
          <p:nvPr/>
        </p:nvSpPr>
        <p:spPr>
          <a:xfrm>
            <a:off x="2135768" y="717662"/>
            <a:ext cx="113364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V1Model</a:t>
            </a:r>
            <a:endParaRPr b="1" i="0" sz="1800" u="none" cap="none" strike="noStrike">
              <a:solidFill>
                <a:srgbClr val="000000"/>
              </a:solidFill>
              <a:latin typeface="Arial"/>
              <a:ea typeface="Arial"/>
              <a:cs typeface="Arial"/>
              <a:sym typeface="Arial"/>
            </a:endParaRPr>
          </a:p>
        </p:txBody>
      </p:sp>
      <p:sp>
        <p:nvSpPr>
          <p:cNvPr id="2158" name="Google Shape;2158;p147"/>
          <p:cNvSpPr/>
          <p:nvPr/>
        </p:nvSpPr>
        <p:spPr>
          <a:xfrm>
            <a:off x="6305347" y="4080274"/>
            <a:ext cx="1890663" cy="52298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Anything</a:t>
            </a:r>
            <a:endParaRPr b="1" i="0" sz="1400" u="none" cap="none" strike="noStrike">
              <a:solidFill>
                <a:schemeClr val="lt1"/>
              </a:solidFill>
              <a:latin typeface="Arial"/>
              <a:ea typeface="Arial"/>
              <a:cs typeface="Arial"/>
              <a:sym typeface="Arial"/>
            </a:endParaRPr>
          </a:p>
        </p:txBody>
      </p:sp>
      <p:sp>
        <p:nvSpPr>
          <p:cNvPr id="2159" name="Google Shape;2159;p147"/>
          <p:cNvSpPr txBox="1"/>
          <p:nvPr/>
        </p:nvSpPr>
        <p:spPr>
          <a:xfrm>
            <a:off x="1571881" y="2034221"/>
            <a:ext cx="231345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SimpleSumeSwitch</a:t>
            </a:r>
            <a:endParaRPr b="1" i="0" sz="1800" u="none" cap="none" strike="noStrike">
              <a:solidFill>
                <a:srgbClr val="000000"/>
              </a:solidFill>
              <a:latin typeface="Arial"/>
              <a:ea typeface="Arial"/>
              <a:cs typeface="Arial"/>
              <a:sym typeface="Arial"/>
            </a:endParaRPr>
          </a:p>
        </p:txBody>
      </p:sp>
      <p:sp>
        <p:nvSpPr>
          <p:cNvPr id="2160" name="Google Shape;2160;p147"/>
          <p:cNvSpPr txBox="1"/>
          <p:nvPr/>
        </p:nvSpPr>
        <p:spPr>
          <a:xfrm>
            <a:off x="769540" y="3538527"/>
            <a:ext cx="403187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Portable Switch Architecture (PSA)</a:t>
            </a:r>
            <a:endParaRPr b="1" i="0" sz="1800" u="none" cap="none" strike="noStrike">
              <a:solidFill>
                <a:srgbClr val="000000"/>
              </a:solidFill>
              <a:latin typeface="Arial"/>
              <a:ea typeface="Arial"/>
              <a:cs typeface="Arial"/>
              <a:sym typeface="Arial"/>
            </a:endParaRPr>
          </a:p>
        </p:txBody>
      </p:sp>
      <p:grpSp>
        <p:nvGrpSpPr>
          <p:cNvPr id="2161" name="Google Shape;2161;p147"/>
          <p:cNvGrpSpPr/>
          <p:nvPr/>
        </p:nvGrpSpPr>
        <p:grpSpPr>
          <a:xfrm>
            <a:off x="1380951" y="2359671"/>
            <a:ext cx="446990" cy="904705"/>
            <a:chOff x="663977" y="2864081"/>
            <a:chExt cx="722700" cy="1616700"/>
          </a:xfrm>
        </p:grpSpPr>
        <p:sp>
          <p:nvSpPr>
            <p:cNvPr id="2162" name="Google Shape;2162;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63" name="Google Shape;2163;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4" name="Google Shape;2164;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5" name="Google Shape;2165;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6" name="Google Shape;2166;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7" name="Google Shape;2167;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68" name="Google Shape;2168;p147"/>
            <p:cNvCxnSpPr>
              <a:stCxn id="2163" idx="0"/>
              <a:endCxn id="2165" idx="0"/>
            </p:cNvCxnSpPr>
            <p:nvPr/>
          </p:nvCxnSpPr>
          <p:spPr>
            <a:xfrm flipH="1" rot="-5400000">
              <a:off x="859367" y="3010356"/>
              <a:ext cx="283800" cy="305700"/>
            </a:xfrm>
            <a:prstGeom prst="curvedConnector5">
              <a:avLst>
                <a:gd fmla="val -46837"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69" name="Google Shape;2169;p147"/>
            <p:cNvCxnSpPr>
              <a:stCxn id="2163" idx="4"/>
              <a:endCxn id="2164"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70" name="Google Shape;2170;p147"/>
            <p:cNvCxnSpPr>
              <a:stCxn id="2165" idx="4"/>
              <a:endCxn id="2165" idx="6"/>
            </p:cNvCxnSpPr>
            <p:nvPr/>
          </p:nvCxnSpPr>
          <p:spPr>
            <a:xfrm rot="-5400000">
              <a:off x="1152456" y="3424569"/>
              <a:ext cx="117900" cy="114300"/>
            </a:xfrm>
            <a:prstGeom prst="curvedConnector4">
              <a:avLst>
                <a:gd fmla="val -360922" name="adj1"/>
                <a:gd fmla="val 213792" name="adj2"/>
              </a:avLst>
            </a:prstGeom>
            <a:noFill/>
            <a:ln cap="flat" cmpd="sng" w="12700">
              <a:solidFill>
                <a:srgbClr val="FF0000"/>
              </a:solidFill>
              <a:prstDash val="solid"/>
              <a:round/>
              <a:headEnd len="sm" w="sm" type="none"/>
              <a:tailEnd len="lg" w="lg" type="triangle"/>
            </a:ln>
          </p:spPr>
        </p:cxnSp>
        <p:cxnSp>
          <p:nvCxnSpPr>
            <p:cNvPr id="2171" name="Google Shape;2171;p147"/>
            <p:cNvCxnSpPr>
              <a:stCxn id="2165" idx="3"/>
              <a:endCxn id="2166"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72" name="Google Shape;2172;p147"/>
            <p:cNvCxnSpPr>
              <a:stCxn id="2164" idx="6"/>
              <a:endCxn id="2167"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73" name="Google Shape;2173;p147"/>
            <p:cNvCxnSpPr>
              <a:stCxn id="2167" idx="4"/>
              <a:endCxn id="2166" idx="4"/>
            </p:cNvCxnSpPr>
            <p:nvPr/>
          </p:nvCxnSpPr>
          <p:spPr>
            <a:xfrm flipH="1" rot="5400000">
              <a:off x="905844" y="4064540"/>
              <a:ext cx="220500" cy="328500"/>
            </a:xfrm>
            <a:prstGeom prst="curvedConnector3">
              <a:avLst>
                <a:gd fmla="val -70445" name="adj1"/>
              </a:avLst>
            </a:prstGeom>
            <a:noFill/>
            <a:ln cap="flat" cmpd="sng" w="12700">
              <a:solidFill>
                <a:srgbClr val="FF0000"/>
              </a:solidFill>
              <a:prstDash val="solid"/>
              <a:round/>
              <a:headEnd len="sm" w="sm" type="none"/>
              <a:tailEnd len="lg" w="lg" type="triangle"/>
            </a:ln>
          </p:spPr>
        </p:cxnSp>
      </p:grpSp>
      <p:grpSp>
        <p:nvGrpSpPr>
          <p:cNvPr id="2174" name="Google Shape;2174;p147"/>
          <p:cNvGrpSpPr/>
          <p:nvPr/>
        </p:nvGrpSpPr>
        <p:grpSpPr>
          <a:xfrm>
            <a:off x="1050276" y="1031046"/>
            <a:ext cx="446990" cy="904705"/>
            <a:chOff x="663977" y="2864081"/>
            <a:chExt cx="722700" cy="1616700"/>
          </a:xfrm>
        </p:grpSpPr>
        <p:sp>
          <p:nvSpPr>
            <p:cNvPr id="2175" name="Google Shape;2175;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76" name="Google Shape;2176;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7" name="Google Shape;2177;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8" name="Google Shape;2178;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9" name="Google Shape;2179;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0" name="Google Shape;2180;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81" name="Google Shape;2181;p147"/>
            <p:cNvCxnSpPr>
              <a:stCxn id="2176" idx="0"/>
              <a:endCxn id="2178"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82" name="Google Shape;2182;p147"/>
            <p:cNvCxnSpPr>
              <a:stCxn id="2176" idx="4"/>
              <a:endCxn id="2177"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83" name="Google Shape;2183;p147"/>
            <p:cNvCxnSpPr>
              <a:stCxn id="2178" idx="4"/>
              <a:endCxn id="2178"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84" name="Google Shape;2184;p147"/>
            <p:cNvCxnSpPr>
              <a:stCxn id="2178" idx="3"/>
              <a:endCxn id="2179"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85" name="Google Shape;2185;p147"/>
            <p:cNvCxnSpPr>
              <a:stCxn id="2177" idx="6"/>
              <a:endCxn id="2180"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86" name="Google Shape;2186;p147"/>
            <p:cNvCxnSpPr>
              <a:stCxn id="2180" idx="4"/>
              <a:endCxn id="2179"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187" name="Google Shape;2187;p147"/>
          <p:cNvGrpSpPr/>
          <p:nvPr/>
        </p:nvGrpSpPr>
        <p:grpSpPr>
          <a:xfrm>
            <a:off x="325676" y="3888996"/>
            <a:ext cx="446990" cy="904705"/>
            <a:chOff x="663977" y="2864081"/>
            <a:chExt cx="722700" cy="1616700"/>
          </a:xfrm>
        </p:grpSpPr>
        <p:sp>
          <p:nvSpPr>
            <p:cNvPr id="2188" name="Google Shape;2188;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189" name="Google Shape;2189;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0" name="Google Shape;2190;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1" name="Google Shape;2191;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2" name="Google Shape;2192;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3" name="Google Shape;2193;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194" name="Google Shape;2194;p147"/>
            <p:cNvCxnSpPr>
              <a:stCxn id="2189" idx="0"/>
              <a:endCxn id="2191"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195" name="Google Shape;2195;p147"/>
            <p:cNvCxnSpPr>
              <a:stCxn id="2189" idx="4"/>
              <a:endCxn id="2190"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196" name="Google Shape;2196;p147"/>
            <p:cNvCxnSpPr>
              <a:stCxn id="2191" idx="4"/>
              <a:endCxn id="2191"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197" name="Google Shape;2197;p147"/>
            <p:cNvCxnSpPr>
              <a:stCxn id="2191" idx="3"/>
              <a:endCxn id="2192"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198" name="Google Shape;2198;p147"/>
            <p:cNvCxnSpPr>
              <a:stCxn id="2190" idx="6"/>
              <a:endCxn id="2193"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199" name="Google Shape;2199;p147"/>
            <p:cNvCxnSpPr>
              <a:stCxn id="2193" idx="4"/>
              <a:endCxn id="2192"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grpSp>
        <p:nvGrpSpPr>
          <p:cNvPr id="2200" name="Google Shape;2200;p147"/>
          <p:cNvGrpSpPr/>
          <p:nvPr/>
        </p:nvGrpSpPr>
        <p:grpSpPr>
          <a:xfrm>
            <a:off x="3269389" y="3965196"/>
            <a:ext cx="446990" cy="904705"/>
            <a:chOff x="663977" y="2864081"/>
            <a:chExt cx="722700" cy="1616700"/>
          </a:xfrm>
        </p:grpSpPr>
        <p:sp>
          <p:nvSpPr>
            <p:cNvPr id="2201" name="Google Shape;2201;p147"/>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202" name="Google Shape;2202;p147"/>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3" name="Google Shape;2203;p147"/>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4" name="Google Shape;2204;p147"/>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5" name="Google Shape;2205;p147"/>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6" name="Google Shape;2206;p147"/>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207" name="Google Shape;2207;p147"/>
            <p:cNvCxnSpPr>
              <a:stCxn id="2202" idx="0"/>
              <a:endCxn id="2204" idx="0"/>
            </p:cNvCxnSpPr>
            <p:nvPr/>
          </p:nvCxnSpPr>
          <p:spPr>
            <a:xfrm flipH="1" rot="-5400000">
              <a:off x="859367" y="3010356"/>
              <a:ext cx="283800" cy="305700"/>
            </a:xfrm>
            <a:prstGeom prst="curvedConnector5">
              <a:avLst>
                <a:gd fmla="val -150098" name="adj1"/>
                <a:gd fmla="val 163171" name="adj2"/>
                <a:gd fmla="val 91598" name="adj3"/>
              </a:avLst>
            </a:prstGeom>
            <a:noFill/>
            <a:ln cap="flat" cmpd="sng" w="12700">
              <a:solidFill>
                <a:srgbClr val="FF0000"/>
              </a:solidFill>
              <a:prstDash val="solid"/>
              <a:round/>
              <a:headEnd len="sm" w="sm" type="none"/>
              <a:tailEnd len="lg" w="lg" type="triangle"/>
            </a:ln>
          </p:spPr>
        </p:cxnSp>
        <p:cxnSp>
          <p:nvCxnSpPr>
            <p:cNvPr id="2208" name="Google Shape;2208;p147"/>
            <p:cNvCxnSpPr>
              <a:stCxn id="2202" idx="4"/>
              <a:endCxn id="2203"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209" name="Google Shape;2209;p147"/>
            <p:cNvCxnSpPr>
              <a:stCxn id="2204" idx="4"/>
              <a:endCxn id="2204" idx="6"/>
            </p:cNvCxnSpPr>
            <p:nvPr/>
          </p:nvCxnSpPr>
          <p:spPr>
            <a:xfrm rot="-5400000">
              <a:off x="1152456" y="3424569"/>
              <a:ext cx="117900" cy="114300"/>
            </a:xfrm>
            <a:prstGeom prst="curvedConnector4">
              <a:avLst>
                <a:gd fmla="val -360922" name="adj1"/>
                <a:gd fmla="val 435693" name="adj2"/>
              </a:avLst>
            </a:prstGeom>
            <a:noFill/>
            <a:ln cap="flat" cmpd="sng" w="12700">
              <a:solidFill>
                <a:srgbClr val="FF0000"/>
              </a:solidFill>
              <a:prstDash val="solid"/>
              <a:round/>
              <a:headEnd len="sm" w="sm" type="none"/>
              <a:tailEnd len="lg" w="lg" type="triangle"/>
            </a:ln>
          </p:spPr>
        </p:cxnSp>
        <p:cxnSp>
          <p:nvCxnSpPr>
            <p:cNvPr id="2210" name="Google Shape;2210;p147"/>
            <p:cNvCxnSpPr>
              <a:stCxn id="2204" idx="3"/>
              <a:endCxn id="2205"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211" name="Google Shape;2211;p147"/>
            <p:cNvCxnSpPr>
              <a:stCxn id="2203" idx="6"/>
              <a:endCxn id="2206"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212" name="Google Shape;2212;p147"/>
            <p:cNvCxnSpPr>
              <a:stCxn id="2206" idx="4"/>
              <a:endCxn id="2205" idx="4"/>
            </p:cNvCxnSpPr>
            <p:nvPr/>
          </p:nvCxnSpPr>
          <p:spPr>
            <a:xfrm flipH="1" rot="5400000">
              <a:off x="905844" y="4064540"/>
              <a:ext cx="220500" cy="328500"/>
            </a:xfrm>
            <a:prstGeom prst="curvedConnector3">
              <a:avLst>
                <a:gd fmla="val -192721" name="adj1"/>
              </a:avLst>
            </a:prstGeom>
            <a:noFill/>
            <a:ln cap="flat" cmpd="sng" w="12700">
              <a:solidFill>
                <a:srgbClr val="FF0000"/>
              </a:solidFill>
              <a:prstDash val="solid"/>
              <a:round/>
              <a:headEnd len="sm" w="sm" type="none"/>
              <a:tailEnd len="lg" w="lg" type="triangl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48"/>
          <p:cNvSpPr/>
          <p:nvPr/>
        </p:nvSpPr>
        <p:spPr>
          <a:xfrm>
            <a:off x="3048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9" name="Google Shape;2219;p148"/>
          <p:cNvSpPr/>
          <p:nvPr/>
        </p:nvSpPr>
        <p:spPr>
          <a:xfrm>
            <a:off x="48006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0" name="Google Shape;2220;p14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400" u="none" cap="none" strike="noStrike">
                <a:solidFill>
                  <a:schemeClr val="dk1"/>
                </a:solidFill>
                <a:latin typeface="Arial"/>
                <a:ea typeface="Arial"/>
                <a:cs typeface="Arial"/>
                <a:sym typeface="Arial"/>
              </a:rPr>
              <a:t>Programming a P4 Target</a:t>
            </a:r>
            <a:endParaRPr b="1" i="0" sz="2700" u="none" cap="none" strike="noStrike">
              <a:solidFill>
                <a:schemeClr val="dk1"/>
              </a:solidFill>
              <a:latin typeface="Arial"/>
              <a:ea typeface="Arial"/>
              <a:cs typeface="Arial"/>
              <a:sym typeface="Arial"/>
            </a:endParaRPr>
          </a:p>
        </p:txBody>
      </p:sp>
      <p:sp>
        <p:nvSpPr>
          <p:cNvPr id="2221" name="Google Shape;2221;p14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222" name="Google Shape;2222;p148"/>
          <p:cNvSpPr/>
          <p:nvPr/>
        </p:nvSpPr>
        <p:spPr>
          <a:xfrm>
            <a:off x="4572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2223" name="Google Shape;2223;p148"/>
          <p:cNvSpPr/>
          <p:nvPr/>
        </p:nvSpPr>
        <p:spPr>
          <a:xfrm>
            <a:off x="27432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b="0" i="0" sz="1400" u="none" cap="none" strike="noStrike">
              <a:solidFill>
                <a:srgbClr val="000000"/>
              </a:solidFill>
              <a:latin typeface="Arial"/>
              <a:ea typeface="Arial"/>
              <a:cs typeface="Arial"/>
              <a:sym typeface="Arial"/>
            </a:endParaRPr>
          </a:p>
        </p:txBody>
      </p:sp>
      <p:sp>
        <p:nvSpPr>
          <p:cNvPr id="2224" name="Google Shape;2224;p148"/>
          <p:cNvSpPr/>
          <p:nvPr/>
        </p:nvSpPr>
        <p:spPr>
          <a:xfrm>
            <a:off x="22860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225" name="Google Shape;2225;p148"/>
          <p:cNvGrpSpPr/>
          <p:nvPr/>
        </p:nvGrpSpPr>
        <p:grpSpPr>
          <a:xfrm>
            <a:off x="2743200" y="2467050"/>
            <a:ext cx="1524000" cy="11715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b="0" i="0" sz="1400" u="none" cap="none" strike="noStrike">
                <a:solidFill>
                  <a:srgbClr val="000000"/>
                </a:solidFill>
                <a:latin typeface="Arial"/>
                <a:ea typeface="Arial"/>
                <a:cs typeface="Arial"/>
                <a:sym typeface="Arial"/>
              </a:endParaRPr>
            </a:p>
          </p:txBody>
        </p:sp>
        <p:sp>
          <p:nvSpPr>
            <p:cNvPr id="2227" name="Google Shape;2227;p148"/>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28" name="Google Shape;2228;p148"/>
          <p:cNvGrpSpPr/>
          <p:nvPr/>
        </p:nvGrpSpPr>
        <p:grpSpPr>
          <a:xfrm>
            <a:off x="4267200" y="2724150"/>
            <a:ext cx="4117200" cy="9144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b="0" i="0" sz="1400" u="none" cap="none" strike="noStrike">
                <a:solidFill>
                  <a:srgbClr val="000000"/>
                </a:solidFill>
                <a:latin typeface="Aria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b="0" i="0" sz="1400" u="none" cap="none" strike="noStrike">
                <a:solidFill>
                  <a:srgbClr val="000000"/>
                </a:solidFill>
                <a:latin typeface="Aria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b="0" i="0" sz="1400" u="none" cap="none" strike="noStrike">
                <a:solidFill>
                  <a:srgbClr val="000000"/>
                </a:solidFill>
                <a:latin typeface="Arial"/>
                <a:ea typeface="Arial"/>
                <a:cs typeface="Arial"/>
                <a:sym typeface="Arial"/>
              </a:endParaRPr>
            </a:p>
          </p:txBody>
        </p:sp>
        <p:sp>
          <p:nvSpPr>
            <p:cNvPr id="2232" name="Google Shape;2232;p148"/>
            <p:cNvSpPr/>
            <p:nvPr/>
          </p:nvSpPr>
          <p:spPr>
            <a:xfrm>
              <a:off x="4572000" y="3028950"/>
              <a:ext cx="6858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b="0" i="0" sz="1400" u="none" cap="none" strike="noStrike">
                <a:solidFill>
                  <a:srgbClr val="000000"/>
                </a:solidFill>
                <a:latin typeface="Arial"/>
                <a:ea typeface="Arial"/>
                <a:cs typeface="Arial"/>
                <a:sym typeface="Arial"/>
              </a:endParaRPr>
            </a:p>
          </p:txBody>
        </p:sp>
      </p:grpSp>
      <p:sp>
        <p:nvSpPr>
          <p:cNvPr id="2233" name="Google Shape;2233;p148"/>
          <p:cNvSpPr txBox="1"/>
          <p:nvPr/>
        </p:nvSpPr>
        <p:spPr>
          <a:xfrm>
            <a:off x="7529400" y="3790950"/>
            <a:ext cx="993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2234" name="Google Shape;2234;p148"/>
          <p:cNvSpPr txBox="1"/>
          <p:nvPr/>
        </p:nvSpPr>
        <p:spPr>
          <a:xfrm>
            <a:off x="16002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b="0" i="0" sz="1400" u="none" cap="none" strike="noStrike">
              <a:solidFill>
                <a:srgbClr val="000000"/>
              </a:solidFill>
              <a:latin typeface="Arial"/>
              <a:ea typeface="Arial"/>
              <a:cs typeface="Arial"/>
              <a:sym typeface="Arial"/>
            </a:endParaRPr>
          </a:p>
        </p:txBody>
      </p:sp>
      <p:cxnSp>
        <p:nvCxnSpPr>
          <p:cNvPr id="2235" name="Google Shape;2235;p148"/>
          <p:cNvCxnSpPr>
            <a:stCxn id="2234" idx="0"/>
          </p:cNvCxnSpPr>
          <p:nvPr/>
        </p:nvCxnSpPr>
        <p:spPr>
          <a:xfrm rot="10800000">
            <a:off x="20572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2236" name="Google Shape;2236;p148"/>
          <p:cNvCxnSpPr>
            <a:stCxn id="2234" idx="0"/>
          </p:cNvCxnSpPr>
          <p:nvPr/>
        </p:nvCxnSpPr>
        <p:spPr>
          <a:xfrm flipH="1" rot="10800000">
            <a:off x="26458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2237" name="Google Shape;2237;p148"/>
          <p:cNvCxnSpPr>
            <a:stCxn id="2234" idx="0"/>
          </p:cNvCxnSpPr>
          <p:nvPr/>
        </p:nvCxnSpPr>
        <p:spPr>
          <a:xfrm flipH="1" rot="10800000">
            <a:off x="2645850" y="3791250"/>
            <a:ext cx="2135100" cy="304500"/>
          </a:xfrm>
          <a:prstGeom prst="straightConnector1">
            <a:avLst/>
          </a:prstGeom>
          <a:noFill/>
          <a:ln cap="flat" cmpd="sng" w="25400">
            <a:solidFill>
              <a:srgbClr val="000000"/>
            </a:solidFill>
            <a:prstDash val="solid"/>
            <a:round/>
            <a:headEnd len="sm" w="sm" type="none"/>
            <a:tailEnd len="med" w="med" type="stealth"/>
          </a:ln>
        </p:spPr>
      </p:cxnSp>
      <p:grpSp>
        <p:nvGrpSpPr>
          <p:cNvPr id="2238" name="Google Shape;2238;p148"/>
          <p:cNvGrpSpPr/>
          <p:nvPr/>
        </p:nvGrpSpPr>
        <p:grpSpPr>
          <a:xfrm>
            <a:off x="457200" y="819150"/>
            <a:ext cx="3796500" cy="16764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b="0" i="0" sz="1400" u="none" cap="none" strike="noStrike">
                <a:solidFill>
                  <a:srgbClr val="000000"/>
                </a:solidFill>
                <a:latin typeface="Aria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b="0" i="0" sz="1400" u="none" cap="none" strike="noStrike">
                <a:solidFill>
                  <a:srgbClr val="000000"/>
                </a:solidFill>
                <a:latin typeface="Aria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grpSp>
      <p:sp>
        <p:nvSpPr>
          <p:cNvPr id="2242" name="Google Shape;2242;p148"/>
          <p:cNvSpPr txBox="1"/>
          <p:nvPr/>
        </p:nvSpPr>
        <p:spPr>
          <a:xfrm>
            <a:off x="66878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43" name="Google Shape;2243;p148"/>
          <p:cNvSpPr/>
          <p:nvPr/>
        </p:nvSpPr>
        <p:spPr>
          <a:xfrm>
            <a:off x="49530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sp>
        <p:nvSpPr>
          <p:cNvPr id="2244" name="Google Shape;2244;p148"/>
          <p:cNvSpPr/>
          <p:nvPr/>
        </p:nvSpPr>
        <p:spPr>
          <a:xfrm>
            <a:off x="51230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5" name="Google Shape;2245;p148"/>
          <p:cNvSpPr/>
          <p:nvPr/>
        </p:nvSpPr>
        <p:spPr>
          <a:xfrm>
            <a:off x="63420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246" name="Google Shape;2246;p148"/>
          <p:cNvCxnSpPr>
            <a:stCxn id="2240" idx="2"/>
          </p:cNvCxnSpPr>
          <p:nvPr/>
        </p:nvCxnSpPr>
        <p:spPr>
          <a:xfrm>
            <a:off x="33460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2247" name="Google Shape;2247;p148"/>
          <p:cNvSpPr txBox="1"/>
          <p:nvPr/>
        </p:nvSpPr>
        <p:spPr>
          <a:xfrm>
            <a:off x="52461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b="0" i="0" sz="1400" u="none" cap="none" strike="noStrike">
              <a:solidFill>
                <a:srgbClr val="000000"/>
              </a:solidFill>
              <a:latin typeface="Arial"/>
              <a:ea typeface="Arial"/>
              <a:cs typeface="Arial"/>
              <a:sym typeface="Arial"/>
            </a:endParaRPr>
          </a:p>
        </p:txBody>
      </p:sp>
      <p:sp>
        <p:nvSpPr>
          <p:cNvPr id="2248" name="Google Shape;2248;p148"/>
          <p:cNvSpPr/>
          <p:nvPr/>
        </p:nvSpPr>
        <p:spPr>
          <a:xfrm>
            <a:off x="70865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b="0" i="0" sz="1400" u="none" cap="none" strike="noStrike">
              <a:solidFill>
                <a:srgbClr val="000000"/>
              </a:solidFill>
              <a:latin typeface="Arial"/>
              <a:ea typeface="Arial"/>
              <a:cs typeface="Arial"/>
              <a:sym typeface="Arial"/>
            </a:endParaRPr>
          </a:p>
        </p:txBody>
      </p:sp>
      <p:sp>
        <p:nvSpPr>
          <p:cNvPr id="2249" name="Google Shape;2249;p148"/>
          <p:cNvSpPr/>
          <p:nvPr/>
        </p:nvSpPr>
        <p:spPr>
          <a:xfrm>
            <a:off x="72859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0" name="Google Shape;2250;p148"/>
          <p:cNvSpPr txBox="1"/>
          <p:nvPr/>
        </p:nvSpPr>
        <p:spPr>
          <a:xfrm>
            <a:off x="74562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b="0" i="0" sz="1400" u="none" cap="none" strike="noStrike">
              <a:solidFill>
                <a:srgbClr val="000000"/>
              </a:solidFill>
              <a:latin typeface="Arial"/>
              <a:ea typeface="Arial"/>
              <a:cs typeface="Arial"/>
              <a:sym typeface="Arial"/>
            </a:endParaRPr>
          </a:p>
        </p:txBody>
      </p:sp>
      <p:sp>
        <p:nvSpPr>
          <p:cNvPr id="2251" name="Google Shape;2251;p148"/>
          <p:cNvSpPr txBox="1"/>
          <p:nvPr/>
        </p:nvSpPr>
        <p:spPr>
          <a:xfrm>
            <a:off x="65035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2252" name="Google Shape;2252;p148"/>
          <p:cNvSpPr txBox="1"/>
          <p:nvPr/>
        </p:nvSpPr>
        <p:spPr>
          <a:xfrm rot="-5400000">
            <a:off x="3701387" y="2158468"/>
            <a:ext cx="14094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RUNTIME</a:t>
            </a:r>
            <a:endParaRPr b="0" i="0" sz="1400" u="none" cap="none" strike="noStrike">
              <a:solidFill>
                <a:srgbClr val="000000"/>
              </a:solidFill>
              <a:latin typeface="Arial"/>
              <a:ea typeface="Arial"/>
              <a:cs typeface="Arial"/>
              <a:sym typeface="Arial"/>
            </a:endParaRPr>
          </a:p>
        </p:txBody>
      </p:sp>
      <p:sp>
        <p:nvSpPr>
          <p:cNvPr id="2253" name="Google Shape;2253;p148"/>
          <p:cNvSpPr/>
          <p:nvPr/>
        </p:nvSpPr>
        <p:spPr>
          <a:xfrm>
            <a:off x="4594500" y="1950424"/>
            <a:ext cx="3939900" cy="1066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1000"/>
                                        <p:tgtEl>
                                          <p:spTgt spid="2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8"/>
                                        </p:tgtEl>
                                        <p:attrNameLst>
                                          <p:attrName>style.visibility</p:attrName>
                                        </p:attrNameLst>
                                      </p:cBhvr>
                                      <p:to>
                                        <p:strVal val="visible"/>
                                      </p:to>
                                    </p:set>
                                    <p:animEffect filter="fade" transition="in">
                                      <p:cBhvr>
                                        <p:cTn dur="1000"/>
                                        <p:tgtEl>
                                          <p:spTgt spid="2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14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1: Basics</a:t>
            </a:r>
            <a:endParaRPr b="1" i="0" sz="2700" u="none" cap="none" strike="noStrike">
              <a:solidFill>
                <a:schemeClr val="dk1"/>
              </a:solidFill>
              <a:latin typeface="Arial"/>
              <a:ea typeface="Arial"/>
              <a:cs typeface="Arial"/>
              <a:sym typeface="Arial"/>
            </a:endParaRPr>
          </a:p>
        </p:txBody>
      </p:sp>
      <p:sp>
        <p:nvSpPr>
          <p:cNvPr id="2259" name="Google Shape;2259;p14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150"/>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Before we start...</a:t>
            </a:r>
            <a:endParaRPr b="1" i="0" sz="2700" u="none" cap="none" strike="noStrike">
              <a:solidFill>
                <a:schemeClr val="dk1"/>
              </a:solidFill>
              <a:latin typeface="Arial"/>
              <a:ea typeface="Arial"/>
              <a:cs typeface="Arial"/>
              <a:sym typeface="Arial"/>
            </a:endParaRPr>
          </a:p>
        </p:txBody>
      </p:sp>
      <p:sp>
        <p:nvSpPr>
          <p:cNvPr id="2265" name="Google Shape;2265;p150"/>
          <p:cNvSpPr txBox="1"/>
          <p:nvPr>
            <p:ph idx="1" type="body"/>
          </p:nvPr>
        </p:nvSpPr>
        <p:spPr>
          <a:xfrm>
            <a:off x="152400" y="63158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Install VM image (Look for instructor with USB sticks)</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Please make sure that your VM is up to date</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cd ~/tutorials &amp;&amp; git pull</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be using several software tools pre-installed on the VM</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Bmv2: a P4 software switch</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p4c</a:t>
            </a:r>
            <a:r>
              <a:rPr b="0" i="0" lang="en-US" sz="1800" u="none" cap="none" strike="noStrike">
                <a:solidFill>
                  <a:schemeClr val="dk1"/>
                </a:solidFill>
                <a:latin typeface="Arial"/>
                <a:ea typeface="Arial"/>
                <a:cs typeface="Arial"/>
                <a:sym typeface="Arial"/>
              </a:rPr>
              <a:t>: the reference P4 compiler</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Mininet: a lightweight network emulation environment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directory contains a few scripts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 make </a:t>
            </a:r>
            <a:r>
              <a:rPr b="0" i="0" lang="en-US" sz="1800" u="none" cap="none" strike="noStrike">
                <a:solidFill>
                  <a:schemeClr val="dk1"/>
                </a:solidFill>
                <a:latin typeface="Arial"/>
                <a:ea typeface="Arial"/>
                <a:cs typeface="Arial"/>
                <a:sym typeface="Arial"/>
              </a:rPr>
              <a:t>: compiles P4 program, execute on Bmv2 in Mininet, populate tables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*.py</a:t>
            </a:r>
            <a:r>
              <a:rPr b="0" i="0" lang="en-US" sz="1800" u="none" cap="none" strike="noStrike">
                <a:solidFill>
                  <a:schemeClr val="dk1"/>
                </a:solidFill>
                <a:latin typeface="Arial"/>
                <a:ea typeface="Arial"/>
                <a:cs typeface="Arial"/>
                <a:sym typeface="Arial"/>
              </a:rPr>
              <a:t>: send and receive test packets in Mininet</a:t>
            </a:r>
            <a:endParaRPr b="0" i="0" sz="18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Exercises</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Each example comes with an incomplete implementation; your job is to finish it!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Look for “TODOs” (or peek at the P4 code in </a:t>
            </a:r>
            <a:r>
              <a:rPr b="0" i="0" lang="en-US" sz="1800" u="none" cap="none" strike="noStrike">
                <a:solidFill>
                  <a:schemeClr val="dk1"/>
                </a:solidFill>
                <a:latin typeface="Consolas"/>
                <a:ea typeface="Consolas"/>
                <a:cs typeface="Consolas"/>
                <a:sym typeface="Consolas"/>
              </a:rPr>
              <a:t>solution/</a:t>
            </a:r>
            <a:r>
              <a:rPr b="0" i="0" lang="en-US" sz="1800" u="none" cap="none" strike="noStrike">
                <a:solidFill>
                  <a:schemeClr val="dk1"/>
                </a:solidFill>
                <a:latin typeface="Arial"/>
                <a:ea typeface="Arial"/>
                <a:cs typeface="Arial"/>
                <a:sym typeface="Arial"/>
              </a:rPr>
              <a:t> if you must)</a:t>
            </a:r>
            <a:endParaRPr b="0" i="0" sz="1800" u="none" cap="none" strike="noStrike">
              <a:solidFill>
                <a:schemeClr val="dk1"/>
              </a:solidFill>
              <a:latin typeface="Arial"/>
              <a:ea typeface="Arial"/>
              <a:cs typeface="Arial"/>
              <a:sym typeface="Arial"/>
            </a:endParaRPr>
          </a:p>
          <a:p>
            <a:pPr indent="-148590" lvl="0" marL="205740" marR="0" rtl="0" algn="l">
              <a:lnSpc>
                <a:spcPct val="100000"/>
              </a:lnSpc>
              <a:spcBef>
                <a:spcPts val="131"/>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148590" lvl="0" marL="205740" marR="0" rtl="0" algn="l">
              <a:lnSpc>
                <a:spcPct val="100000"/>
              </a:lnSpc>
              <a:spcBef>
                <a:spcPts val="150"/>
              </a:spcBef>
              <a:spcAft>
                <a:spcPts val="0"/>
              </a:spcAft>
              <a:buClr>
                <a:srgbClr val="000000"/>
              </a:buClr>
              <a:buSzPts val="1100"/>
              <a:buFont typeface="Arial"/>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0" i="0" sz="2100" u="none" cap="none" strike="noStrike">
              <a:solidFill>
                <a:schemeClr val="dk1"/>
              </a:solidFill>
              <a:latin typeface="Consolas"/>
              <a:ea typeface="Consolas"/>
              <a:cs typeface="Consolas"/>
              <a:sym typeface="Consolas"/>
            </a:endParaRPr>
          </a:p>
        </p:txBody>
      </p:sp>
      <p:sp>
        <p:nvSpPr>
          <p:cNvPr id="2266" name="Google Shape;2266;p15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5">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151"/>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V1Model Architecture</a:t>
            </a:r>
            <a:endParaRPr/>
          </a:p>
        </p:txBody>
      </p:sp>
      <p:sp>
        <p:nvSpPr>
          <p:cNvPr id="2272" name="Google Shape;2272;p151"/>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2273" name="Google Shape;2273;p151"/>
          <p:cNvSpPr txBox="1"/>
          <p:nvPr/>
        </p:nvSpPr>
        <p:spPr>
          <a:xfrm>
            <a:off x="152400" y="742950"/>
            <a:ext cx="8686800" cy="882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Implemented on top of Bmv2’s </a:t>
            </a:r>
            <a:r>
              <a:rPr b="0" i="0" lang="en-US" sz="2400" u="none" cap="none" strike="noStrike">
                <a:solidFill>
                  <a:srgbClr val="000000"/>
                </a:solidFill>
                <a:latin typeface="Consolas"/>
                <a:ea typeface="Consolas"/>
                <a:cs typeface="Consolas"/>
                <a:sym typeface="Consolas"/>
              </a:rPr>
              <a:t>simple_switch</a:t>
            </a:r>
            <a:r>
              <a:rPr b="1" i="0" lang="en-US" sz="2400" u="none" cap="none" strike="noStrike">
                <a:solidFill>
                  <a:srgbClr val="000000"/>
                </a:solidFill>
                <a:latin typeface="Arial"/>
                <a:ea typeface="Arial"/>
                <a:cs typeface="Arial"/>
                <a:sym typeface="Arial"/>
              </a:rPr>
              <a:t> target</a:t>
            </a:r>
            <a:endParaRPr/>
          </a:p>
        </p:txBody>
      </p:sp>
      <p:sp>
        <p:nvSpPr>
          <p:cNvPr id="2274" name="Google Shape;2274;p151"/>
          <p:cNvSpPr/>
          <p:nvPr/>
        </p:nvSpPr>
        <p:spPr>
          <a:xfrm>
            <a:off x="3781469" y="2495550"/>
            <a:ext cx="1582800" cy="1633200"/>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Traffic</a:t>
            </a:r>
            <a:endParaRPr/>
          </a:p>
          <a:p>
            <a:pPr indent="0" lvl="0" marL="0" marR="0" rtl="0" algn="ctr">
              <a:lnSpc>
                <a:spcPct val="100000"/>
              </a:lnSpc>
              <a:spcBef>
                <a:spcPts val="0"/>
              </a:spcBef>
              <a:spcAft>
                <a:spcPts val="0"/>
              </a:spcAft>
              <a:buClr>
                <a:schemeClr val="lt1"/>
              </a:buClr>
              <a:buSzPts val="450"/>
              <a:buFont typeface="Arial"/>
              <a:buNone/>
            </a:pPr>
            <a:r>
              <a:rPr b="1" i="0" lang="en-US" sz="1800" u="none" cap="none" strike="noStrike">
                <a:solidFill>
                  <a:schemeClr val="lt1"/>
                </a:solidFill>
                <a:latin typeface="Arial"/>
                <a:ea typeface="Arial"/>
                <a:cs typeface="Arial"/>
                <a:sym typeface="Arial"/>
              </a:rPr>
              <a:t>Manager</a:t>
            </a:r>
            <a:endParaRPr/>
          </a:p>
        </p:txBody>
      </p:sp>
      <p:grpSp>
        <p:nvGrpSpPr>
          <p:cNvPr id="2275" name="Google Shape;2275;p151"/>
          <p:cNvGrpSpPr/>
          <p:nvPr/>
        </p:nvGrpSpPr>
        <p:grpSpPr>
          <a:xfrm>
            <a:off x="2512968" y="2502006"/>
            <a:ext cx="1124480" cy="1626817"/>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6" name="Google Shape;2286;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7" name="Google Shape;2287;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8" name="Google Shape;2288;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89" name="Google Shape;2289;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0" name="Google Shape;2290;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1" name="Google Shape;2291;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292" name="Google Shape;2292;p151"/>
          <p:cNvGrpSpPr/>
          <p:nvPr/>
        </p:nvGrpSpPr>
        <p:grpSpPr>
          <a:xfrm>
            <a:off x="5553036" y="2535727"/>
            <a:ext cx="1124480" cy="1626817"/>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3" name="Google Shape;2303;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4" name="Google Shape;2304;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5" name="Google Shape;2305;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6" name="Google Shape;2306;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7" name="Google Shape;2307;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08" name="Google Shape;2308;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09" name="Google Shape;2309;p151"/>
          <p:cNvGrpSpPr/>
          <p:nvPr/>
        </p:nvGrpSpPr>
        <p:grpSpPr>
          <a:xfrm>
            <a:off x="6907601" y="2535269"/>
            <a:ext cx="1124480" cy="1626817"/>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0" name="Google Shape;2320;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1" name="Google Shape;2321;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2" name="Google Shape;2322;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3" name="Google Shape;2323;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4" name="Google Shape;2324;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25" name="Google Shape;2325;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grpSp>
        <p:nvGrpSpPr>
          <p:cNvPr id="2326" name="Google Shape;2326;p151"/>
          <p:cNvGrpSpPr/>
          <p:nvPr/>
        </p:nvGrpSpPr>
        <p:grpSpPr>
          <a:xfrm>
            <a:off x="8253750" y="2510864"/>
            <a:ext cx="701379" cy="16383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cap="flat" cmpd="sng" w="9525">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rect b="b" l="l" r="r" t="t"/>
                  <a:pathLst>
                    <a:path extrusionOk="0" h="120000" w="120000">
                      <a:moveTo>
                        <a:pt x="0" y="0"/>
                      </a:moveTo>
                      <a:lnTo>
                        <a:pt x="120000" y="2181"/>
                      </a:lnTo>
                      <a:lnTo>
                        <a:pt x="119055" y="120000"/>
                      </a:lnTo>
                      <a:lnTo>
                        <a:pt x="1889" y="117818"/>
                      </a:lnTo>
                    </a:path>
                  </a:pathLst>
                </a:cu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250"/>
                    </a:srgbClr>
                  </a:outerShdw>
                </a:effectLst>
              </p:spPr>
            </p:cxnSp>
          </p:grpSp>
        </p:grpSp>
      </p:grpSp>
      <p:grpSp>
        <p:nvGrpSpPr>
          <p:cNvPr id="2346" name="Google Shape;2346;p151"/>
          <p:cNvGrpSpPr/>
          <p:nvPr/>
        </p:nvGrpSpPr>
        <p:grpSpPr>
          <a:xfrm>
            <a:off x="1194116" y="2522344"/>
            <a:ext cx="1124480" cy="1626817"/>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dk1"/>
                  </a:solidFill>
                  <a:latin typeface="Aria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7" name="Google Shape;2357;p151"/>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8" name="Google Shape;2358;p151"/>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59" name="Google Shape;2359;p151"/>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0" name="Google Shape;2360;p151"/>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1" name="Google Shape;2361;p151"/>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sp>
            <p:nvSpPr>
              <p:cNvPr id="2362" name="Google Shape;2362;p151"/>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chemeClr val="lt1"/>
                  </a:solidFill>
                  <a:latin typeface="Arial"/>
                  <a:ea typeface="Arial"/>
                  <a:cs typeface="Arial"/>
                  <a:sym typeface="Arial"/>
                </a:endParaRPr>
              </a:p>
            </p:txBody>
          </p:sp>
        </p:grpSp>
      </p:grpSp>
      <p:sp>
        <p:nvSpPr>
          <p:cNvPr id="2363" name="Google Shape;2363;p151"/>
          <p:cNvSpPr/>
          <p:nvPr/>
        </p:nvSpPr>
        <p:spPr>
          <a:xfrm rot="-5400000">
            <a:off x="545200" y="19644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64" name="Google Shape;2364;p151"/>
          <p:cNvSpPr txBox="1"/>
          <p:nvPr/>
        </p:nvSpPr>
        <p:spPr>
          <a:xfrm>
            <a:off x="8107647" y="1685200"/>
            <a:ext cx="9936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Deparser</a:t>
            </a:r>
            <a:endParaRPr b="1"/>
          </a:p>
        </p:txBody>
      </p:sp>
      <p:sp>
        <p:nvSpPr>
          <p:cNvPr id="2365" name="Google Shape;2365;p151"/>
          <p:cNvSpPr txBox="1"/>
          <p:nvPr/>
        </p:nvSpPr>
        <p:spPr>
          <a:xfrm>
            <a:off x="133522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Verification / </a:t>
            </a:r>
            <a:r>
              <a:rPr b="1" i="0" lang="en-US" u="none" cap="none" strike="noStrike">
                <a:solidFill>
                  <a:srgbClr val="000000"/>
                </a:solidFill>
              </a:rPr>
              <a:t>Ingress </a:t>
            </a:r>
            <a:r>
              <a:rPr b="1" lang="en-US"/>
              <a:t>Match-Action</a:t>
            </a:r>
            <a:endParaRPr b="1"/>
          </a:p>
        </p:txBody>
      </p:sp>
      <p:grpSp>
        <p:nvGrpSpPr>
          <p:cNvPr id="2366" name="Google Shape;2366;p151"/>
          <p:cNvGrpSpPr/>
          <p:nvPr/>
        </p:nvGrpSpPr>
        <p:grpSpPr>
          <a:xfrm>
            <a:off x="308802" y="2497706"/>
            <a:ext cx="722700" cy="16167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2368" name="Google Shape;2368;p151"/>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9" name="Google Shape;2369;p151"/>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0" name="Google Shape;2370;p151"/>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1" name="Google Shape;2371;p151"/>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2" name="Google Shape;2372;p151"/>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2373" name="Google Shape;2373;p151"/>
            <p:cNvCxnSpPr>
              <a:stCxn id="2368" idx="0"/>
              <a:endCxn id="2370" idx="0"/>
            </p:cNvCxnSpPr>
            <p:nvPr/>
          </p:nvCxnSpPr>
          <p:spPr>
            <a:xfrm flipH="1" rot="-5400000">
              <a:off x="859367" y="3010356"/>
              <a:ext cx="283800" cy="305700"/>
            </a:xfrm>
            <a:prstGeom prst="curvedConnector5">
              <a:avLst>
                <a:gd fmla="val -32657" name="adj1"/>
                <a:gd fmla="val 115285" name="adj2"/>
                <a:gd fmla="val 91502" name="adj3"/>
              </a:avLst>
            </a:prstGeom>
            <a:noFill/>
            <a:ln cap="flat" cmpd="sng" w="12700">
              <a:solidFill>
                <a:srgbClr val="FF0000"/>
              </a:solidFill>
              <a:prstDash val="solid"/>
              <a:round/>
              <a:headEnd len="sm" w="sm" type="none"/>
              <a:tailEnd len="lg" w="lg" type="triangle"/>
            </a:ln>
          </p:spPr>
        </p:cxnSp>
        <p:cxnSp>
          <p:nvCxnSpPr>
            <p:cNvPr id="2374" name="Google Shape;2374;p151"/>
            <p:cNvCxnSpPr>
              <a:stCxn id="2368" idx="4"/>
              <a:endCxn id="2369" idx="0"/>
            </p:cNvCxnSpPr>
            <p:nvPr/>
          </p:nvCxnSpPr>
          <p:spPr>
            <a:xfrm flipH="1" rot="-5400000">
              <a:off x="738617" y="3366606"/>
              <a:ext cx="240300" cy="207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375" name="Google Shape;2375;p151"/>
            <p:cNvCxnSpPr>
              <a:stCxn id="2370" idx="4"/>
              <a:endCxn id="2370" idx="6"/>
            </p:cNvCxnSpPr>
            <p:nvPr/>
          </p:nvCxnSpPr>
          <p:spPr>
            <a:xfrm rot="-5400000">
              <a:off x="1152606" y="3424719"/>
              <a:ext cx="117600" cy="114300"/>
            </a:xfrm>
            <a:prstGeom prst="curvedConnector4">
              <a:avLst>
                <a:gd fmla="val -201972" name="adj1"/>
                <a:gd fmla="val 183984" name="adj2"/>
              </a:avLst>
            </a:prstGeom>
            <a:noFill/>
            <a:ln cap="flat" cmpd="sng" w="12700">
              <a:solidFill>
                <a:srgbClr val="FF0000"/>
              </a:solidFill>
              <a:prstDash val="solid"/>
              <a:round/>
              <a:headEnd len="sm" w="sm" type="none"/>
              <a:tailEnd len="lg" w="lg" type="triangle"/>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2377" name="Google Shape;2377;p151"/>
            <p:cNvCxnSpPr>
              <a:stCxn id="2369" idx="6"/>
              <a:endCxn id="2372"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2378" name="Google Shape;2378;p151"/>
            <p:cNvCxnSpPr>
              <a:stCxn id="2372" idx="4"/>
              <a:endCxn id="2371" idx="4"/>
            </p:cNvCxnSpPr>
            <p:nvPr/>
          </p:nvCxnSpPr>
          <p:spPr>
            <a:xfrm flipH="1" rot="5400000">
              <a:off x="905844" y="4064540"/>
              <a:ext cx="220500" cy="328500"/>
            </a:xfrm>
            <a:prstGeom prst="curvedConnector3">
              <a:avLst>
                <a:gd fmla="val -42136" name="adj1"/>
              </a:avLst>
            </a:prstGeom>
            <a:noFill/>
            <a:ln cap="flat" cmpd="sng" w="12700">
              <a:solidFill>
                <a:srgbClr val="FF0000"/>
              </a:solidFill>
              <a:prstDash val="solid"/>
              <a:round/>
              <a:headEnd len="sm" w="sm" type="none"/>
              <a:tailEnd len="lg" w="lg" type="triangle"/>
            </a:ln>
          </p:spPr>
        </p:cxnSp>
      </p:grpSp>
      <p:sp>
        <p:nvSpPr>
          <p:cNvPr id="2379" name="Google Shape;2379;p151"/>
          <p:cNvSpPr txBox="1"/>
          <p:nvPr/>
        </p:nvSpPr>
        <p:spPr>
          <a:xfrm>
            <a:off x="253901" y="1685200"/>
            <a:ext cx="811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Parser</a:t>
            </a:r>
            <a:endParaRPr b="1"/>
          </a:p>
        </p:txBody>
      </p:sp>
      <p:sp>
        <p:nvSpPr>
          <p:cNvPr id="2380" name="Google Shape;2380;p151"/>
          <p:cNvSpPr txBox="1"/>
          <p:nvPr/>
        </p:nvSpPr>
        <p:spPr>
          <a:xfrm>
            <a:off x="5654375" y="1685200"/>
            <a:ext cx="23022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1" lang="en-US"/>
              <a:t>Checksum Update / E</a:t>
            </a:r>
            <a:r>
              <a:rPr b="1" i="0" lang="en-US" u="none" cap="none" strike="noStrike">
                <a:solidFill>
                  <a:srgbClr val="000000"/>
                </a:solidFill>
              </a:rPr>
              <a:t>gress </a:t>
            </a:r>
            <a:r>
              <a:rPr b="1" lang="en-US"/>
              <a:t>Match-Action</a:t>
            </a:r>
            <a:endParaRPr b="1"/>
          </a:p>
        </p:txBody>
      </p:sp>
      <p:sp>
        <p:nvSpPr>
          <p:cNvPr id="2381" name="Google Shape;2381;p151"/>
          <p:cNvSpPr/>
          <p:nvPr/>
        </p:nvSpPr>
        <p:spPr>
          <a:xfrm rot="-5400000">
            <a:off x="2306475" y="1086800"/>
            <a:ext cx="228600" cy="24033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2" name="Google Shape;2382;p151"/>
          <p:cNvSpPr/>
          <p:nvPr/>
        </p:nvSpPr>
        <p:spPr>
          <a:xfrm rot="-5400000">
            <a:off x="6674325" y="1075925"/>
            <a:ext cx="228600" cy="24222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83" name="Google Shape;2383;p151"/>
          <p:cNvSpPr/>
          <p:nvPr/>
        </p:nvSpPr>
        <p:spPr>
          <a:xfrm rot="-5400000">
            <a:off x="8490138" y="1936325"/>
            <a:ext cx="228600" cy="7014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5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V1Model Standard Metadata</a:t>
            </a:r>
            <a:endParaRPr b="1" i="0" sz="2700" u="none" cap="none" strike="noStrike">
              <a:solidFill>
                <a:schemeClr val="dk1"/>
              </a:solidFill>
              <a:latin typeface="Arial"/>
              <a:ea typeface="Arial"/>
              <a:cs typeface="Arial"/>
              <a:sym typeface="Arial"/>
            </a:endParaRPr>
          </a:p>
        </p:txBody>
      </p:sp>
      <p:sp>
        <p:nvSpPr>
          <p:cNvPr id="2390" name="Google Shape;2390;p15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1" name="Google Shape;2391;p152"/>
          <p:cNvSpPr txBox="1"/>
          <p:nvPr/>
        </p:nvSpPr>
        <p:spPr>
          <a:xfrm>
            <a:off x="152400" y="742950"/>
            <a:ext cx="41649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FF"/>
                </a:solidFill>
                <a:latin typeface="Consolas"/>
                <a:ea typeface="Consolas"/>
                <a:cs typeface="Consolas"/>
                <a:sym typeface="Consolas"/>
              </a:rPr>
              <a:t>struct</a:t>
            </a:r>
            <a:r>
              <a:rPr b="0" i="0" lang="en-US" sz="1300" u="none" cap="none" strike="noStrike">
                <a:solidFill>
                  <a:srgbClr val="000000"/>
                </a:solidFill>
                <a:latin typeface="Consolas"/>
                <a:ea typeface="Consolas"/>
                <a:cs typeface="Consolas"/>
                <a:sym typeface="Consolas"/>
              </a:rPr>
              <a:t> standard_metadata_t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ingress_port;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300" u="none" cap="none" strike="noStrike">
                <a:solidFill>
                  <a:srgbClr val="000000"/>
                </a:solidFill>
                <a:latin typeface="Consolas"/>
                <a:ea typeface="Consolas"/>
                <a:cs typeface="Consolas"/>
                <a:sym typeface="Consolas"/>
              </a:rPr>
              <a:t>   bit&lt;9&gt;  egress_port;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clone_spec;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instance_type;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drop;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recirculate_port;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packet_length;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enq_timestamp;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enq_qdepth;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deq_timedelta;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bit&lt;19&gt; deq_qdepth;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bit&lt;48&gt; ingress_global_timestamp;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bit&lt;32&gt; lf_field_list;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mcast_grp;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resubmit_flag;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bit&lt;16&gt; egress_rid;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   bit&lt;1&gt;  checksum_error;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3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t/>
            </a:r>
            <a:endParaRPr b="0" i="0" sz="1300" u="none" cap="none" strike="noStrike">
              <a:solidFill>
                <a:srgbClr val="000000"/>
              </a:solidFill>
              <a:latin typeface="Consolas"/>
              <a:ea typeface="Consolas"/>
              <a:cs typeface="Consolas"/>
              <a:sym typeface="Consolas"/>
            </a:endParaRPr>
          </a:p>
        </p:txBody>
      </p:sp>
      <p:sp>
        <p:nvSpPr>
          <p:cNvPr id="2392" name="Google Shape;2392;p152"/>
          <p:cNvSpPr txBox="1"/>
          <p:nvPr/>
        </p:nvSpPr>
        <p:spPr>
          <a:xfrm>
            <a:off x="4808725" y="742950"/>
            <a:ext cx="4030500" cy="4114800"/>
          </a:xfrm>
          <a:prstGeom prst="rect">
            <a:avLst/>
          </a:prstGeom>
          <a:noFill/>
          <a:ln>
            <a:noFill/>
          </a:ln>
        </p:spPr>
        <p:txBody>
          <a:bodyPr anchorCtr="0" anchor="t" bIns="45700" lIns="91425" spcFirstLastPara="1" rIns="91425" wrap="square" tIns="45700">
            <a:noAutofit/>
          </a:bodyPr>
          <a:lstStyle/>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ingress_port</a:t>
            </a:r>
            <a:r>
              <a:rPr b="0" i="0" lang="en-US" sz="1800" u="none" cap="none" strike="noStrike">
                <a:solidFill>
                  <a:srgbClr val="000000"/>
                </a:solidFill>
                <a:latin typeface="Arial"/>
                <a:ea typeface="Arial"/>
                <a:cs typeface="Arial"/>
                <a:sym typeface="Arial"/>
              </a:rPr>
              <a:t> - the port on which the packet arrived</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egress_spec</a:t>
            </a:r>
            <a:r>
              <a:rPr b="0" i="0" lang="en-US" sz="1800" u="none" cap="none" strike="noStrike">
                <a:solidFill>
                  <a:srgbClr val="000000"/>
                </a:solidFill>
                <a:latin typeface="Arial"/>
                <a:ea typeface="Arial"/>
                <a:cs typeface="Arial"/>
                <a:sym typeface="Arial"/>
              </a:rPr>
              <a:t> - the port to which the packet should be sent to</a:t>
            </a:r>
            <a:endParaRPr b="0" i="0" sz="1400" u="none" cap="none" strike="noStrike">
              <a:solidFill>
                <a:srgbClr val="000000"/>
              </a:solidFill>
              <a:latin typeface="Arial"/>
              <a:ea typeface="Arial"/>
              <a:cs typeface="Arial"/>
              <a:sym typeface="Arial"/>
            </a:endParaRPr>
          </a:p>
          <a:p>
            <a:pPr indent="-2476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0000"/>
                </a:solidFill>
                <a:latin typeface="Consolas"/>
                <a:ea typeface="Consolas"/>
                <a:cs typeface="Consolas"/>
                <a:sym typeface="Consolas"/>
              </a:rPr>
              <a:t>egress_port</a:t>
            </a:r>
            <a:r>
              <a:rPr b="0" i="0" lang="en-US" sz="1800" u="none" cap="none" strike="noStrike">
                <a:solidFill>
                  <a:srgbClr val="000000"/>
                </a:solidFill>
                <a:latin typeface="Arial"/>
                <a:ea typeface="Arial"/>
                <a:cs typeface="Arial"/>
                <a:sym typeface="Arial"/>
              </a:rPr>
              <a:t> - the port that the packet will be sent out of (read only in egress pipeline)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53"/>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Program Template (V1Model)</a:t>
            </a:r>
            <a:endParaRPr b="1" i="0" sz="2700" u="none" cap="none" strike="noStrike">
              <a:solidFill>
                <a:schemeClr val="dk1"/>
              </a:solidFill>
              <a:latin typeface="Arial"/>
              <a:ea typeface="Arial"/>
              <a:cs typeface="Arial"/>
              <a:sym typeface="Arial"/>
            </a:endParaRPr>
          </a:p>
        </p:txBody>
      </p:sp>
      <p:sp>
        <p:nvSpPr>
          <p:cNvPr id="2398" name="Google Shape;2398;p15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399" name="Google Shape;2399;p153"/>
          <p:cNvSpPr txBox="1"/>
          <p:nvPr/>
        </p:nvSpPr>
        <p:spPr>
          <a:xfrm>
            <a:off x="152400" y="742950"/>
            <a:ext cx="4164766"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 </a:t>
            </a:r>
            <a:r>
              <a:rPr b="0" i="0" lang="en-US" sz="1000" u="none" cap="none" strike="noStrike">
                <a:solidFill>
                  <a:schemeClr val="dk1"/>
                </a:solidFill>
                <a:latin typeface="Consolas"/>
                <a:ea typeface="Consolas"/>
                <a:cs typeface="Consolas"/>
                <a:sym typeface="Consolas"/>
              </a:rPr>
              <a:t>&lt;</a:t>
            </a:r>
            <a:r>
              <a:rPr b="0" i="0" lang="en-US" sz="1000" u="none" cap="none" strike="noStrike">
                <a:solidFill>
                  <a:srgbClr val="00B050"/>
                </a:solidFill>
                <a:latin typeface="Consolas"/>
                <a:ea typeface="Consolas"/>
                <a:cs typeface="Consolas"/>
                <a:sym typeface="Consolas"/>
              </a:rPr>
              <a:t>core.p4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#include</a:t>
            </a:r>
            <a:r>
              <a:rPr b="0" i="0" lang="en-US" sz="1000" u="none" cap="none" strike="noStrike">
                <a:solidFill>
                  <a:schemeClr val="dk1"/>
                </a:solidFill>
                <a:latin typeface="Consolas"/>
                <a:ea typeface="Consolas"/>
                <a:cs typeface="Consolas"/>
                <a:sym typeface="Consolas"/>
              </a:rPr>
              <a:t> &lt;</a:t>
            </a:r>
            <a:r>
              <a:rPr b="0" i="0" lang="en-US" sz="1000" u="none" cap="none" strike="noStrike">
                <a:solidFill>
                  <a:srgbClr val="00B050"/>
                </a:solidFill>
                <a:latin typeface="Consolas"/>
                <a:ea typeface="Consolas"/>
                <a:cs typeface="Consolas"/>
                <a:sym typeface="Consolas"/>
              </a:rPr>
              <a:t>v1model.p4</a:t>
            </a:r>
            <a:r>
              <a:rPr b="0" i="0" lang="en-US" sz="1000" u="none" cap="none" strike="noStrike">
                <a:solidFill>
                  <a:schemeClr val="dk1"/>
                </a:solidFill>
                <a:latin typeface="Consolas"/>
                <a:ea typeface="Consolas"/>
                <a:cs typeface="Consolas"/>
                <a:sym typeface="Consolas"/>
              </a:rPr>
              <a:t>&gt;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metadata {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struct </a:t>
            </a:r>
            <a:r>
              <a:rPr b="0" i="0" lang="en-US" sz="1000" u="none" cap="none" strike="noStrike">
                <a:solidFill>
                  <a:schemeClr val="dk1"/>
                </a:solidFill>
                <a:latin typeface="Consolas"/>
                <a:ea typeface="Consolas"/>
                <a:cs typeface="Consolas"/>
                <a:sym typeface="Consolas"/>
              </a:rPr>
              <a:t>headers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ethernet_t   ethernet;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ipv4_t       ipv4;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parser</a:t>
            </a:r>
            <a:r>
              <a:rPr b="0" i="0" lang="en-US" sz="1000" u="none" cap="none" strike="noStrike">
                <a:solidFill>
                  <a:schemeClr val="dk1"/>
                </a:solidFill>
                <a:latin typeface="Consolas"/>
                <a:ea typeface="Consolas"/>
                <a:cs typeface="Consolas"/>
                <a:sym typeface="Consolas"/>
              </a:rPr>
              <a:t> MyParser(packet_in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standard_metadata_t smeta)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VERIFICATION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INGRESS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MyIngress(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0" name="Google Shape;2400;p153"/>
          <p:cNvSpPr txBox="1"/>
          <p:nvPr/>
        </p:nvSpPr>
        <p:spPr>
          <a:xfrm>
            <a:off x="4513289" y="742950"/>
            <a:ext cx="441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EGRESS PROCESSING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MyEgress(</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standard_metadata_t std_meta)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CHECKSUM UPDATE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MyComputeChecksum(</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 </a:t>
            </a:r>
            <a:r>
              <a:rPr b="0" i="0" lang="en-US" sz="1000" u="none" cap="none" strike="noStrike">
                <a:solidFill>
                  <a:schemeClr val="dk1"/>
                </a:solidFill>
                <a:latin typeface="Consolas"/>
                <a:ea typeface="Consolas"/>
                <a:cs typeface="Consolas"/>
                <a:sym typeface="Consolas"/>
              </a:rPr>
              <a:t>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DEPARSER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744B8"/>
              </a:buClr>
              <a:buSzPts val="250"/>
              <a:buFont typeface="Consolas"/>
              <a:buNone/>
            </a:pPr>
            <a:r>
              <a:rPr b="0" i="0" lang="en-US" sz="1000" u="none" cap="none" strike="noStrike">
                <a:solidFill>
                  <a:srgbClr val="0744B8"/>
                </a:solidFill>
                <a:latin typeface="Consolas"/>
                <a:ea typeface="Consolas"/>
                <a:cs typeface="Consolas"/>
                <a:sym typeface="Consolas"/>
              </a:rPr>
              <a:t>control </a:t>
            </a:r>
            <a:r>
              <a:rPr b="0" i="0" lang="en-US" sz="1000" u="none" cap="none" strike="noStrike">
                <a:solidFill>
                  <a:schemeClr val="dk1"/>
                </a:solidFill>
                <a:latin typeface="Consolas"/>
                <a:ea typeface="Consolas"/>
                <a:cs typeface="Consolas"/>
                <a:sym typeface="Consolas"/>
              </a:rPr>
              <a:t>MyDeparser(</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r>
              <a:rPr b="0" i="0" lang="en-US" sz="1000" u="none" cap="none" strike="noStrike">
                <a:solidFill>
                  <a:srgbClr val="0744B8"/>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00000"/>
              </a:buClr>
              <a:buSzPts val="250"/>
              <a:buFont typeface="Consolas"/>
              <a:buNone/>
            </a:pPr>
            <a:r>
              <a:rPr b="0" i="0" lang="en-US" sz="1000" u="none" cap="none" strike="noStrike">
                <a:solidFill>
                  <a:srgbClr val="C00000"/>
                </a:solidFill>
                <a:latin typeface="Consolas"/>
                <a:ea typeface="Consolas"/>
                <a:cs typeface="Consolas"/>
                <a:sym typeface="Consolas"/>
              </a:rPr>
              <a:t>/* SWITCH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MyVerifyChecksum(),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MyIngress(),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MyEgress(),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MyComputeChecksum(),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50"/>
              <a:buFont typeface="Consolas"/>
              <a:buNone/>
            </a:pPr>
            <a:r>
              <a:rPr b="0" i="0" lang="en-US" sz="1000" u="none" cap="none" strike="noStrike">
                <a:solidFill>
                  <a:schemeClr val="dk1"/>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2401" name="Google Shape;2401;p153"/>
          <p:cNvSpPr/>
          <p:nvPr/>
        </p:nvSpPr>
        <p:spPr>
          <a:xfrm>
            <a:off x="152400" y="785350"/>
            <a:ext cx="13629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53"/>
          <p:cNvSpPr/>
          <p:nvPr/>
        </p:nvSpPr>
        <p:spPr>
          <a:xfrm>
            <a:off x="152400" y="937750"/>
            <a:ext cx="1528800" cy="15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53"/>
          <p:cNvSpPr/>
          <p:nvPr/>
        </p:nvSpPr>
        <p:spPr>
          <a:xfrm>
            <a:off x="152400" y="1090150"/>
            <a:ext cx="17724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53"/>
          <p:cNvSpPr/>
          <p:nvPr/>
        </p:nvSpPr>
        <p:spPr>
          <a:xfrm>
            <a:off x="152400" y="2013250"/>
            <a:ext cx="3622158" cy="10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53"/>
          <p:cNvSpPr/>
          <p:nvPr/>
        </p:nvSpPr>
        <p:spPr>
          <a:xfrm>
            <a:off x="152400" y="3074950"/>
            <a:ext cx="33318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53"/>
          <p:cNvSpPr/>
          <p:nvPr/>
        </p:nvSpPr>
        <p:spPr>
          <a:xfrm>
            <a:off x="152400" y="3838150"/>
            <a:ext cx="39072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53"/>
          <p:cNvSpPr/>
          <p:nvPr/>
        </p:nvSpPr>
        <p:spPr>
          <a:xfrm>
            <a:off x="4513300" y="785350"/>
            <a:ext cx="3836700" cy="92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53"/>
          <p:cNvSpPr/>
          <p:nvPr/>
        </p:nvSpPr>
        <p:spPr>
          <a:xfrm>
            <a:off x="4513300" y="1708450"/>
            <a:ext cx="34164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53"/>
          <p:cNvSpPr/>
          <p:nvPr/>
        </p:nvSpPr>
        <p:spPr>
          <a:xfrm>
            <a:off x="4513300" y="2471650"/>
            <a:ext cx="2951700" cy="76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53"/>
          <p:cNvSpPr/>
          <p:nvPr/>
        </p:nvSpPr>
        <p:spPr>
          <a:xfrm>
            <a:off x="4513300" y="3234850"/>
            <a:ext cx="1624500" cy="14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1000"/>
                                        <p:tgtEl>
                                          <p:spTgt spid="2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1000"/>
                                        <p:tgtEl>
                                          <p:spTgt spid="2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5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17" name="Google Shape;2417;p154"/>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18" name="Google Shape;2418;p154"/>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a:t>
            </a:r>
            <a:r>
              <a:rPr b="0" i="0" lang="en-US" sz="1000" u="none" cap="none" strike="noStrike">
                <a:solidFill>
                  <a:srgbClr val="0000FF"/>
                </a:solidFill>
                <a:latin typeface="Consolas"/>
                <a:ea typeface="Consolas"/>
                <a:cs typeface="Consolas"/>
                <a:sym typeface="Consolas"/>
              </a:rPr>
              <a:t>transition</a:t>
            </a:r>
            <a:r>
              <a:rPr b="0" i="0" lang="en-US" sz="1000" u="none" cap="none" strike="noStrike">
                <a:solidFill>
                  <a:srgbClr val="000000"/>
                </a:solidFill>
                <a:latin typeface="Consolas"/>
                <a:ea typeface="Consolas"/>
                <a:cs typeface="Consolas"/>
                <a:sym typeface="Consolas"/>
              </a:rPr>
              <a:t>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MyVerifyChecksum(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apply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 </a:t>
            </a:r>
            <a:r>
              <a:rPr b="0" i="0" lang="en-US" sz="1000" u="none" cap="none" strike="noStrike">
                <a:solidFill>
                  <a:srgbClr val="0000FF"/>
                </a:solidFill>
                <a:latin typeface="Consolas"/>
                <a:ea typeface="Consolas"/>
                <a:cs typeface="Consolas"/>
                <a:sym typeface="Consolas"/>
              </a:rPr>
              <a:t>else</a:t>
            </a: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if</a:t>
            </a:r>
            <a:r>
              <a:rPr b="0" i="0" lang="en-US" sz="1000" u="none" cap="none" strike="noStrike">
                <a:solidFill>
                  <a:srgbClr val="000000"/>
                </a:solidFill>
                <a:latin typeface="Consolas"/>
                <a:ea typeface="Consolas"/>
                <a:cs typeface="Consolas"/>
                <a:sym typeface="Consolas"/>
              </a:rPr>
              <a:t> (standard_metadata.ingress_port ==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p:txBody>
      </p:sp>
      <p:sp>
        <p:nvSpPr>
          <p:cNvPr id="2419" name="Google Shape;2419;p154"/>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MyVerifyChecksum(),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MyIngress(),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MyEgress(),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MyComputeChecksum(),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MyDeparser()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main;</a:t>
            </a:r>
            <a:endParaRPr b="0" i="0" sz="1400" u="none" cap="none" strike="noStrike">
              <a:solidFill>
                <a:srgbClr val="000000"/>
              </a:solidFill>
              <a:latin typeface="Arial"/>
              <a:ea typeface="Arial"/>
              <a:cs typeface="Arial"/>
              <a:sym typeface="Arial"/>
            </a:endParaRPr>
          </a:p>
        </p:txBody>
      </p:sp>
      <p:sp>
        <p:nvSpPr>
          <p:cNvPr id="2420" name="Google Shape;2420;p154"/>
          <p:cNvSpPr/>
          <p:nvPr/>
        </p:nvSpPr>
        <p:spPr>
          <a:xfrm>
            <a:off x="711175" y="3812325"/>
            <a:ext cx="3472500" cy="81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5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27" name="Google Shape;2427;p155"/>
          <p:cNvSpPr txBox="1"/>
          <p:nvPr>
            <p:ph type="title"/>
          </p:nvPr>
        </p:nvSpPr>
        <p:spPr>
          <a:xfrm>
            <a:off x="152400" y="5885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Hello World (V1Model)</a:t>
            </a:r>
            <a:endParaRPr b="1" i="0" sz="2700" u="none" cap="none" strike="noStrike">
              <a:solidFill>
                <a:schemeClr val="dk1"/>
              </a:solidFill>
              <a:latin typeface="Arial"/>
              <a:ea typeface="Arial"/>
              <a:cs typeface="Arial"/>
              <a:sym typeface="Arial"/>
            </a:endParaRPr>
          </a:p>
        </p:txBody>
      </p:sp>
      <p:sp>
        <p:nvSpPr>
          <p:cNvPr id="2428" name="Google Shape;2428;p155"/>
          <p:cNvSpPr txBox="1"/>
          <p:nvPr/>
        </p:nvSpPr>
        <p:spPr>
          <a:xfrm>
            <a:off x="152400" y="742950"/>
            <a:ext cx="41649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core.p4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#include</a:t>
            </a:r>
            <a:r>
              <a:rPr b="0" i="0" lang="en-US" sz="1000" u="none" cap="none" strike="noStrike">
                <a:solidFill>
                  <a:srgbClr val="000000"/>
                </a:solidFill>
                <a:latin typeface="Consolas"/>
                <a:ea typeface="Consolas"/>
                <a:cs typeface="Consolas"/>
                <a:sym typeface="Consolas"/>
              </a:rPr>
              <a:t> &lt;</a:t>
            </a:r>
            <a:r>
              <a:rPr b="0" i="0" lang="en-US" sz="1000" u="none" cap="none" strike="noStrike">
                <a:solidFill>
                  <a:srgbClr val="008000"/>
                </a:solidFill>
                <a:latin typeface="Consolas"/>
                <a:ea typeface="Consolas"/>
                <a:cs typeface="Consolas"/>
                <a:sym typeface="Consolas"/>
              </a:rPr>
              <a:t>v1model.p4</a:t>
            </a:r>
            <a:r>
              <a:rPr b="0" i="0" lang="en-US" sz="1000" u="none" cap="none" strike="noStrike">
                <a:solidFill>
                  <a:srgbClr val="000000"/>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struct</a:t>
            </a:r>
            <a:r>
              <a:rPr b="0" i="0" lang="en-US" sz="1000" u="none" cap="none" strike="noStrike">
                <a:solidFill>
                  <a:srgbClr val="000000"/>
                </a:solidFill>
                <a:latin typeface="Consolas"/>
                <a:ea typeface="Consolas"/>
                <a:cs typeface="Consolas"/>
                <a:sym typeface="Consolas"/>
              </a:rPr>
              <a:t> headers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parser</a:t>
            </a:r>
            <a:r>
              <a:rPr b="0" i="0" lang="en-US" sz="1000" u="none" cap="none" strike="noStrike">
                <a:solidFill>
                  <a:srgbClr val="000000"/>
                </a:solidFill>
                <a:latin typeface="Consolas"/>
                <a:ea typeface="Consolas"/>
                <a:cs typeface="Consolas"/>
                <a:sym typeface="Consolas"/>
              </a:rPr>
              <a:t> MyParser(packet_in packet, </a:t>
            </a:r>
            <a:r>
              <a:rPr b="0" i="0" lang="en-US" sz="1000" u="none" cap="none" strike="noStrike">
                <a:solidFill>
                  <a:srgbClr val="0000FF"/>
                </a:solidFill>
                <a:latin typeface="Consolas"/>
                <a:ea typeface="Consolas"/>
                <a:cs typeface="Consolas"/>
                <a:sym typeface="Consolas"/>
              </a:rPr>
              <a:t>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state</a:t>
            </a:r>
            <a:r>
              <a:rPr b="0" i="0" lang="en-US" sz="1000" u="none" cap="none" strike="noStrike">
                <a:solidFill>
                  <a:srgbClr val="000000"/>
                </a:solidFill>
                <a:latin typeface="Consolas"/>
                <a:ea typeface="Consolas"/>
                <a:cs typeface="Consolas"/>
                <a:sym typeface="Consolas"/>
              </a:rPr>
              <a:t> start { transition accept;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MyIngress(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a:t>
            </a:r>
            <a:r>
              <a:rPr b="0" i="0" lang="en-US" sz="1000" u="none" cap="none" strike="noStrike">
                <a:solidFill>
                  <a:srgbClr val="000000"/>
                </a:solidFill>
                <a:latin typeface="Consolas"/>
                <a:ea typeface="Consolas"/>
                <a:cs typeface="Consolas"/>
                <a:sym typeface="Consolas"/>
              </a:rPr>
              <a:t> set_egress_spec(bit&lt;9&gt; 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standard_metadata.egress_spec = 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table</a:t>
            </a:r>
            <a:r>
              <a:rPr b="0" i="0" lang="en-US" sz="1000" u="none" cap="none" strike="noStrike">
                <a:solidFill>
                  <a:srgbClr val="000000"/>
                </a:solidFill>
                <a:latin typeface="Consolas"/>
                <a:ea typeface="Consolas"/>
                <a:cs typeface="Consolas"/>
                <a:sym typeface="Consolas"/>
              </a:rPr>
              <a:t> forward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key</a:t>
            </a:r>
            <a:r>
              <a:rPr b="0" i="0" lang="en-US" sz="1000" u="none" cap="none" strike="noStrike">
                <a:solidFill>
                  <a:srgbClr val="000000"/>
                </a:solidFill>
                <a:latin typeface="Consolas"/>
                <a:ea typeface="Consolas"/>
                <a:cs typeface="Consolas"/>
                <a:sym typeface="Consolas"/>
              </a:rPr>
              <a:t> = { standard_metadata.ingress_port: exact;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actions</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set_egress_spec;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size</a:t>
            </a:r>
            <a:r>
              <a:rPr b="0" i="0" lang="en-US" sz="1000" u="none" cap="none" strike="noStrike">
                <a:solidFill>
                  <a:srgbClr val="000000"/>
                </a:solidFill>
                <a:latin typeface="Consolas"/>
                <a:ea typeface="Consolas"/>
                <a:cs typeface="Consolas"/>
                <a:sym typeface="Consolas"/>
              </a:rPr>
              <a:t> = 1024;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default_action</a:t>
            </a:r>
            <a:r>
              <a:rPr b="0" i="0" lang="en-US" sz="1000" u="none" cap="none" strike="noStrike">
                <a:solidFill>
                  <a:srgbClr val="000000"/>
                </a:solidFill>
                <a:latin typeface="Consolas"/>
                <a:ea typeface="Consolas"/>
                <a:cs typeface="Consolas"/>
                <a:sym typeface="Consolas"/>
              </a:rPr>
              <a:t> = NoAction();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forward.apply();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2429" name="Google Shape;2429;p155"/>
          <p:cNvSpPr txBox="1"/>
          <p:nvPr/>
        </p:nvSpPr>
        <p:spPr>
          <a:xfrm>
            <a:off x="4437089" y="742950"/>
            <a:ext cx="4417200" cy="4114800"/>
          </a:xfrm>
          <a:prstGeom prst="rect">
            <a:avLst/>
          </a:prstGeom>
          <a:solidFill>
            <a:srgbClr val="EEECE1"/>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MyEgress(</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standard_metadata_t standard_metadata)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hlink"/>
              </a:buClr>
              <a:buSzPts val="1000"/>
              <a:buFont typeface="Consolas"/>
              <a:buNone/>
            </a:pPr>
            <a:r>
              <a:rPr b="0" i="0" lang="en-US" sz="1000" u="none" cap="none" strike="noStrike">
                <a:solidFill>
                  <a:schemeClr val="hlink"/>
                </a:solidFill>
                <a:latin typeface="Consolas"/>
                <a:ea typeface="Consolas"/>
                <a:cs typeface="Consolas"/>
                <a:sym typeface="Consolas"/>
              </a:rPr>
              <a:t>control</a:t>
            </a:r>
            <a:r>
              <a:rPr b="0" i="0" lang="en-US" sz="1000" u="none" cap="none" strike="noStrike">
                <a:solidFill>
                  <a:schemeClr val="dk1"/>
                </a:solidFill>
                <a:latin typeface="Consolas"/>
                <a:ea typeface="Consolas"/>
                <a:cs typeface="Consolas"/>
                <a:sym typeface="Consolas"/>
              </a:rPr>
              <a:t> MyVerifyChecksum(</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headers hdr, </a:t>
            </a:r>
            <a:r>
              <a:rPr b="0" i="0" lang="en-US" sz="1000" u="none" cap="none" strike="noStrike">
                <a:solidFill>
                  <a:schemeClr val="hlink"/>
                </a:solidFill>
                <a:latin typeface="Consolas"/>
                <a:ea typeface="Consolas"/>
                <a:cs typeface="Consolas"/>
                <a:sym typeface="Consolas"/>
              </a:rPr>
              <a:t>inout</a:t>
            </a:r>
            <a:r>
              <a:rPr b="0" i="0" lang="en-US" sz="1000" u="none" cap="none" strike="noStrike">
                <a:solidFill>
                  <a:schemeClr val="dk1"/>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chemeClr val="dk1"/>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ts val="1000"/>
              <a:buFont typeface="Consolas"/>
              <a:buNone/>
            </a:pPr>
            <a:r>
              <a:t/>
            </a:r>
            <a:endParaRPr b="0" i="0" sz="1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MyComputeChecksum(</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headers hdr, </a:t>
            </a:r>
            <a:r>
              <a:rPr b="0" i="0" lang="en-US" sz="1000" u="none" cap="none" strike="noStrike">
                <a:solidFill>
                  <a:srgbClr val="0000FF"/>
                </a:solidFill>
                <a:latin typeface="Consolas"/>
                <a:ea typeface="Consolas"/>
                <a:cs typeface="Consolas"/>
                <a:sym typeface="Consolas"/>
              </a:rPr>
              <a:t>inout</a:t>
            </a:r>
            <a:r>
              <a:rPr b="0" i="0" lang="en-US" sz="1000" u="none" cap="none" strike="noStrike">
                <a:solidFill>
                  <a:srgbClr val="000000"/>
                </a:solidFill>
                <a:latin typeface="Consolas"/>
                <a:ea typeface="Consolas"/>
                <a:cs typeface="Consolas"/>
                <a:sym typeface="Consolas"/>
              </a:rPr>
              <a:t> metadata meta) {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1000"/>
              <a:buFont typeface="Consolas"/>
              <a:buNone/>
            </a:pPr>
            <a:r>
              <a:rPr b="0" i="0" lang="en-US" sz="1000" u="none" cap="none" strike="noStrike">
                <a:solidFill>
                  <a:srgbClr val="0000FF"/>
                </a:solidFill>
                <a:latin typeface="Consolas"/>
                <a:ea typeface="Consolas"/>
                <a:cs typeface="Consolas"/>
                <a:sym typeface="Consolas"/>
              </a:rPr>
              <a:t>control</a:t>
            </a:r>
            <a:r>
              <a:rPr b="0" i="0" lang="en-US" sz="1000" u="none" cap="none" strike="noStrike">
                <a:solidFill>
                  <a:srgbClr val="000000"/>
                </a:solidFill>
                <a:latin typeface="Consolas"/>
                <a:ea typeface="Consolas"/>
                <a:cs typeface="Consolas"/>
                <a:sym typeface="Consolas"/>
              </a:rPr>
              <a:t> MyDeparser(packet_out packet, </a:t>
            </a:r>
            <a:r>
              <a:rPr b="0" i="0" lang="en-US" sz="1000" u="none" cap="none" strike="noStrike">
                <a:solidFill>
                  <a:srgbClr val="0000FF"/>
                </a:solidFill>
                <a:latin typeface="Consolas"/>
                <a:ea typeface="Consolas"/>
                <a:cs typeface="Consolas"/>
                <a:sym typeface="Consolas"/>
              </a:rPr>
              <a:t>in</a:t>
            </a:r>
            <a:r>
              <a:rPr b="0" i="0" lang="en-US" sz="1000" u="none" cap="none" strike="noStrike">
                <a:solidFill>
                  <a:srgbClr val="000000"/>
                </a:solidFill>
                <a:latin typeface="Consolas"/>
                <a:ea typeface="Consolas"/>
                <a:cs typeface="Consolas"/>
                <a:sym typeface="Consolas"/>
              </a:rPr>
              <a:t> headers hdr)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    </a:t>
            </a:r>
            <a:r>
              <a:rPr b="0" i="0" lang="en-US" sz="1000" u="none" cap="none" strike="noStrike">
                <a:solidFill>
                  <a:srgbClr val="0000FF"/>
                </a:solidFill>
                <a:latin typeface="Consolas"/>
                <a:ea typeface="Consolas"/>
                <a:cs typeface="Consolas"/>
                <a:sym typeface="Consolas"/>
              </a:rPr>
              <a:t>apply</a:t>
            </a:r>
            <a:r>
              <a:rPr b="0" i="0" lang="en-US" sz="1000" u="none" cap="none" strike="noStrike">
                <a:solidFill>
                  <a:srgbClr val="000000"/>
                </a:solidFill>
                <a:latin typeface="Consolas"/>
                <a:ea typeface="Consolas"/>
                <a:cs typeface="Consolas"/>
                <a:sym typeface="Consolas"/>
              </a:rPr>
              <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000"/>
              <a:buFont typeface="Consolas"/>
              <a:buNone/>
            </a:pPr>
            <a:r>
              <a:rPr b="0" i="0" lang="en-US" sz="1000" u="none" cap="none" strike="noStrike">
                <a:solidFill>
                  <a:srgbClr val="000000"/>
                </a:solidFill>
                <a:latin typeface="Consolas"/>
                <a:ea typeface="Consolas"/>
                <a:cs typeface="Consolas"/>
                <a:sym typeface="Consolas"/>
              </a:rPr>
              <a:t>V1Switch( MyParser(), MyVerifyChecksum(), MyIngress(), MyEgress(), MyComputeChecksum(), MyDeparser() ) main;</a:t>
            </a:r>
            <a:endParaRPr b="0" i="0" sz="1400" u="none" cap="none" strike="noStrike">
              <a:solidFill>
                <a:srgbClr val="000000"/>
              </a:solidFill>
              <a:latin typeface="Arial"/>
              <a:ea typeface="Arial"/>
              <a:cs typeface="Arial"/>
              <a:sym typeface="Arial"/>
            </a:endParaRPr>
          </a:p>
        </p:txBody>
      </p:sp>
      <p:cxnSp>
        <p:nvCxnSpPr>
          <p:cNvPr id="2430" name="Google Shape;2430;p155"/>
          <p:cNvCxnSpPr/>
          <p:nvPr/>
        </p:nvCxnSpPr>
        <p:spPr>
          <a:xfrm rot="10800000">
            <a:off x="4415701" y="3908625"/>
            <a:ext cx="461949" cy="402675"/>
          </a:xfrm>
          <a:prstGeom prst="straightConnector1">
            <a:avLst/>
          </a:prstGeom>
          <a:noFill/>
          <a:ln cap="flat" cmpd="sng" w="25400">
            <a:solidFill>
              <a:srgbClr val="000000"/>
            </a:solidFill>
            <a:prstDash val="solid"/>
            <a:round/>
            <a:headEnd len="sm" w="sm" type="none"/>
            <a:tailEnd len="sm" w="sm" type="none"/>
          </a:ln>
          <a:effectLst>
            <a:outerShdw blurRad="40000" rotWithShape="0" dir="5400000" dist="20000">
              <a:srgbClr val="000000">
                <a:alpha val="37254"/>
              </a:srgbClr>
            </a:outerShdw>
          </a:effectLst>
        </p:spPr>
      </p:cxnSp>
      <p:sp>
        <p:nvSpPr>
          <p:cNvPr id="2431" name="Google Shape;2431;p155"/>
          <p:cNvSpPr/>
          <p:nvPr/>
        </p:nvSpPr>
        <p:spPr>
          <a:xfrm>
            <a:off x="4200951" y="3275100"/>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55"/>
          <p:cNvSpPr/>
          <p:nvPr/>
        </p:nvSpPr>
        <p:spPr>
          <a:xfrm flipH="1" rot="10800000">
            <a:off x="4200951" y="3908625"/>
            <a:ext cx="214750" cy="633525"/>
          </a:xfrm>
          <a:custGeom>
            <a:rect b="b" l="l" r="r" t="t"/>
            <a:pathLst>
              <a:path extrusionOk="0" h="120000" w="120000">
                <a:moveTo>
                  <a:pt x="120000" y="120000"/>
                </a:moveTo>
                <a:cubicBezTo>
                  <a:pt x="31892" y="90133"/>
                  <a:pt x="111464" y="18870"/>
                  <a:pt x="0" y="0"/>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55"/>
          <p:cNvSpPr/>
          <p:nvPr/>
        </p:nvSpPr>
        <p:spPr>
          <a:xfrm>
            <a:off x="438974" y="3228894"/>
            <a:ext cx="3740785" cy="134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434" name="Google Shape;2434;p155"/>
          <p:cNvGraphicFramePr/>
          <p:nvPr/>
        </p:nvGraphicFramePr>
        <p:xfrm>
          <a:off x="4890000" y="3775788"/>
          <a:ext cx="3000000" cy="3000000"/>
        </p:xfrm>
        <a:graphic>
          <a:graphicData uri="http://schemas.openxmlformats.org/drawingml/2006/table">
            <a:tbl>
              <a:tblPr>
                <a:noFill/>
                <a:tableStyleId>{963D4275-CD75-4495-AC4C-0B0CBDCFB62B}</a:tableStyleId>
              </a:tblPr>
              <a:tblGrid>
                <a:gridCol w="638150"/>
                <a:gridCol w="1469475"/>
                <a:gridCol w="996475"/>
              </a:tblGrid>
              <a:tr h="1270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Key</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Action Data</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108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1270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2</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set_egress_spec ID</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1</a:t>
                      </a:r>
                      <a:endParaRPr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1000"/>
                                        <p:tgtEl>
                                          <p:spTgt spid="2430"/>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32"/>
                                        </p:tgtEl>
                                        <p:attrNameLst>
                                          <p:attrName>style.visibility</p:attrName>
                                        </p:attrNameLst>
                                      </p:cBhvr>
                                      <p:to>
                                        <p:strVal val="visible"/>
                                      </p:to>
                                    </p:set>
                                    <p:animEffect filter="fade" transition="in">
                                      <p:cBhvr>
                                        <p:cTn dur="1000"/>
                                        <p:tgtEl>
                                          <p:spTgt spid="2432"/>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15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Running Example: Basic Forwarding</a:t>
            </a:r>
            <a:endParaRPr b="1" i="0" sz="2700" u="none" cap="none" strike="noStrike">
              <a:solidFill>
                <a:schemeClr val="dk1"/>
              </a:solidFill>
              <a:latin typeface="Arial"/>
              <a:ea typeface="Arial"/>
              <a:cs typeface="Arial"/>
              <a:sym typeface="Arial"/>
            </a:endParaRPr>
          </a:p>
        </p:txBody>
      </p:sp>
      <p:sp>
        <p:nvSpPr>
          <p:cNvPr id="2440" name="Google Shape;2440;p156"/>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We’ll use a simple application as a running example—a basic router—to illustrate the main features of P4</a:t>
            </a:r>
            <a:r>
              <a:rPr b="1" baseline="-25000" i="0" lang="en-US" sz="2100" u="none" cap="none" strike="noStrike">
                <a:solidFill>
                  <a:schemeClr val="dk1"/>
                </a:solidFill>
                <a:latin typeface="Arial"/>
                <a:ea typeface="Arial"/>
                <a:cs typeface="Arial"/>
                <a:sym typeface="Arial"/>
              </a:rPr>
              <a:t>16</a:t>
            </a:r>
            <a:endParaRPr b="1" i="0" sz="2100" u="none" cap="none" strike="noStrike">
              <a:solidFill>
                <a:schemeClr val="dk1"/>
              </a:solidFill>
              <a:latin typeface="Arial"/>
              <a:ea typeface="Arial"/>
              <a:cs typeface="Arial"/>
              <a:sym typeface="Arial"/>
            </a:endParaRPr>
          </a:p>
          <a:p>
            <a:pPr indent="-167640" lvl="0" marL="205740" marR="0" rtl="0" algn="l">
              <a:lnSpc>
                <a:spcPct val="100000"/>
              </a:lnSpc>
              <a:spcBef>
                <a:spcPts val="150"/>
              </a:spcBef>
              <a:spcAft>
                <a:spcPts val="0"/>
              </a:spcAft>
              <a:buClr>
                <a:srgbClr val="3F3151"/>
              </a:buClr>
              <a:buSzPts val="1400"/>
              <a:buFont typeface="Merriweather Sans"/>
              <a:buNone/>
            </a:pPr>
            <a:r>
              <a:t/>
            </a:r>
            <a:endParaRPr b="1" i="0" sz="14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Basic router functionality:</a:t>
            </a:r>
            <a:endParaRPr b="1" i="0" sz="2100" u="none" cap="none" strike="noStrike">
              <a:solidFill>
                <a:schemeClr val="dk1"/>
              </a:solidFill>
              <a:latin typeface="Arial"/>
              <a:ea typeface="Arial"/>
              <a:cs typeface="Arial"/>
              <a:sym typeface="Arial"/>
            </a:endParaRPr>
          </a:p>
          <a:p>
            <a:pPr indent="-11430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Parse Ethernet and IPv4 headers from packet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Find destination in IPv4 routing table</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Update source / destination MAC addresses</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Decrement time-to-live (TTL) field</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Set the egress port</a:t>
            </a:r>
            <a:endParaRPr b="0" i="0" sz="1800" u="none" cap="none" strike="noStrike">
              <a:solidFill>
                <a:schemeClr val="dk1"/>
              </a:solidFill>
              <a:latin typeface="Arial"/>
              <a:ea typeface="Arial"/>
              <a:cs typeface="Arial"/>
              <a:sym typeface="Arial"/>
            </a:endParaRPr>
          </a:p>
          <a:p>
            <a:pPr indent="-11430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 headers back into a packet</a:t>
            </a:r>
            <a:endParaRPr b="0" i="0" sz="1800" u="none" cap="none" strike="noStrike">
              <a:solidFill>
                <a:schemeClr val="dk1"/>
              </a:solidFill>
              <a:latin typeface="Arial"/>
              <a:ea typeface="Arial"/>
              <a:cs typeface="Arial"/>
              <a:sym typeface="Arial"/>
            </a:endParaRPr>
          </a:p>
          <a:p>
            <a:pPr indent="-195580" lvl="1" marL="411480" marR="0" rtl="0" algn="l">
              <a:lnSpc>
                <a:spcPct val="100000"/>
              </a:lnSpc>
              <a:spcBef>
                <a:spcPts val="112"/>
              </a:spcBef>
              <a:spcAft>
                <a:spcPts val="0"/>
              </a:spcAft>
              <a:buClr>
                <a:srgbClr val="205867"/>
              </a:buClr>
              <a:buSzPts val="1600"/>
              <a:buFont typeface="Merriweather Sans"/>
              <a:buNone/>
            </a:pPr>
            <a:r>
              <a:t/>
            </a:r>
            <a:endParaRPr b="0" i="0" sz="1600" u="none" cap="none" strike="noStrike">
              <a:solidFill>
                <a:schemeClr val="dk1"/>
              </a:solidFill>
              <a:latin typeface="Arial"/>
              <a:ea typeface="Arial"/>
              <a:cs typeface="Arial"/>
              <a:sym typeface="Arial"/>
            </a:endParaRPr>
          </a:p>
          <a:p>
            <a:pPr indent="-13335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We’ve written some starter code for you (</a:t>
            </a:r>
            <a:r>
              <a:rPr b="0" i="0" lang="en-US" sz="2100" u="none" cap="none" strike="noStrike">
                <a:solidFill>
                  <a:schemeClr val="dk1"/>
                </a:solidFill>
                <a:latin typeface="Courier"/>
                <a:ea typeface="Courier"/>
                <a:cs typeface="Courier"/>
                <a:sym typeface="Courier"/>
              </a:rPr>
              <a:t>basic.p4</a:t>
            </a:r>
            <a:r>
              <a:rPr b="1" i="0" lang="en-US" sz="2100" u="none" cap="none" strike="noStrike">
                <a:solidFill>
                  <a:schemeClr val="dk1"/>
                </a:solidFill>
                <a:latin typeface="Arial"/>
                <a:ea typeface="Arial"/>
                <a:cs typeface="Arial"/>
                <a:sym typeface="Arial"/>
              </a:rPr>
              <a:t>) and implemented a static control plane</a:t>
            </a:r>
            <a:endParaRPr b="1" i="0" sz="2100" u="none" cap="none" strike="noStrike">
              <a:solidFill>
                <a:schemeClr val="dk1"/>
              </a:solidFill>
              <a:latin typeface="Arial"/>
              <a:ea typeface="Arial"/>
              <a:cs typeface="Arial"/>
              <a:sym typeface="Arial"/>
            </a:endParaRPr>
          </a:p>
        </p:txBody>
      </p:sp>
      <p:sp>
        <p:nvSpPr>
          <p:cNvPr id="2441" name="Google Shape;2441;p15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0"/>
          <p:cNvSpPr/>
          <p:nvPr/>
        </p:nvSpPr>
        <p:spPr>
          <a:xfrm>
            <a:off x="1505850" y="336675"/>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Introduction to Data Plane Programming</a:t>
            </a:r>
            <a:endParaRPr b="1" sz="1800">
              <a:solidFill>
                <a:srgbClr val="FFFFFF"/>
              </a:solidFill>
            </a:endParaRPr>
          </a:p>
        </p:txBody>
      </p:sp>
      <p:sp>
        <p:nvSpPr>
          <p:cNvPr id="823" name="Google Shape;823;p130"/>
          <p:cNvSpPr/>
          <p:nvPr/>
        </p:nvSpPr>
        <p:spPr>
          <a:xfrm>
            <a:off x="1505850" y="7544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Language Basics</a:t>
            </a:r>
            <a:endParaRPr b="1" sz="1800">
              <a:solidFill>
                <a:srgbClr val="FFFFFF"/>
              </a:solidFill>
            </a:endParaRPr>
          </a:p>
        </p:txBody>
      </p:sp>
      <p:sp>
        <p:nvSpPr>
          <p:cNvPr id="824" name="Google Shape;824;p130"/>
          <p:cNvSpPr/>
          <p:nvPr/>
        </p:nvSpPr>
        <p:spPr>
          <a:xfrm>
            <a:off x="1505850" y="15999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Software Tools &amp; P4 Runtime</a:t>
            </a:r>
            <a:endParaRPr b="1" sz="1800">
              <a:solidFill>
                <a:srgbClr val="FFFFFF"/>
              </a:solidFill>
            </a:endParaRPr>
          </a:p>
        </p:txBody>
      </p:sp>
      <p:sp>
        <p:nvSpPr>
          <p:cNvPr id="825" name="Google Shape;825;p130"/>
          <p:cNvSpPr/>
          <p:nvPr/>
        </p:nvSpPr>
        <p:spPr>
          <a:xfrm>
            <a:off x="1505850" y="24281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Keynote (Arvind Krishnamurthy)</a:t>
            </a:r>
            <a:endParaRPr b="1" sz="1800">
              <a:solidFill>
                <a:srgbClr val="FFFFFF"/>
              </a:solidFill>
            </a:endParaRPr>
          </a:p>
        </p:txBody>
      </p:sp>
      <p:sp>
        <p:nvSpPr>
          <p:cNvPr id="826" name="Google Shape;826;p130"/>
          <p:cNvSpPr/>
          <p:nvPr/>
        </p:nvSpPr>
        <p:spPr>
          <a:xfrm>
            <a:off x="1505850" y="2846800"/>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Monitoring &amp; Debugging</a:t>
            </a:r>
            <a:endParaRPr b="1" sz="1800">
              <a:solidFill>
                <a:srgbClr val="FFFFFF"/>
              </a:solidFill>
            </a:endParaRPr>
          </a:p>
        </p:txBody>
      </p:sp>
      <p:sp>
        <p:nvSpPr>
          <p:cNvPr id="827" name="Google Shape;827;p130"/>
          <p:cNvSpPr/>
          <p:nvPr/>
        </p:nvSpPr>
        <p:spPr>
          <a:xfrm>
            <a:off x="1505850" y="36439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Advanced Data Structures</a:t>
            </a:r>
            <a:endParaRPr b="1" sz="1800">
              <a:solidFill>
                <a:srgbClr val="FFFFFF"/>
              </a:solidFill>
            </a:endParaRPr>
          </a:p>
        </p:txBody>
      </p:sp>
      <p:sp>
        <p:nvSpPr>
          <p:cNvPr id="828" name="Google Shape;828;p130"/>
          <p:cNvSpPr/>
          <p:nvPr/>
        </p:nvSpPr>
        <p:spPr>
          <a:xfrm>
            <a:off x="1505850" y="4060838"/>
            <a:ext cx="6132300" cy="329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Panel Discussion</a:t>
            </a:r>
            <a:endParaRPr b="1" sz="1800">
              <a:solidFill>
                <a:srgbClr val="FFFFFF"/>
              </a:solidFill>
            </a:endParaRPr>
          </a:p>
        </p:txBody>
      </p:sp>
      <p:sp>
        <p:nvSpPr>
          <p:cNvPr id="829" name="Google Shape;829;p130"/>
          <p:cNvSpPr/>
          <p:nvPr/>
        </p:nvSpPr>
        <p:spPr>
          <a:xfrm>
            <a:off x="1505850" y="44777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Reception </a:t>
            </a:r>
            <a:endParaRPr b="1" sz="1800">
              <a:solidFill>
                <a:srgbClr val="FFFFFF"/>
              </a:solidFill>
            </a:endParaRPr>
          </a:p>
        </p:txBody>
      </p:sp>
      <p:sp>
        <p:nvSpPr>
          <p:cNvPr id="830" name="Google Shape;830;p130"/>
          <p:cNvSpPr/>
          <p:nvPr/>
        </p:nvSpPr>
        <p:spPr>
          <a:xfrm>
            <a:off x="1505850" y="2009500"/>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Lunch</a:t>
            </a:r>
            <a:endParaRPr b="1" sz="1800">
              <a:solidFill>
                <a:srgbClr val="FFFFFF"/>
              </a:solidFill>
            </a:endParaRPr>
          </a:p>
        </p:txBody>
      </p:sp>
      <p:sp>
        <p:nvSpPr>
          <p:cNvPr id="831" name="Google Shape;831;p130"/>
          <p:cNvSpPr/>
          <p:nvPr/>
        </p:nvSpPr>
        <p:spPr>
          <a:xfrm>
            <a:off x="1505850" y="1172188"/>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
        <p:nvSpPr>
          <p:cNvPr id="832" name="Google Shape;832;p130"/>
          <p:cNvSpPr/>
          <p:nvPr/>
        </p:nvSpPr>
        <p:spPr>
          <a:xfrm>
            <a:off x="1505850" y="3246525"/>
            <a:ext cx="6132300" cy="329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Break</a:t>
            </a:r>
            <a:endParaRPr b="1"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157"/>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447" name="Google Shape;2447;p15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448" name="Google Shape;2448;p157"/>
          <p:cNvCxnSpPr/>
          <p:nvPr/>
        </p:nvCxnSpPr>
        <p:spPr>
          <a:xfrm>
            <a:off x="2708601" y="1697111"/>
            <a:ext cx="3618746" cy="0"/>
          </a:xfrm>
          <a:prstGeom prst="straightConnector1">
            <a:avLst/>
          </a:prstGeom>
          <a:noFill/>
          <a:ln cap="flat" cmpd="sng" w="9525">
            <a:solidFill>
              <a:srgbClr val="A5A5A5"/>
            </a:solidFill>
            <a:prstDash val="solid"/>
            <a:round/>
            <a:headEnd len="sm" w="sm" type="none"/>
            <a:tailEnd len="sm" w="sm" type="none"/>
          </a:ln>
        </p:spPr>
      </p:cxnSp>
      <p:pic>
        <p:nvPicPr>
          <p:cNvPr id="2449" name="Google Shape;2449;p157"/>
          <p:cNvPicPr preferRelativeResize="0"/>
          <p:nvPr/>
        </p:nvPicPr>
        <p:blipFill rotWithShape="1">
          <a:blip r:embed="rId3">
            <a:alphaModFix/>
          </a:blip>
          <a:srcRect b="0" l="0" r="0" t="0"/>
          <a:stretch/>
        </p:blipFill>
        <p:spPr>
          <a:xfrm>
            <a:off x="1984007" y="1456183"/>
            <a:ext cx="724594" cy="479448"/>
          </a:xfrm>
          <a:prstGeom prst="rect">
            <a:avLst/>
          </a:prstGeom>
          <a:noFill/>
          <a:ln>
            <a:noFill/>
          </a:ln>
        </p:spPr>
      </p:pic>
      <p:pic>
        <p:nvPicPr>
          <p:cNvPr id="2450" name="Google Shape;2450;p157"/>
          <p:cNvPicPr preferRelativeResize="0"/>
          <p:nvPr/>
        </p:nvPicPr>
        <p:blipFill rotWithShape="1">
          <a:blip r:embed="rId3">
            <a:alphaModFix/>
          </a:blip>
          <a:srcRect b="0" l="0" r="0" t="0"/>
          <a:stretch/>
        </p:blipFill>
        <p:spPr>
          <a:xfrm>
            <a:off x="6327347" y="1456183"/>
            <a:ext cx="724594" cy="479448"/>
          </a:xfrm>
          <a:prstGeom prst="rect">
            <a:avLst/>
          </a:prstGeom>
          <a:noFill/>
          <a:ln>
            <a:noFill/>
          </a:ln>
        </p:spPr>
      </p:pic>
      <p:pic>
        <p:nvPicPr>
          <p:cNvPr id="2451" name="Google Shape;2451;p157"/>
          <p:cNvPicPr preferRelativeResize="0"/>
          <p:nvPr/>
        </p:nvPicPr>
        <p:blipFill rotWithShape="1">
          <a:blip r:embed="rId3">
            <a:alphaModFix/>
          </a:blip>
          <a:srcRect b="0" l="0" r="0" t="0"/>
          <a:stretch/>
        </p:blipFill>
        <p:spPr>
          <a:xfrm>
            <a:off x="4155677" y="3245164"/>
            <a:ext cx="724594" cy="479448"/>
          </a:xfrm>
          <a:prstGeom prst="rect">
            <a:avLst/>
          </a:prstGeom>
          <a:noFill/>
          <a:ln>
            <a:noFill/>
          </a:ln>
        </p:spPr>
      </p:pic>
      <p:cxnSp>
        <p:nvCxnSpPr>
          <p:cNvPr id="2452" name="Google Shape;2452;p157"/>
          <p:cNvCxnSpPr/>
          <p:nvPr/>
        </p:nvCxnSpPr>
        <p:spPr>
          <a:xfrm flipH="1" rot="10800000">
            <a:off x="4880270" y="1938038"/>
            <a:ext cx="1809373" cy="1548054"/>
          </a:xfrm>
          <a:prstGeom prst="straightConnector1">
            <a:avLst/>
          </a:prstGeom>
          <a:noFill/>
          <a:ln cap="flat" cmpd="sng" w="9525">
            <a:solidFill>
              <a:srgbClr val="A5A5A5"/>
            </a:solidFill>
            <a:prstDash val="solid"/>
            <a:round/>
            <a:headEnd len="sm" w="sm" type="none"/>
            <a:tailEnd len="sm" w="sm" type="none"/>
          </a:ln>
        </p:spPr>
      </p:cxnSp>
      <p:cxnSp>
        <p:nvCxnSpPr>
          <p:cNvPr id="2453" name="Google Shape;2453;p157"/>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454" name="Google Shape;2454;p157"/>
          <p:cNvGrpSpPr/>
          <p:nvPr/>
        </p:nvGrpSpPr>
        <p:grpSpPr>
          <a:xfrm>
            <a:off x="321851" y="1113251"/>
            <a:ext cx="788275" cy="283872"/>
            <a:chOff x="12523788" y="-511175"/>
            <a:chExt cx="13454062" cy="4845051"/>
          </a:xfrm>
        </p:grpSpPr>
        <p:sp>
          <p:nvSpPr>
            <p:cNvPr id="2455" name="Google Shape;2455;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6" name="Google Shape;2456;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7" name="Google Shape;2457;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8" name="Google Shape;2458;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59" name="Google Shape;2459;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0" name="Google Shape;2460;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1" name="Google Shape;2461;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2" name="Google Shape;2462;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63" name="Google Shape;2463;p157"/>
          <p:cNvGrpSpPr/>
          <p:nvPr/>
        </p:nvGrpSpPr>
        <p:grpSpPr>
          <a:xfrm>
            <a:off x="4123836" y="4184269"/>
            <a:ext cx="788275" cy="283872"/>
            <a:chOff x="12523788" y="-511175"/>
            <a:chExt cx="13454062" cy="4845051"/>
          </a:xfrm>
        </p:grpSpPr>
        <p:sp>
          <p:nvSpPr>
            <p:cNvPr id="2464" name="Google Shape;2464;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5" name="Google Shape;2465;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6" name="Google Shape;2466;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7" name="Google Shape;2467;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8" name="Google Shape;2468;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69" name="Google Shape;2469;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0" name="Google Shape;2470;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1" name="Google Shape;2471;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472" name="Google Shape;2472;p157"/>
          <p:cNvGrpSpPr/>
          <p:nvPr/>
        </p:nvGrpSpPr>
        <p:grpSpPr>
          <a:xfrm>
            <a:off x="7772619" y="1077116"/>
            <a:ext cx="788275" cy="283872"/>
            <a:chOff x="12523788" y="-511175"/>
            <a:chExt cx="13454062" cy="4845051"/>
          </a:xfrm>
        </p:grpSpPr>
        <p:sp>
          <p:nvSpPr>
            <p:cNvPr id="2473" name="Google Shape;2473;p157"/>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4" name="Google Shape;2474;p157"/>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5" name="Google Shape;2475;p157"/>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6" name="Google Shape;2476;p157"/>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7" name="Google Shape;2477;p157"/>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8" name="Google Shape;2478;p157"/>
            <p:cNvSpPr/>
            <p:nvPr/>
          </p:nvSpPr>
          <p:spPr>
            <a:xfrm>
              <a:off x="13247688" y="1601788"/>
              <a:ext cx="10782300" cy="1912938"/>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79" name="Google Shape;2479;p157"/>
            <p:cNvSpPr/>
            <p:nvPr/>
          </p:nvSpPr>
          <p:spPr>
            <a:xfrm>
              <a:off x="13247688" y="1601788"/>
              <a:ext cx="5389562" cy="1912938"/>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480" name="Google Shape;2480;p157"/>
            <p:cNvSpPr/>
            <p:nvPr/>
          </p:nvSpPr>
          <p:spPr>
            <a:xfrm>
              <a:off x="13874750" y="2247900"/>
              <a:ext cx="604837" cy="619125"/>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481" name="Google Shape;2481;p157"/>
          <p:cNvCxnSpPr>
            <a:endCxn id="2451"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482" name="Google Shape;2482;p157"/>
          <p:cNvCxnSpPr>
            <a:endCxn id="2452"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483" name="Google Shape;2483;p157"/>
          <p:cNvCxnSpPr>
            <a:stCxn id="2455" idx="2"/>
            <a:endCxn id="2481"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484" name="Google Shape;2484;p157"/>
          <p:cNvSpPr txBox="1"/>
          <p:nvPr/>
        </p:nvSpPr>
        <p:spPr>
          <a:xfrm>
            <a:off x="1911871" y="1840942"/>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485" name="Google Shape;2485;p157"/>
          <p:cNvSpPr txBox="1"/>
          <p:nvPr/>
        </p:nvSpPr>
        <p:spPr>
          <a:xfrm>
            <a:off x="152400" y="1413613"/>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sp>
        <p:nvSpPr>
          <p:cNvPr id="2486" name="Google Shape;2486;p157"/>
          <p:cNvSpPr txBox="1"/>
          <p:nvPr/>
        </p:nvSpPr>
        <p:spPr>
          <a:xfrm>
            <a:off x="4659084" y="3558064"/>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487" name="Google Shape;2487;p157"/>
          <p:cNvSpPr txBox="1"/>
          <p:nvPr/>
        </p:nvSpPr>
        <p:spPr>
          <a:xfrm>
            <a:off x="6770487" y="1865675"/>
            <a:ext cx="484365" cy="3757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488" name="Google Shape;2488;p157"/>
          <p:cNvSpPr txBox="1"/>
          <p:nvPr/>
        </p:nvSpPr>
        <p:spPr>
          <a:xfrm>
            <a:off x="7603171" y="1424408"/>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p:txBody>
      </p:sp>
      <p:sp>
        <p:nvSpPr>
          <p:cNvPr id="2489" name="Google Shape;2489;p157"/>
          <p:cNvSpPr/>
          <p:nvPr/>
        </p:nvSpPr>
        <p:spPr>
          <a:xfrm>
            <a:off x="1164197" y="1246114"/>
            <a:ext cx="6583799" cy="38365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490" name="Google Shape;2490;p157"/>
          <p:cNvSpPr txBox="1"/>
          <p:nvPr/>
        </p:nvSpPr>
        <p:spPr>
          <a:xfrm>
            <a:off x="3954342" y="4471527"/>
            <a:ext cx="1127177" cy="61482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158"/>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bit&lt;48&gt; macAddr_t;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typedef </a:t>
            </a:r>
            <a:r>
              <a:rPr b="0" i="0" lang="en-US" sz="1100" u="none" cap="none" strike="noStrike">
                <a:solidFill>
                  <a:schemeClr val="dk1"/>
                </a:solidFill>
                <a:latin typeface="Consolas"/>
                <a:ea typeface="Consolas"/>
                <a:cs typeface="Consolas"/>
                <a:sym typeface="Consolas"/>
              </a:rPr>
              <a:t>bit&lt;32&gt; ip4Addr_t;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ethernet_t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r;	</a:t>
            </a:r>
            <a:r>
              <a:rPr lang="en-US" sz="1100">
                <a:latin typeface="Consolas"/>
                <a:ea typeface="Consolas"/>
                <a:cs typeface="Consolas"/>
                <a:sym typeface="Consolas"/>
              </a:rPr>
              <a:t>dstAdd</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macAddr_t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header</a:t>
            </a:r>
            <a:r>
              <a:rPr b="0" i="0" lang="en-US" sz="1100" u="none" cap="none" strike="noStrike">
                <a:solidFill>
                  <a:schemeClr val="dk1"/>
                </a:solidFill>
                <a:latin typeface="Consolas"/>
                <a:ea typeface="Consolas"/>
                <a:cs typeface="Consolas"/>
                <a:sym typeface="Consolas"/>
              </a:rPr>
              <a:t> ipv4_t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version;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bit&lt;4&gt;    ihl;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diffserv;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totalLen;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identification;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bit&lt;3&gt;    flags;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bit&lt;13&gt;   fragOffset;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ttl;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bit&lt;8&gt;    protocol;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hdrChecksum;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ip4Addr_t 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0" i="0" sz="1100" u="none" cap="none" strike="noStrike">
              <a:solidFill>
                <a:schemeClr val="dk1"/>
              </a:solidFill>
              <a:latin typeface="Arial"/>
              <a:ea typeface="Arial"/>
              <a:cs typeface="Arial"/>
              <a:sym typeface="Arial"/>
            </a:endParaRPr>
          </a:p>
        </p:txBody>
      </p:sp>
      <p:sp>
        <p:nvSpPr>
          <p:cNvPr id="2497" name="Google Shape;2497;p15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(Basic and Header Types)</a:t>
            </a:r>
            <a:endParaRPr b="1" i="0" sz="2700" u="none" cap="none" strike="noStrike">
              <a:solidFill>
                <a:schemeClr val="dk1"/>
              </a:solidFill>
              <a:latin typeface="Arial"/>
              <a:ea typeface="Arial"/>
              <a:cs typeface="Arial"/>
              <a:sym typeface="Arial"/>
            </a:endParaRPr>
          </a:p>
        </p:txBody>
      </p:sp>
      <p:sp>
        <p:nvSpPr>
          <p:cNvPr id="2498" name="Google Shape;2498;p158"/>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499" name="Google Shape;2499;p158"/>
          <p:cNvSpPr txBox="1"/>
          <p:nvPr>
            <p:ph idx="2" type="body"/>
          </p:nvPr>
        </p:nvSpPr>
        <p:spPr>
          <a:xfrm>
            <a:off x="3462728" y="742950"/>
            <a:ext cx="5393406"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Basic Types</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 Unsigned integer (bitstring) of size n</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31"/>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bit</a:t>
            </a:r>
            <a:r>
              <a:rPr b="0" i="0" lang="en-US" sz="1600" u="none" cap="none" strike="noStrike">
                <a:solidFill>
                  <a:schemeClr val="dk1"/>
                </a:solidFill>
                <a:latin typeface="Arial"/>
                <a:ea typeface="Arial"/>
                <a:cs typeface="Arial"/>
                <a:sym typeface="Arial"/>
              </a:rPr>
              <a:t> is the same as </a:t>
            </a:r>
            <a:r>
              <a:rPr b="1" i="0" lang="en-US" sz="1600" u="none" cap="none" strike="noStrike">
                <a:solidFill>
                  <a:schemeClr val="dk1"/>
                </a:solidFill>
                <a:latin typeface="Arial"/>
                <a:ea typeface="Arial"/>
                <a:cs typeface="Arial"/>
                <a:sym typeface="Arial"/>
              </a:rPr>
              <a:t>bit&lt;1&gt;</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94"/>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int&lt;n&gt;</a:t>
            </a:r>
            <a:r>
              <a:rPr b="0" i="0" lang="en-US" sz="1600" u="none" cap="none" strike="noStrike">
                <a:solidFill>
                  <a:schemeClr val="dk1"/>
                </a:solidFill>
                <a:latin typeface="Arial"/>
                <a:ea typeface="Arial"/>
                <a:cs typeface="Arial"/>
                <a:sym typeface="Arial"/>
              </a:rPr>
              <a:t>: Signed integer of size n (&gt;=2)</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varbit&lt;n&gt;</a:t>
            </a:r>
            <a:r>
              <a:rPr b="0" i="0" lang="en-US" sz="1600" u="none" cap="none" strike="noStrike">
                <a:solidFill>
                  <a:schemeClr val="dk1"/>
                </a:solidFill>
                <a:latin typeface="Arial"/>
                <a:ea typeface="Arial"/>
                <a:cs typeface="Arial"/>
                <a:sym typeface="Arial"/>
              </a:rPr>
              <a:t>: Variable-length bitstring</a:t>
            </a:r>
            <a:endParaRPr b="1" i="0" sz="1500" u="none" cap="none" strike="noStrike">
              <a:solidFill>
                <a:schemeClr val="dk1"/>
              </a:solidFill>
              <a:latin typeface="Arial"/>
              <a:ea typeface="Arial"/>
              <a:cs typeface="Arial"/>
              <a:sym typeface="Arial"/>
            </a:endParaRPr>
          </a:p>
          <a:p>
            <a:pPr indent="-173736" lvl="0" marL="173736" marR="0" rtl="0" algn="l">
              <a:lnSpc>
                <a:spcPct val="100000"/>
              </a:lnSpc>
              <a:spcBef>
                <a:spcPts val="112"/>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Merriweather Sans"/>
              <a:buNone/>
            </a:pPr>
            <a:r>
              <a:rPr b="1" i="0" lang="en-US" sz="1600" u="none" cap="none" strike="noStrike">
                <a:solidFill>
                  <a:schemeClr val="dk1"/>
                </a:solidFill>
                <a:latin typeface="Arial"/>
                <a:ea typeface="Arial"/>
                <a:cs typeface="Arial"/>
                <a:sym typeface="Arial"/>
              </a:rPr>
              <a:t>Header Types: </a:t>
            </a:r>
            <a:r>
              <a:rPr b="0" i="0" lang="en-US" sz="1600" u="none" cap="none" strike="noStrike">
                <a:solidFill>
                  <a:schemeClr val="dk1"/>
                </a:solidFill>
                <a:latin typeface="Arial"/>
                <a:ea typeface="Arial"/>
                <a:cs typeface="Arial"/>
                <a:sym typeface="Arial"/>
              </a:rPr>
              <a:t>Ordered collection of members</a:t>
            </a:r>
            <a:endParaRPr b="1" i="0" sz="15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contain </a:t>
            </a:r>
            <a:r>
              <a:rPr b="1" i="0" lang="en-US" sz="1600" u="none" cap="none" strike="noStrike">
                <a:solidFill>
                  <a:schemeClr val="dk1"/>
                </a:solidFill>
                <a:latin typeface="Arial"/>
                <a:ea typeface="Arial"/>
                <a:cs typeface="Arial"/>
                <a:sym typeface="Arial"/>
              </a:rPr>
              <a:t>bit&lt;n&gt;</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int&lt;n&gt;</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varbit&lt;n&gt;</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94"/>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Byte-aligned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Can be valid or invalid</a:t>
            </a:r>
            <a:endParaRPr b="0" i="0" sz="1200" u="none" cap="none" strike="noStrike">
              <a:solidFill>
                <a:schemeClr val="dk1"/>
              </a:solidFill>
              <a:latin typeface="Arial"/>
              <a:ea typeface="Arial"/>
              <a:cs typeface="Arial"/>
              <a:sym typeface="Arial"/>
            </a:endParaRPr>
          </a:p>
          <a:p>
            <a:pPr indent="-173736" lvl="2" marL="173736" marR="0" rtl="0" algn="l">
              <a:lnSpc>
                <a:spcPct val="100000"/>
              </a:lnSpc>
              <a:spcBef>
                <a:spcPts val="76"/>
              </a:spcBef>
              <a:spcAft>
                <a:spcPts val="0"/>
              </a:spcAft>
              <a:buClr>
                <a:srgbClr val="1F1828"/>
              </a:buClr>
              <a:buSzPts val="1600"/>
              <a:buFont typeface="Arial"/>
              <a:buChar char="•"/>
            </a:pPr>
            <a:r>
              <a:rPr b="0" i="0" lang="en-US" sz="1600" u="none" cap="none" strike="noStrike">
                <a:solidFill>
                  <a:schemeClr val="dk1"/>
                </a:solidFill>
                <a:latin typeface="Arial"/>
                <a:ea typeface="Arial"/>
                <a:cs typeface="Arial"/>
                <a:sym typeface="Arial"/>
              </a:rPr>
              <a:t>Provides several operations to test and set validity bit: </a:t>
            </a:r>
            <a:r>
              <a:rPr b="1" i="0" lang="en-US" sz="1600" u="none" cap="none" strike="noStrike">
                <a:solidFill>
                  <a:schemeClr val="dk1"/>
                </a:solidFill>
                <a:latin typeface="Arial"/>
                <a:ea typeface="Arial"/>
                <a:cs typeface="Arial"/>
                <a:sym typeface="Arial"/>
              </a:rPr>
              <a:t>isValid()</a:t>
            </a:r>
            <a:r>
              <a:rPr b="0" i="0" lang="en-US" sz="1600" u="none" cap="none" strike="noStrike">
                <a:solidFill>
                  <a:schemeClr val="dk1"/>
                </a:solidFill>
                <a:latin typeface="Arial"/>
                <a:ea typeface="Arial"/>
                <a:cs typeface="Arial"/>
                <a:sym typeface="Arial"/>
              </a:rPr>
              <a:t>,</a:t>
            </a:r>
            <a:r>
              <a:rPr b="1" i="0" lang="en-US" sz="1600" u="none" cap="none" strike="noStrike">
                <a:solidFill>
                  <a:schemeClr val="dk1"/>
                </a:solidFill>
                <a:latin typeface="Arial"/>
                <a:ea typeface="Arial"/>
                <a:cs typeface="Arial"/>
                <a:sym typeface="Arial"/>
              </a:rPr>
              <a:t> setValid()</a:t>
            </a:r>
            <a:r>
              <a:rPr b="0" i="0" lang="en-US" sz="1600" u="none" cap="none" strike="noStrike">
                <a:solidFill>
                  <a:schemeClr val="dk1"/>
                </a:solidFill>
                <a:latin typeface="Arial"/>
                <a:ea typeface="Arial"/>
                <a:cs typeface="Arial"/>
                <a:sym typeface="Arial"/>
              </a:rPr>
              <a:t>, and</a:t>
            </a:r>
            <a:r>
              <a:rPr b="1" i="0" lang="en-US" sz="1600" u="none" cap="none" strike="noStrike">
                <a:solidFill>
                  <a:schemeClr val="dk1"/>
                </a:solidFill>
                <a:latin typeface="Arial"/>
                <a:ea typeface="Arial"/>
                <a:cs typeface="Arial"/>
                <a:sym typeface="Arial"/>
              </a:rPr>
              <a:t> setInvalid()</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76"/>
              </a:spcBef>
              <a:spcAft>
                <a:spcPts val="0"/>
              </a:spcAft>
              <a:buClr>
                <a:srgbClr val="3F3151"/>
              </a:buClr>
              <a:buSzPts val="1500"/>
              <a:buFont typeface="Merriweather Sans"/>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rgbClr val="3F3151"/>
              </a:buClr>
              <a:buSzPts val="1500"/>
              <a:buFont typeface="Merriweather Sans"/>
              <a:buNone/>
            </a:pPr>
            <a:r>
              <a:rPr b="1" i="0" lang="en-US" sz="1600" u="none" cap="none" strike="noStrike">
                <a:solidFill>
                  <a:schemeClr val="dk1"/>
                </a:solidFill>
                <a:latin typeface="Arial"/>
                <a:ea typeface="Arial"/>
                <a:cs typeface="Arial"/>
                <a:sym typeface="Arial"/>
              </a:rPr>
              <a:t>Typedef</a:t>
            </a:r>
            <a:r>
              <a:rPr b="1" i="0" lang="en-US" sz="1700" u="none" cap="none" strike="noStrike">
                <a:solidFill>
                  <a:schemeClr val="dk1"/>
                </a:solidFill>
                <a:latin typeface="Arial"/>
                <a:ea typeface="Arial"/>
                <a:cs typeface="Arial"/>
                <a:sym typeface="Arial"/>
              </a:rPr>
              <a:t>: </a:t>
            </a:r>
            <a:r>
              <a:rPr b="0" i="0" lang="en-US" sz="1700" u="none" cap="none" strike="noStrike">
                <a:solidFill>
                  <a:schemeClr val="dk1"/>
                </a:solidFill>
                <a:latin typeface="Arial"/>
                <a:ea typeface="Arial"/>
                <a:cs typeface="Arial"/>
                <a:sym typeface="Arial"/>
              </a:rPr>
              <a:t>Alternative name for a type</a:t>
            </a:r>
            <a:endParaRPr b="1" i="0" sz="1500" u="none" cap="none" strike="noStrike">
              <a:solidFill>
                <a:schemeClr val="dk1"/>
              </a:solidFill>
              <a:latin typeface="Arial"/>
              <a:ea typeface="Arial"/>
              <a:cs typeface="Arial"/>
              <a:sym typeface="Arial"/>
            </a:endParaRPr>
          </a:p>
        </p:txBody>
      </p:sp>
      <p:sp>
        <p:nvSpPr>
          <p:cNvPr id="2500" name="Google Shape;2500;p158"/>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159"/>
          <p:cNvSpPr txBox="1"/>
          <p:nvPr>
            <p:ph idx="1" type="body"/>
          </p:nvPr>
        </p:nvSpPr>
        <p:spPr>
          <a:xfrm>
            <a:off x="152401" y="742950"/>
            <a:ext cx="2935574"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standard_metadata_t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ingress_port;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bit&lt;9&gt;  egress_port;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clone_spec;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instance_type;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bit&lt;1&gt;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bit&lt;16&gt; recirculate_port;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packet_length;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struct </a:t>
            </a:r>
            <a:r>
              <a:rPr b="0" i="0" lang="en-US" sz="1100" u="none" cap="none" strike="noStrike">
                <a:solidFill>
                  <a:schemeClr val="dk1"/>
                </a:solidFill>
                <a:latin typeface="Consolas"/>
                <a:ea typeface="Consolas"/>
                <a:cs typeface="Consolas"/>
                <a:sym typeface="Consolas"/>
              </a:rPr>
              <a:t>headers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ethernet_t   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ipv4_t       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507" name="Google Shape;2507;p15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1" i="0" lang="en-US" sz="2400" u="none" cap="none" strike="noStrike">
                <a:solidFill>
                  <a:schemeClr val="dk1"/>
                </a:solidFill>
                <a:latin typeface="Arial"/>
                <a:ea typeface="Arial"/>
                <a:cs typeface="Arial"/>
                <a:sym typeface="Arial"/>
              </a:rPr>
              <a:t>P4</a:t>
            </a:r>
            <a:r>
              <a:rPr b="1" baseline="-25000" i="0" lang="en-US" sz="2400" u="none" cap="none" strike="noStrike">
                <a:solidFill>
                  <a:schemeClr val="dk1"/>
                </a:solidFill>
                <a:latin typeface="Arial"/>
                <a:ea typeface="Arial"/>
                <a:cs typeface="Arial"/>
                <a:sym typeface="Arial"/>
              </a:rPr>
              <a:t>16</a:t>
            </a:r>
            <a:r>
              <a:rPr b="1" i="0" lang="en-US" sz="2400" u="none" cap="none" strike="noStrike">
                <a:solidFill>
                  <a:schemeClr val="dk1"/>
                </a:solidFill>
                <a:latin typeface="Arial"/>
                <a:ea typeface="Arial"/>
                <a:cs typeface="Arial"/>
                <a:sym typeface="Arial"/>
              </a:rPr>
              <a:t> Types (Other Types)</a:t>
            </a:r>
            <a:endParaRPr b="1" i="0" sz="2700" u="none" cap="none" strike="noStrike">
              <a:solidFill>
                <a:schemeClr val="dk1"/>
              </a:solidFill>
              <a:latin typeface="Arial"/>
              <a:ea typeface="Arial"/>
              <a:cs typeface="Arial"/>
              <a:sym typeface="Arial"/>
            </a:endParaRPr>
          </a:p>
        </p:txBody>
      </p:sp>
      <p:sp>
        <p:nvSpPr>
          <p:cNvPr id="2508" name="Google Shape;2508;p15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09" name="Google Shape;2509;p159"/>
          <p:cNvSpPr txBox="1"/>
          <p:nvPr>
            <p:ph idx="2" type="body"/>
          </p:nvPr>
        </p:nvSpPr>
        <p:spPr>
          <a:xfrm>
            <a:off x="3210875" y="742950"/>
            <a:ext cx="5781000" cy="4114800"/>
          </a:xfrm>
          <a:prstGeom prst="rect">
            <a:avLst/>
          </a:prstGeom>
          <a:noFill/>
          <a:ln>
            <a:noFill/>
          </a:ln>
        </p:spPr>
        <p:txBody>
          <a:bodyPr anchorCtr="0" anchor="t" bIns="45700" lIns="91425" spcFirstLastPara="1" rIns="91425" wrap="square" tIns="45700">
            <a:noAutofit/>
          </a:bodyPr>
          <a:lstStyle/>
          <a:p>
            <a:pPr indent="-34291" lvl="0" marL="34291" marR="0" rtl="0" algn="l">
              <a:lnSpc>
                <a:spcPct val="150000"/>
              </a:lnSpc>
              <a:spcBef>
                <a:spcPts val="0"/>
              </a:spcBef>
              <a:spcAft>
                <a:spcPts val="0"/>
              </a:spcAft>
              <a:buClr>
                <a:srgbClr val="3F3151"/>
              </a:buClr>
              <a:buSzPts val="475"/>
              <a:buFont typeface="Merriweather Sans"/>
              <a:buNone/>
            </a:pPr>
            <a:r>
              <a:rPr b="1" i="0" lang="en-US" sz="1900" u="none" cap="none" strike="noStrike">
                <a:solidFill>
                  <a:schemeClr val="dk1"/>
                </a:solidFill>
                <a:latin typeface="Arial"/>
                <a:ea typeface="Arial"/>
                <a:cs typeface="Arial"/>
                <a:sym typeface="Arial"/>
              </a:rPr>
              <a:t>Other useful types</a:t>
            </a:r>
            <a:endParaRPr b="1" i="0" sz="1500" u="none" cap="none" strike="noStrike">
              <a:solidFill>
                <a:schemeClr val="dk1"/>
              </a:solidFill>
              <a:latin typeface="Arial"/>
              <a:ea typeface="Arial"/>
              <a:cs typeface="Arial"/>
              <a:sym typeface="Arial"/>
            </a:endParaRPr>
          </a:p>
          <a:p>
            <a:pPr indent="-292061" lvl="1" marL="491490" marR="0" rtl="0" algn="l">
              <a:lnSpc>
                <a:spcPct val="150000"/>
              </a:lnSpc>
              <a:spcBef>
                <a:spcPts val="94"/>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Struct</a:t>
            </a:r>
            <a:r>
              <a:rPr b="0" i="0" lang="en-US" sz="1700" u="none" cap="none" strike="noStrike">
                <a:solidFill>
                  <a:schemeClr val="dk1"/>
                </a:solidFill>
                <a:latin typeface="Arial"/>
                <a:ea typeface="Arial"/>
                <a:cs typeface="Arial"/>
                <a:sym typeface="Arial"/>
              </a:rPr>
              <a:t>: Unordered collection of members (with no alignment restrictions)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Stack: </a:t>
            </a:r>
            <a:r>
              <a:rPr b="0" i="0" lang="en-US" sz="1700" u="none" cap="none" strike="noStrike">
                <a:solidFill>
                  <a:schemeClr val="dk1"/>
                </a:solidFill>
                <a:latin typeface="Arial"/>
                <a:ea typeface="Arial"/>
                <a:cs typeface="Arial"/>
                <a:sym typeface="Arial"/>
              </a:rPr>
              <a:t>array of headers</a:t>
            </a:r>
            <a:endParaRPr b="0" i="0" sz="1350" u="none" cap="none" strike="noStrike">
              <a:solidFill>
                <a:schemeClr val="dk1"/>
              </a:solidFill>
              <a:latin typeface="Arial"/>
              <a:ea typeface="Arial"/>
              <a:cs typeface="Arial"/>
              <a:sym typeface="Arial"/>
            </a:endParaRPr>
          </a:p>
          <a:p>
            <a:pPr indent="-292061" lvl="1" marL="491490" marR="0" rtl="0" algn="l">
              <a:lnSpc>
                <a:spcPct val="150000"/>
              </a:lnSpc>
              <a:spcBef>
                <a:spcPts val="76"/>
              </a:spcBef>
              <a:spcAft>
                <a:spcPts val="0"/>
              </a:spcAft>
              <a:buClr>
                <a:srgbClr val="205867"/>
              </a:buClr>
              <a:buSzPts val="1700"/>
              <a:buFont typeface="Arial"/>
              <a:buChar char="•"/>
            </a:pPr>
            <a:r>
              <a:rPr b="1" i="0" lang="en-US" sz="1700" u="none" cap="none" strike="noStrike">
                <a:solidFill>
                  <a:schemeClr val="dk1"/>
                </a:solidFill>
                <a:latin typeface="Arial"/>
                <a:ea typeface="Arial"/>
                <a:cs typeface="Arial"/>
                <a:sym typeface="Arial"/>
              </a:rPr>
              <a:t>Header Union:</a:t>
            </a:r>
            <a:r>
              <a:rPr b="0" i="0" lang="en-US" sz="1700" u="none" cap="none" strike="noStrike">
                <a:solidFill>
                  <a:schemeClr val="dk1"/>
                </a:solidFill>
                <a:latin typeface="Arial"/>
                <a:ea typeface="Arial"/>
                <a:cs typeface="Arial"/>
                <a:sym typeface="Arial"/>
              </a:rPr>
              <a:t> one of several headers</a:t>
            </a:r>
            <a:endParaRPr b="0" i="0" sz="1350" u="none" cap="none" strike="noStrike">
              <a:solidFill>
                <a:schemeClr val="dk1"/>
              </a:solidFill>
              <a:latin typeface="Arial"/>
              <a:ea typeface="Arial"/>
              <a:cs typeface="Arial"/>
              <a:sym typeface="Arial"/>
            </a:endParaRPr>
          </a:p>
        </p:txBody>
      </p:sp>
      <p:sp>
        <p:nvSpPr>
          <p:cNvPr id="2510" name="Google Shape;2510;p159"/>
          <p:cNvSpPr/>
          <p:nvPr/>
        </p:nvSpPr>
        <p:spPr>
          <a:xfrm>
            <a:off x="1981200" y="2876550"/>
            <a:ext cx="304799" cy="15239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16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Parsers</a:t>
            </a:r>
            <a:endParaRPr b="1" i="0" sz="2700" u="none" cap="none" strike="noStrike">
              <a:solidFill>
                <a:schemeClr val="dk1"/>
              </a:solidFill>
              <a:latin typeface="Arial"/>
              <a:ea typeface="Arial"/>
              <a:cs typeface="Arial"/>
              <a:sym typeface="Arial"/>
            </a:endParaRPr>
          </a:p>
        </p:txBody>
      </p:sp>
      <p:sp>
        <p:nvSpPr>
          <p:cNvPr id="2516" name="Google Shape;2516;p160"/>
          <p:cNvSpPr txBox="1"/>
          <p:nvPr>
            <p:ph idx="1" type="body"/>
          </p:nvPr>
        </p:nvSpPr>
        <p:spPr>
          <a:xfrm>
            <a:off x="152398" y="742950"/>
            <a:ext cx="5613687"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Parsers are functions that map packets into headers and metadata, written in a state machine style</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Every parser has three predefined states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start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accept</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reject</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Other states may be defined by the programmer</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 each state, execute zero or more statements, and then transition to another state (loops are OK)</a:t>
            </a:r>
            <a:endParaRPr b="1" i="0" sz="2100" u="none" cap="none" strike="noStrike">
              <a:solidFill>
                <a:schemeClr val="dk1"/>
              </a:solidFill>
              <a:latin typeface="Arial"/>
              <a:ea typeface="Arial"/>
              <a:cs typeface="Arial"/>
              <a:sym typeface="Arial"/>
            </a:endParaRPr>
          </a:p>
        </p:txBody>
      </p:sp>
      <p:sp>
        <p:nvSpPr>
          <p:cNvPr id="2517" name="Google Shape;2517;p16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18" name="Google Shape;2518;p160"/>
          <p:cNvSpPr/>
          <p:nvPr/>
        </p:nvSpPr>
        <p:spPr>
          <a:xfrm>
            <a:off x="6855972" y="985758"/>
            <a:ext cx="609599" cy="609599"/>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416"/>
              <a:buFont typeface="Arial"/>
              <a:buNone/>
            </a:pPr>
            <a:r>
              <a:rPr b="0" i="0" lang="en-US" sz="1665" u="none" cap="none" strike="noStrike">
                <a:solidFill>
                  <a:schemeClr val="lt1"/>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2519" name="Google Shape;2519;p160"/>
          <p:cNvSpPr/>
          <p:nvPr/>
        </p:nvSpPr>
        <p:spPr>
          <a:xfrm>
            <a:off x="5981700" y="4019550"/>
            <a:ext cx="609599" cy="609599"/>
          </a:xfrm>
          <a:prstGeom prst="ellipse">
            <a:avLst/>
          </a:prstGeom>
          <a:solidFill>
            <a:schemeClr val="accent3"/>
          </a:solidFill>
          <a:ln cap="flat" cmpd="sng" w="25400">
            <a:solidFill>
              <a:srgbClr val="718840"/>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accept</a:t>
            </a:r>
            <a:endParaRPr b="0" i="0" sz="1400" u="none" cap="none" strike="noStrike">
              <a:solidFill>
                <a:srgbClr val="000000"/>
              </a:solidFill>
              <a:latin typeface="Arial"/>
              <a:ea typeface="Arial"/>
              <a:cs typeface="Arial"/>
              <a:sym typeface="Arial"/>
            </a:endParaRPr>
          </a:p>
        </p:txBody>
      </p:sp>
      <p:sp>
        <p:nvSpPr>
          <p:cNvPr id="2520" name="Google Shape;2520;p160"/>
          <p:cNvSpPr/>
          <p:nvPr/>
        </p:nvSpPr>
        <p:spPr>
          <a:xfrm>
            <a:off x="7772400" y="4017705"/>
            <a:ext cx="609599" cy="609599"/>
          </a:xfrm>
          <a:prstGeom prst="ellipse">
            <a:avLst/>
          </a:prstGeom>
          <a:solidFill>
            <a:schemeClr val="accent2"/>
          </a:solidFill>
          <a:ln cap="flat" cmpd="sng" w="25400">
            <a:solidFill>
              <a:srgbClr val="8C3A38"/>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80000"/>
              </a:lnSpc>
              <a:spcBef>
                <a:spcPts val="0"/>
              </a:spcBef>
              <a:spcAft>
                <a:spcPts val="0"/>
              </a:spcAft>
              <a:buClr>
                <a:schemeClr val="lt1"/>
              </a:buClr>
              <a:buSzPts val="315"/>
              <a:buFont typeface="Arial"/>
              <a:buNone/>
            </a:pPr>
            <a:r>
              <a:rPr b="0" i="0" lang="en-US" sz="1260" u="none" cap="none" strike="noStrike">
                <a:solidFill>
                  <a:schemeClr val="lt1"/>
                </a:solidFill>
                <a:latin typeface="Arial"/>
                <a:ea typeface="Arial"/>
                <a:cs typeface="Arial"/>
                <a:sym typeface="Arial"/>
              </a:rPr>
              <a:t>reject</a:t>
            </a:r>
            <a:endParaRPr b="0" i="0" sz="1400" u="none" cap="none" strike="noStrike">
              <a:solidFill>
                <a:srgbClr val="000000"/>
              </a:solidFill>
              <a:latin typeface="Arial"/>
              <a:ea typeface="Arial"/>
              <a:cs typeface="Arial"/>
              <a:sym typeface="Arial"/>
            </a:endParaRPr>
          </a:p>
        </p:txBody>
      </p:sp>
      <p:grpSp>
        <p:nvGrpSpPr>
          <p:cNvPr id="2521" name="Google Shape;2521;p160"/>
          <p:cNvGrpSpPr/>
          <p:nvPr/>
        </p:nvGrpSpPr>
        <p:grpSpPr>
          <a:xfrm>
            <a:off x="6169653" y="2106110"/>
            <a:ext cx="2057399" cy="1465660"/>
            <a:chOff x="6169653" y="2106110"/>
            <a:chExt cx="2057399" cy="1465660"/>
          </a:xfrm>
        </p:grpSpPr>
        <p:sp>
          <p:nvSpPr>
            <p:cNvPr id="2522" name="Google Shape;2522;p160"/>
            <p:cNvSpPr/>
            <p:nvPr/>
          </p:nvSpPr>
          <p:spPr>
            <a:xfrm>
              <a:off x="6169653" y="2106110"/>
              <a:ext cx="2057399" cy="1465660"/>
            </a:xfrm>
            <a:prstGeom prst="clou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3" name="Google Shape;2523;p160"/>
            <p:cNvSpPr/>
            <p:nvPr/>
          </p:nvSpPr>
          <p:spPr>
            <a:xfrm>
              <a:off x="7084053" y="2319549"/>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4" name="Google Shape;2524;p160"/>
            <p:cNvSpPr/>
            <p:nvPr/>
          </p:nvSpPr>
          <p:spPr>
            <a:xfrm>
              <a:off x="6551173" y="2687296"/>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5" name="Google Shape;2525;p160"/>
            <p:cNvSpPr/>
            <p:nvPr/>
          </p:nvSpPr>
          <p:spPr>
            <a:xfrm>
              <a:off x="7236972" y="260341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6" name="Google Shape;2526;p160"/>
            <p:cNvSpPr/>
            <p:nvPr/>
          </p:nvSpPr>
          <p:spPr>
            <a:xfrm>
              <a:off x="6703314" y="2958781"/>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7" name="Google Shape;2527;p160"/>
            <p:cNvSpPr/>
            <p:nvPr/>
          </p:nvSpPr>
          <p:spPr>
            <a:xfrm>
              <a:off x="7213367" y="3039977"/>
              <a:ext cx="228600" cy="235528"/>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2528" name="Google Shape;2528;p160"/>
            <p:cNvCxnSpPr>
              <a:stCxn id="2523" idx="6"/>
              <a:endCxn id="2525" idx="7"/>
            </p:cNvCxnSpPr>
            <p:nvPr/>
          </p:nvCxnSpPr>
          <p:spPr>
            <a:xfrm>
              <a:off x="7312653" y="2437313"/>
              <a:ext cx="119400" cy="200700"/>
            </a:xfrm>
            <a:prstGeom prst="curvedConnector2">
              <a:avLst/>
            </a:prstGeom>
            <a:noFill/>
            <a:ln cap="flat" cmpd="sng" w="12700">
              <a:solidFill>
                <a:srgbClr val="FF0000"/>
              </a:solidFill>
              <a:prstDash val="solid"/>
              <a:round/>
              <a:headEnd len="sm" w="sm" type="none"/>
              <a:tailEnd len="lg" w="lg" type="triangle"/>
            </a:ln>
          </p:spPr>
        </p:cxnSp>
        <p:cxnSp>
          <p:nvCxnSpPr>
            <p:cNvPr id="2529" name="Google Shape;2529;p160"/>
            <p:cNvCxnSpPr>
              <a:stCxn id="2523" idx="4"/>
              <a:endCxn id="2524" idx="0"/>
            </p:cNvCxnSpPr>
            <p:nvPr/>
          </p:nvCxnSpPr>
          <p:spPr>
            <a:xfrm rot="5400000">
              <a:off x="6865803" y="2354827"/>
              <a:ext cx="132300" cy="532800"/>
            </a:xfrm>
            <a:prstGeom prst="curvedConnector3">
              <a:avLst>
                <a:gd fmla="val 50000" name="adj1"/>
              </a:avLst>
            </a:prstGeom>
            <a:noFill/>
            <a:ln cap="flat" cmpd="sng" w="12700">
              <a:solidFill>
                <a:srgbClr val="FF0000"/>
              </a:solidFill>
              <a:prstDash val="solid"/>
              <a:round/>
              <a:headEnd len="sm" w="sm" type="none"/>
              <a:tailEnd len="lg" w="lg" type="triangle"/>
            </a:ln>
          </p:spPr>
        </p:cxnSp>
        <p:cxnSp>
          <p:nvCxnSpPr>
            <p:cNvPr id="2530" name="Google Shape;2530;p160"/>
            <p:cNvCxnSpPr>
              <a:stCxn id="2525" idx="4"/>
              <a:endCxn id="2525" idx="6"/>
            </p:cNvCxnSpPr>
            <p:nvPr/>
          </p:nvCxnSpPr>
          <p:spPr>
            <a:xfrm rot="-5400000">
              <a:off x="7349472" y="2722839"/>
              <a:ext cx="117900" cy="114300"/>
            </a:xfrm>
            <a:prstGeom prst="curvedConnector4">
              <a:avLst>
                <a:gd fmla="val -112714" name="adj1"/>
                <a:gd fmla="val 274193" name="adj2"/>
              </a:avLst>
            </a:prstGeom>
            <a:noFill/>
            <a:ln cap="flat" cmpd="sng" w="12700">
              <a:solidFill>
                <a:srgbClr val="FF0000"/>
              </a:solidFill>
              <a:prstDash val="solid"/>
              <a:round/>
              <a:headEnd len="sm" w="sm" type="none"/>
              <a:tailEnd len="lg" w="lg" type="triangle"/>
            </a:ln>
          </p:spPr>
        </p:cxnSp>
        <p:cxnSp>
          <p:nvCxnSpPr>
            <p:cNvPr id="2531" name="Google Shape;2531;p160"/>
            <p:cNvCxnSpPr>
              <a:stCxn id="2525" idx="3"/>
              <a:endCxn id="2526" idx="6"/>
            </p:cNvCxnSpPr>
            <p:nvPr/>
          </p:nvCxnSpPr>
          <p:spPr>
            <a:xfrm rot="5400000">
              <a:off x="6965200" y="2771297"/>
              <a:ext cx="272100" cy="338400"/>
            </a:xfrm>
            <a:prstGeom prst="curvedConnector2">
              <a:avLst/>
            </a:prstGeom>
            <a:noFill/>
            <a:ln cap="flat" cmpd="sng" w="12700">
              <a:solidFill>
                <a:srgbClr val="FF0000"/>
              </a:solidFill>
              <a:prstDash val="solid"/>
              <a:round/>
              <a:headEnd len="sm" w="sm" type="none"/>
              <a:tailEnd len="lg" w="lg" type="triangle"/>
            </a:ln>
          </p:spPr>
        </p:cxnSp>
        <p:cxnSp>
          <p:nvCxnSpPr>
            <p:cNvPr id="2532" name="Google Shape;2532;p160"/>
            <p:cNvCxnSpPr>
              <a:stCxn id="2524" idx="6"/>
              <a:endCxn id="2527" idx="0"/>
            </p:cNvCxnSpPr>
            <p:nvPr/>
          </p:nvCxnSpPr>
          <p:spPr>
            <a:xfrm>
              <a:off x="6779773" y="2805060"/>
              <a:ext cx="547800" cy="234900"/>
            </a:xfrm>
            <a:prstGeom prst="curvedConnector2">
              <a:avLst/>
            </a:prstGeom>
            <a:noFill/>
            <a:ln cap="flat" cmpd="sng" w="12700">
              <a:solidFill>
                <a:srgbClr val="FF0000"/>
              </a:solidFill>
              <a:prstDash val="solid"/>
              <a:round/>
              <a:headEnd len="sm" w="sm" type="none"/>
              <a:tailEnd len="lg" w="lg" type="triangle"/>
            </a:ln>
          </p:spPr>
        </p:cxnSp>
        <p:cxnSp>
          <p:nvCxnSpPr>
            <p:cNvPr id="2533" name="Google Shape;2533;p160"/>
            <p:cNvCxnSpPr>
              <a:stCxn id="2527" idx="4"/>
              <a:endCxn id="2526" idx="4"/>
            </p:cNvCxnSpPr>
            <p:nvPr/>
          </p:nvCxnSpPr>
          <p:spPr>
            <a:xfrm flipH="1" rot="5400000">
              <a:off x="7032017" y="2979855"/>
              <a:ext cx="81300" cy="510000"/>
            </a:xfrm>
            <a:prstGeom prst="curvedConnector3">
              <a:avLst>
                <a:gd fmla="val -119373" name="adj1"/>
              </a:avLst>
            </a:prstGeom>
            <a:noFill/>
            <a:ln cap="flat" cmpd="sng" w="12700">
              <a:solidFill>
                <a:srgbClr val="FF0000"/>
              </a:solidFill>
              <a:prstDash val="solid"/>
              <a:round/>
              <a:headEnd len="sm" w="sm" type="none"/>
              <a:tailEnd len="lg" w="lg" type="triangle"/>
            </a:ln>
          </p:spPr>
        </p:cxnSp>
      </p:grpSp>
      <p:sp>
        <p:nvSpPr>
          <p:cNvPr id="2534" name="Google Shape;2534;p160"/>
          <p:cNvSpPr/>
          <p:nvPr/>
        </p:nvSpPr>
        <p:spPr>
          <a:xfrm rot="5400000">
            <a:off x="6935692" y="1743488"/>
            <a:ext cx="450161" cy="23579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5" name="Google Shape;2535;p160"/>
          <p:cNvSpPr/>
          <p:nvPr/>
        </p:nvSpPr>
        <p:spPr>
          <a:xfrm rot="1800000">
            <a:off x="6491271" y="3563922"/>
            <a:ext cx="200058" cy="473133"/>
          </a:xfrm>
          <a:prstGeom prst="down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36" name="Google Shape;2536;p160"/>
          <p:cNvSpPr/>
          <p:nvPr/>
        </p:nvSpPr>
        <p:spPr>
          <a:xfrm rot="-1800000">
            <a:off x="7719749" y="3537990"/>
            <a:ext cx="200058" cy="473133"/>
          </a:xfrm>
          <a:prstGeom prst="down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61"/>
          <p:cNvSpPr/>
          <p:nvPr/>
        </p:nvSpPr>
        <p:spPr>
          <a:xfrm>
            <a:off x="7620000" y="1338215"/>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3" name="Google Shape;2543;p161"/>
          <p:cNvSpPr/>
          <p:nvPr/>
        </p:nvSpPr>
        <p:spPr>
          <a:xfrm>
            <a:off x="7620000" y="2108183"/>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4" name="Google Shape;2544;p161"/>
          <p:cNvSpPr txBox="1"/>
          <p:nvPr>
            <p:ph idx="1" type="body"/>
          </p:nvPr>
        </p:nvSpPr>
        <p:spPr>
          <a:xfrm>
            <a:off x="152400" y="742950"/>
            <a:ext cx="44195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extern</a:t>
            </a:r>
            <a:r>
              <a:rPr b="0" i="0" lang="en-US" sz="1100" u="none" cap="none" strike="noStrike">
                <a:solidFill>
                  <a:schemeClr val="dk1"/>
                </a:solidFill>
                <a:latin typeface="Consolas"/>
                <a:ea typeface="Consolas"/>
                <a:cs typeface="Consolas"/>
                <a:sym typeface="Consolas"/>
              </a:rPr>
              <a:t> packet_in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extract&lt;T&gt;(</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T variableSizeHeader,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variableFieldSizeInBits);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T lookahead&lt;T&gt;();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void advance(</a:t>
            </a:r>
            <a:r>
              <a:rPr b="0" i="0" lang="en-US" sz="1100" u="none" cap="none" strike="noStrike">
                <a:solidFill>
                  <a:srgbClr val="0744B8"/>
                </a:solidFill>
                <a:latin typeface="Consolas"/>
                <a:ea typeface="Consolas"/>
                <a:cs typeface="Consolas"/>
                <a:sym typeface="Consolas"/>
              </a:rPr>
              <a:t>in</a:t>
            </a:r>
            <a:r>
              <a:rPr b="0" i="0" lang="en-US" sz="1100" u="none" cap="none" strike="noStrike">
                <a:solidFill>
                  <a:schemeClr val="dk1"/>
                </a:solidFill>
                <a:latin typeface="Consolas"/>
                <a:ea typeface="Consolas"/>
                <a:cs typeface="Consolas"/>
                <a:sym typeface="Consolas"/>
              </a:rPr>
              <a:t> bit&lt;32&gt; sizeInBits);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bit&lt;32&gt; length();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rgbClr val="0744B8"/>
                </a:solidFill>
                <a:latin typeface="Consolas"/>
                <a:ea typeface="Consolas"/>
                <a:cs typeface="Consolas"/>
                <a:sym typeface="Consolas"/>
              </a:rPr>
              <a:t>parser</a:t>
            </a:r>
            <a:r>
              <a:rPr b="0" i="0" lang="en-US" sz="1100" u="none" cap="none" strike="noStrike">
                <a:solidFill>
                  <a:schemeClr val="dk1"/>
                </a:solidFill>
                <a:latin typeface="Consolas"/>
                <a:ea typeface="Consolas"/>
                <a:cs typeface="Consolas"/>
                <a:sym typeface="Consolas"/>
              </a:rPr>
              <a:t> MyParser(packet_in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out</a:t>
            </a:r>
            <a:r>
              <a:rPr b="0" i="0" lang="en-US" sz="11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inout </a:t>
            </a:r>
            <a:r>
              <a:rPr b="0" i="0" lang="en-US" sz="11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state</a:t>
            </a:r>
            <a:r>
              <a:rPr b="0" i="0" lang="en-US" sz="11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r>
              <a:rPr b="0" i="0" lang="en-US" sz="1100" u="none" cap="none" strike="noStrike">
                <a:solidFill>
                  <a:srgbClr val="0744B8"/>
                </a:solidFill>
                <a:latin typeface="Consolas"/>
                <a:ea typeface="Consolas"/>
                <a:cs typeface="Consolas"/>
                <a:sym typeface="Consolas"/>
              </a:rPr>
              <a:t>transition</a:t>
            </a:r>
            <a:r>
              <a:rPr b="0" i="0" lang="en-US" sz="1100" u="none" cap="none" strike="noStrike">
                <a:solidFill>
                  <a:schemeClr val="dk1"/>
                </a:solidFill>
                <a:latin typeface="Consolas"/>
                <a:ea typeface="Consolas"/>
                <a:cs typeface="Consolas"/>
                <a:sym typeface="Consolas"/>
              </a:rPr>
              <a: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275"/>
              <a:buFont typeface="Merriweather Sans"/>
              <a:buNone/>
            </a:pPr>
            <a:r>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275"/>
              <a:buFont typeface="Merriweather Sans"/>
              <a:buNone/>
            </a:pPr>
            <a:r>
              <a:rPr b="0" i="0" lang="en-US" sz="11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275"/>
              <a:buFont typeface="Merriweather Sans"/>
              <a:buNone/>
            </a:pPr>
            <a:r>
              <a:t/>
            </a:r>
            <a:endParaRPr b="1" i="0" sz="1100" u="none" cap="none" strike="noStrike">
              <a:solidFill>
                <a:schemeClr val="dk1"/>
              </a:solidFill>
              <a:latin typeface="Consolas"/>
              <a:ea typeface="Consolas"/>
              <a:cs typeface="Consolas"/>
              <a:sym typeface="Consolas"/>
            </a:endParaRPr>
          </a:p>
        </p:txBody>
      </p:sp>
      <p:sp>
        <p:nvSpPr>
          <p:cNvPr id="2545" name="Google Shape;2545;p16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Parsers (V1Model)</a:t>
            </a:r>
            <a:endParaRPr b="1" i="0" sz="2700" u="none" cap="none" strike="noStrike">
              <a:solidFill>
                <a:schemeClr val="dk1"/>
              </a:solidFill>
              <a:latin typeface="Arial"/>
              <a:ea typeface="Arial"/>
              <a:cs typeface="Arial"/>
              <a:sym typeface="Arial"/>
            </a:endParaRPr>
          </a:p>
        </p:txBody>
      </p:sp>
      <p:sp>
        <p:nvSpPr>
          <p:cNvPr id="2546" name="Google Shape;2546;p16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47" name="Google Shape;2547;p161"/>
          <p:cNvSpPr/>
          <p:nvPr/>
        </p:nvSpPr>
        <p:spPr>
          <a:xfrm>
            <a:off x="5943600" y="1079578"/>
            <a:ext cx="1676399" cy="2891461"/>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MyParser</a:t>
            </a:r>
            <a:endParaRPr b="0" i="0" sz="1400" u="none" cap="none" strike="noStrike">
              <a:solidFill>
                <a:srgbClr val="000000"/>
              </a:solidFill>
              <a:latin typeface="Arial"/>
              <a:ea typeface="Arial"/>
              <a:cs typeface="Arial"/>
              <a:sym typeface="Arial"/>
            </a:endParaRPr>
          </a:p>
        </p:txBody>
      </p:sp>
      <p:sp>
        <p:nvSpPr>
          <p:cNvPr id="2548" name="Google Shape;2548;p161"/>
          <p:cNvSpPr/>
          <p:nvPr/>
        </p:nvSpPr>
        <p:spPr>
          <a:xfrm>
            <a:off x="5084087" y="3539292"/>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49" name="Google Shape;2549;p161"/>
          <p:cNvSpPr txBox="1"/>
          <p:nvPr/>
        </p:nvSpPr>
        <p:spPr>
          <a:xfrm>
            <a:off x="6248400" y="3568548"/>
            <a:ext cx="10668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standard_meta</a:t>
            </a:r>
            <a:endParaRPr b="0" i="0" sz="1400" u="none" cap="none" strike="noStrike">
              <a:solidFill>
                <a:srgbClr val="000000"/>
              </a:solidFill>
              <a:latin typeface="Arial"/>
              <a:ea typeface="Arial"/>
              <a:cs typeface="Arial"/>
              <a:sym typeface="Arial"/>
            </a:endParaRPr>
          </a:p>
        </p:txBody>
      </p:sp>
      <p:sp>
        <p:nvSpPr>
          <p:cNvPr id="2550" name="Google Shape;2550;p161"/>
          <p:cNvSpPr txBox="1"/>
          <p:nvPr/>
        </p:nvSpPr>
        <p:spPr>
          <a:xfrm>
            <a:off x="7265131" y="1537480"/>
            <a:ext cx="354868"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hdr</a:t>
            </a:r>
            <a:endParaRPr b="0" i="0" sz="1400" u="none" cap="none" strike="noStrike">
              <a:solidFill>
                <a:srgbClr val="000000"/>
              </a:solidFill>
              <a:latin typeface="Arial"/>
              <a:ea typeface="Arial"/>
              <a:cs typeface="Arial"/>
              <a:sym typeface="Arial"/>
            </a:endParaRPr>
          </a:p>
        </p:txBody>
      </p:sp>
      <p:sp>
        <p:nvSpPr>
          <p:cNvPr id="2551" name="Google Shape;2551;p161"/>
          <p:cNvSpPr/>
          <p:nvPr/>
        </p:nvSpPr>
        <p:spPr>
          <a:xfrm>
            <a:off x="5084087" y="2122161"/>
            <a:ext cx="838199" cy="644754"/>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2" name="Google Shape;2552;p161"/>
          <p:cNvSpPr txBox="1"/>
          <p:nvPr/>
        </p:nvSpPr>
        <p:spPr>
          <a:xfrm>
            <a:off x="5936494" y="2304950"/>
            <a:ext cx="435245"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
        <p:nvSpPr>
          <p:cNvPr id="2553" name="Google Shape;2553;p161"/>
          <p:cNvSpPr/>
          <p:nvPr/>
        </p:nvSpPr>
        <p:spPr>
          <a:xfrm>
            <a:off x="5084087" y="1527467"/>
            <a:ext cx="838199" cy="381582"/>
          </a:xfrm>
          <a:prstGeom prst="notchedRightArrow">
            <a:avLst>
              <a:gd fmla="val 50000" name="adj1"/>
              <a:gd fmla="val 50000" name="adj2"/>
            </a:avLst>
          </a:prstGeom>
          <a:solidFill>
            <a:schemeClr val="accent5"/>
          </a:solidFill>
          <a:ln cap="flat" cmpd="sng" w="25400">
            <a:solidFill>
              <a:srgbClr val="367D90"/>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4" name="Google Shape;2554;p161"/>
          <p:cNvSpPr txBox="1"/>
          <p:nvPr/>
        </p:nvSpPr>
        <p:spPr>
          <a:xfrm>
            <a:off x="5933589" y="1528786"/>
            <a:ext cx="728743" cy="24622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packet_in</a:t>
            </a:r>
            <a:endParaRPr b="0" i="0" sz="1400" u="none" cap="none" strike="noStrike">
              <a:solidFill>
                <a:srgbClr val="000000"/>
              </a:solidFill>
              <a:latin typeface="Arial"/>
              <a:ea typeface="Arial"/>
              <a:cs typeface="Arial"/>
              <a:sym typeface="Arial"/>
            </a:endParaRPr>
          </a:p>
        </p:txBody>
      </p:sp>
      <p:sp>
        <p:nvSpPr>
          <p:cNvPr id="2555" name="Google Shape;2555;p161"/>
          <p:cNvSpPr/>
          <p:nvPr/>
        </p:nvSpPr>
        <p:spPr>
          <a:xfrm>
            <a:off x="7641313" y="3562998"/>
            <a:ext cx="838199" cy="30479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Narrow"/>
              <a:ea typeface="Arial Narrow"/>
              <a:cs typeface="Arial Narrow"/>
              <a:sym typeface="Arial Narrow"/>
            </a:endParaRPr>
          </a:p>
        </p:txBody>
      </p:sp>
      <p:sp>
        <p:nvSpPr>
          <p:cNvPr id="2556" name="Google Shape;2556;p161"/>
          <p:cNvSpPr/>
          <p:nvPr/>
        </p:nvSpPr>
        <p:spPr>
          <a:xfrm>
            <a:off x="3702157" y="2706921"/>
            <a:ext cx="1587300" cy="454800"/>
          </a:xfrm>
          <a:prstGeom prst="wedgeRoundRectCallout">
            <a:avLst>
              <a:gd fmla="val 57980" name="adj1"/>
              <a:gd fmla="val -115698" name="adj2"/>
              <a:gd fmla="val 16667" name="adj3"/>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5"/>
              <a:buFont typeface="Arial"/>
              <a:buNone/>
            </a:pPr>
            <a:r>
              <a:rPr b="0" i="0" lang="en-US" sz="1020" u="none" cap="none" strike="noStrike">
                <a:solidFill>
                  <a:schemeClr val="dk1"/>
                </a:solidFill>
                <a:latin typeface="Arial"/>
                <a:ea typeface="Arial"/>
                <a:cs typeface="Arial"/>
                <a:sym typeface="Arial"/>
              </a:rPr>
              <a:t>The platform Initializes User Metadata to 0</a:t>
            </a:r>
            <a:endParaRPr b="0" i="0" sz="1400" u="none" cap="none" strike="noStrike">
              <a:solidFill>
                <a:srgbClr val="000000"/>
              </a:solidFill>
              <a:latin typeface="Arial"/>
              <a:ea typeface="Arial"/>
              <a:cs typeface="Arial"/>
              <a:sym typeface="Arial"/>
            </a:endParaRPr>
          </a:p>
        </p:txBody>
      </p:sp>
      <p:sp>
        <p:nvSpPr>
          <p:cNvPr id="2557" name="Google Shape;2557;p161"/>
          <p:cNvSpPr txBox="1"/>
          <p:nvPr/>
        </p:nvSpPr>
        <p:spPr>
          <a:xfrm>
            <a:off x="7104932" y="2307400"/>
            <a:ext cx="435300" cy="246300"/>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meta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162"/>
          <p:cNvSpPr txBox="1"/>
          <p:nvPr>
            <p:ph idx="1" type="body"/>
          </p:nvPr>
        </p:nvSpPr>
        <p:spPr>
          <a:xfrm>
            <a:off x="152400" y="742950"/>
            <a:ext cx="4599482"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start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parse_ethernet;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state</a:t>
            </a:r>
            <a:r>
              <a:rPr b="0" i="0" lang="en-US" sz="1400" u="none" cap="none" strike="noStrike">
                <a:solidFill>
                  <a:schemeClr val="dk1"/>
                </a:solidFill>
                <a:latin typeface="Consolas"/>
                <a:ea typeface="Consolas"/>
                <a:cs typeface="Consolas"/>
                <a:sym typeface="Consolas"/>
              </a:rPr>
              <a:t> parse_ethernet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packet.extract(hdr.ethernet);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transition</a:t>
            </a: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select</a:t>
            </a:r>
            <a:r>
              <a:rPr b="0" i="0" lang="en-US" sz="1400" u="none" cap="none" strike="noStrike">
                <a:solidFill>
                  <a:schemeClr val="dk1"/>
                </a:solidFill>
                <a:latin typeface="Consolas"/>
                <a:ea typeface="Consolas"/>
                <a:cs typeface="Consolas"/>
                <a:sym typeface="Consolas"/>
              </a:rPr>
              <a:t>(hdr.ethernet.etherType)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0x800: parse_ipv4;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default: accept;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64" name="Google Shape;2564;p16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Select Statement</a:t>
            </a:r>
            <a:endParaRPr b="1" i="0" sz="2700" u="none" cap="none" strike="noStrike">
              <a:solidFill>
                <a:schemeClr val="dk1"/>
              </a:solidFill>
              <a:latin typeface="Arial"/>
              <a:ea typeface="Arial"/>
              <a:cs typeface="Arial"/>
              <a:sym typeface="Arial"/>
            </a:endParaRPr>
          </a:p>
        </p:txBody>
      </p:sp>
      <p:sp>
        <p:nvSpPr>
          <p:cNvPr id="2565" name="Google Shape;2565;p16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566" name="Google Shape;2566;p162"/>
          <p:cNvSpPr txBox="1"/>
          <p:nvPr/>
        </p:nvSpPr>
        <p:spPr>
          <a:xfrm>
            <a:off x="4811842" y="709614"/>
            <a:ext cx="425720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P4</a:t>
            </a:r>
            <a:r>
              <a:rPr b="1" baseline="-25000" i="0" lang="en-US" sz="1600" u="none" cap="none" strike="noStrike">
                <a:solidFill>
                  <a:schemeClr val="dk1"/>
                </a:solidFill>
                <a:latin typeface="Arial"/>
                <a:ea typeface="Arial"/>
                <a:cs typeface="Arial"/>
                <a:sym typeface="Arial"/>
              </a:rPr>
              <a:t>16</a:t>
            </a:r>
            <a:r>
              <a:rPr b="1" i="0" lang="en-US" sz="1600" u="none" cap="none" strike="noStrike">
                <a:solidFill>
                  <a:schemeClr val="dk1"/>
                </a:solidFill>
                <a:latin typeface="Arial"/>
                <a:ea typeface="Arial"/>
                <a:cs typeface="Arial"/>
                <a:sym typeface="Arial"/>
              </a:rPr>
              <a:t> has a </a:t>
            </a:r>
            <a:r>
              <a:rPr b="0" i="0" lang="en-US" sz="1600" u="none" cap="none" strike="noStrike">
                <a:solidFill>
                  <a:schemeClr val="dk1"/>
                </a:solidFill>
                <a:latin typeface="Consolas"/>
                <a:ea typeface="Consolas"/>
                <a:cs typeface="Consolas"/>
                <a:sym typeface="Consolas"/>
              </a:rPr>
              <a:t>select</a:t>
            </a:r>
            <a:r>
              <a:rPr b="1" i="0" lang="en-US" sz="1600" u="none" cap="none" strike="noStrike">
                <a:solidFill>
                  <a:schemeClr val="dk1"/>
                </a:solidFill>
                <a:latin typeface="Arial"/>
                <a:ea typeface="Arial"/>
                <a:cs typeface="Arial"/>
                <a:sym typeface="Arial"/>
              </a:rPr>
              <a:t> statement that can be used to branch in a parser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Similar to </a:t>
            </a:r>
            <a:r>
              <a:rPr b="0" i="0" lang="en-US" sz="1600" u="none" cap="none" strike="noStrike">
                <a:solidFill>
                  <a:schemeClr val="dk1"/>
                </a:solidFill>
                <a:latin typeface="Consolas"/>
                <a:ea typeface="Consolas"/>
                <a:cs typeface="Consolas"/>
                <a:sym typeface="Consolas"/>
              </a:rPr>
              <a:t>case</a:t>
            </a:r>
            <a:r>
              <a:rPr b="1" i="0" lang="en-US" sz="1600" u="none" cap="none" strike="noStrike">
                <a:solidFill>
                  <a:schemeClr val="dk1"/>
                </a:solidFill>
                <a:latin typeface="Arial"/>
                <a:ea typeface="Arial"/>
                <a:cs typeface="Arial"/>
                <a:sym typeface="Arial"/>
              </a:rPr>
              <a:t> statements in C or Java, but without “fall-through behavior”—i.e., </a:t>
            </a:r>
            <a:r>
              <a:rPr b="0" i="0" lang="en-US" sz="1600" u="none" cap="none" strike="noStrike">
                <a:solidFill>
                  <a:schemeClr val="dk1"/>
                </a:solidFill>
                <a:latin typeface="Consolas"/>
                <a:ea typeface="Consolas"/>
                <a:cs typeface="Consolas"/>
                <a:sym typeface="Consolas"/>
              </a:rPr>
              <a:t>break </a:t>
            </a:r>
            <a:r>
              <a:rPr b="1" i="0" lang="en-US" sz="1600" u="none" cap="none" strike="noStrike">
                <a:solidFill>
                  <a:schemeClr val="dk1"/>
                </a:solidFill>
                <a:latin typeface="Arial"/>
                <a:ea typeface="Arial"/>
                <a:cs typeface="Arial"/>
                <a:sym typeface="Arial"/>
              </a:rPr>
              <a:t>statements are not needed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In parsers it is often necessary to branch based on some of the bits just parsed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For example, etherType determines the format of the rest of the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400"/>
              <a:buFont typeface="Arial"/>
              <a:buNone/>
            </a:pPr>
            <a:r>
              <a:rPr b="1" i="0" lang="en-US" sz="1600" u="none" cap="none" strike="noStrike">
                <a:solidFill>
                  <a:schemeClr val="dk1"/>
                </a:solidFill>
                <a:latin typeface="Arial"/>
                <a:ea typeface="Arial"/>
                <a:cs typeface="Arial"/>
                <a:sym typeface="Arial"/>
              </a:rPr>
              <a:t>Match patterns can either be literals or simple computations such as masks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163"/>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572" name="Google Shape;2572;p16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16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Controls</a:t>
            </a:r>
            <a:endParaRPr b="1" i="0" sz="2700" u="none" cap="none" strike="noStrike">
              <a:solidFill>
                <a:schemeClr val="dk1"/>
              </a:solidFill>
              <a:latin typeface="Arial"/>
              <a:ea typeface="Arial"/>
              <a:cs typeface="Arial"/>
              <a:sym typeface="Arial"/>
            </a:endParaRPr>
          </a:p>
        </p:txBody>
      </p:sp>
      <p:sp>
        <p:nvSpPr>
          <p:cNvPr id="2578" name="Google Shape;2578;p164"/>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Similar to C functions (without loops)</a:t>
            </a:r>
            <a:endParaRPr b="1" i="0" sz="2100" u="none" cap="none" strike="noStrike">
              <a:solidFill>
                <a:schemeClr val="dk1"/>
              </a:solidFill>
              <a:latin typeface="Arial"/>
              <a:ea typeface="Arial"/>
              <a:cs typeface="Arial"/>
              <a:sym typeface="Arial"/>
            </a:endParaRPr>
          </a:p>
          <a:p>
            <a:pPr indent="-322580" lvl="1" marL="411480" marR="0" rtl="0" algn="l">
              <a:lnSpc>
                <a:spcPct val="100000"/>
              </a:lnSpc>
              <a:spcBef>
                <a:spcPts val="131"/>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declare variables, create tables, instantiate externs, etc.</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Functionality specified by code in </a:t>
            </a:r>
            <a:r>
              <a:rPr b="0"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Represent all kinds of processing that are expressible as DAG:</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Match-Action Pipelines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Deparsers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Additional forms of packet processing (updating checksums)</a:t>
            </a:r>
            <a:endParaRPr b="0" i="0" sz="1800" u="none" cap="none" strike="noStrike">
              <a:solidFill>
                <a:schemeClr val="dk1"/>
              </a:solidFill>
              <a:latin typeface="Arial"/>
              <a:ea typeface="Arial"/>
              <a:cs typeface="Arial"/>
              <a:sym typeface="Arial"/>
            </a:endParaRPr>
          </a:p>
          <a:p>
            <a:pPr indent="-322580" lvl="1" marL="411480" marR="0" rtl="0" algn="l">
              <a:lnSpc>
                <a:spcPct val="100000"/>
              </a:lnSpc>
              <a:spcBef>
                <a:spcPts val="112"/>
              </a:spcBef>
              <a:spcAft>
                <a:spcPts val="0"/>
              </a:spcAft>
              <a:buClr>
                <a:srgbClr val="205867"/>
              </a:buClr>
              <a:buSzPts val="1800"/>
              <a:buFont typeface="Merriweather Sans"/>
              <a:buNone/>
            </a:pPr>
            <a:r>
              <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Interfaces with other blocks are governed by user- and architecture-specified types (typically headers and metadata)</a:t>
            </a:r>
            <a:endParaRPr b="1" i="0" sz="2100" u="none" cap="none" strike="noStrike">
              <a:solidFill>
                <a:schemeClr val="dk1"/>
              </a:solidFill>
              <a:latin typeface="Arial"/>
              <a:ea typeface="Arial"/>
              <a:cs typeface="Arial"/>
              <a:sym typeface="Arial"/>
            </a:endParaRPr>
          </a:p>
        </p:txBody>
      </p:sp>
      <p:sp>
        <p:nvSpPr>
          <p:cNvPr id="2579" name="Google Shape;2579;p16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65"/>
          <p:cNvSpPr txBox="1"/>
          <p:nvPr>
            <p:ph idx="1" type="body"/>
          </p:nvPr>
        </p:nvSpPr>
        <p:spPr>
          <a:xfrm>
            <a:off x="152399" y="774577"/>
            <a:ext cx="5393961"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control</a:t>
            </a:r>
            <a:r>
              <a:rPr b="0" i="0" lang="en-US" sz="1350" u="none" cap="none" strike="noStrike">
                <a:solidFill>
                  <a:schemeClr val="dk1"/>
                </a:solidFill>
                <a:latin typeface="Consolas"/>
                <a:ea typeface="Consolas"/>
                <a:cs typeface="Consolas"/>
                <a:sym typeface="Consolas"/>
              </a:rPr>
              <a:t> MyIngress(</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inout </a:t>
            </a:r>
            <a:r>
              <a:rPr b="0" i="0" lang="en-US" sz="135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Declarations region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bit&lt;48&gt; tmp;</a:t>
            </a:r>
            <a:endParaRPr/>
          </a:p>
          <a:p>
            <a:pPr indent="0" lvl="0" marL="0" marR="0" rtl="0" algn="l">
              <a:lnSpc>
                <a:spcPct val="100000"/>
              </a:lnSpc>
              <a:spcBef>
                <a:spcPts val="150"/>
              </a:spcBef>
              <a:spcAft>
                <a:spcPts val="0"/>
              </a:spcAft>
              <a:buClr>
                <a:srgbClr val="3F3151"/>
              </a:buClr>
              <a:buSzPts val="338"/>
              <a:buFont typeface="Merriweather Sans"/>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0744B8"/>
                </a:solidFill>
                <a:latin typeface="Consolas"/>
                <a:ea typeface="Consolas"/>
                <a:cs typeface="Consolas"/>
                <a:sym typeface="Consolas"/>
              </a:rPr>
              <a:t>apply</a:t>
            </a:r>
            <a:r>
              <a:rPr b="0" i="0" lang="en-US" sz="1350" u="none" cap="none" strike="noStrike">
                <a:solidFill>
                  <a:schemeClr val="dk1"/>
                </a:solidFill>
                <a:latin typeface="Consolas"/>
                <a:ea typeface="Consolas"/>
                <a:cs typeface="Consolas"/>
                <a:sym typeface="Consolas"/>
              </a:rPr>
              <a:t> {</a:t>
            </a:r>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r>
              <a:rPr b="0" i="0" lang="en-US" sz="1350" u="none" cap="none" strike="noStrike">
                <a:solidFill>
                  <a:srgbClr val="C00000"/>
                </a:solidFill>
                <a:latin typeface="Consolas"/>
                <a:ea typeface="Consolas"/>
                <a:cs typeface="Consolas"/>
                <a:sym typeface="Consolas"/>
              </a:rPr>
              <a:t>/* Control Flow */</a:t>
            </a:r>
            <a:endParaRPr b="0" i="0" sz="900" u="none" cap="none" strike="noStrike">
              <a:solidFill>
                <a:srgbClr val="C00000"/>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tmp =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hdr.ethernet.dstAddr = hdr.ethernet.srcAddr;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hdr.ethernet.srcAddr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86" name="Google Shape;2586;p165"/>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Reflector (V1Model)</a:t>
            </a:r>
            <a:endParaRPr b="1" i="0" sz="2700" u="none" cap="none" strike="noStrike">
              <a:solidFill>
                <a:schemeClr val="dk1"/>
              </a:solidFill>
              <a:latin typeface="Arial"/>
              <a:ea typeface="Arial"/>
              <a:cs typeface="Arial"/>
              <a:sym typeface="Arial"/>
            </a:endParaRPr>
          </a:p>
        </p:txBody>
      </p:sp>
      <p:sp>
        <p:nvSpPr>
          <p:cNvPr id="2587" name="Google Shape;2587;p165"/>
          <p:cNvSpPr txBox="1"/>
          <p:nvPr/>
        </p:nvSpPr>
        <p:spPr>
          <a:xfrm>
            <a:off x="5651292" y="709614"/>
            <a:ext cx="3417757"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Arial"/>
              <a:buNone/>
            </a:pPr>
            <a:r>
              <a:rPr b="1" i="0" lang="en-US" sz="2000" u="none" cap="none" strike="noStrike">
                <a:solidFill>
                  <a:schemeClr val="dk1"/>
                </a:solidFill>
                <a:latin typeface="Arial"/>
                <a:ea typeface="Arial"/>
                <a:cs typeface="Arial"/>
                <a:sym typeface="Arial"/>
              </a:rPr>
              <a:t>Desired Behavior: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Swap source and destination MAC addresses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285750" lvl="0" marL="285750" marR="0" rtl="0" algn="l">
              <a:lnSpc>
                <a:spcPct val="100000"/>
              </a:lnSpc>
              <a:spcBef>
                <a:spcPts val="112"/>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Bounce the packet back out on the physical port that it came into the switch 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166"/>
          <p:cNvSpPr txBox="1"/>
          <p:nvPr>
            <p:ph idx="1" type="body"/>
          </p:nvPr>
        </p:nvSpPr>
        <p:spPr>
          <a:xfrm>
            <a:off x="152399" y="774577"/>
            <a:ext cx="5079168"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25"/>
              <a:buFont typeface="Merriweather Sans"/>
              <a:buNone/>
            </a:pPr>
            <a:r>
              <a:rPr b="0" i="0" lang="en-US" sz="1300" u="none" cap="none" strike="noStrike">
                <a:solidFill>
                  <a:srgbClr val="0744B8"/>
                </a:solidFill>
                <a:latin typeface="Consolas"/>
                <a:ea typeface="Consolas"/>
                <a:cs typeface="Consolas"/>
                <a:sym typeface="Consolas"/>
              </a:rPr>
              <a:t>control </a:t>
            </a:r>
            <a:r>
              <a:rPr b="0" i="0" lang="en-US" sz="1300" u="none" cap="none" strike="noStrike">
                <a:solidFill>
                  <a:schemeClr val="dk1"/>
                </a:solidFill>
                <a:latin typeface="Consolas"/>
                <a:ea typeface="Consolas"/>
                <a:cs typeface="Consolas"/>
                <a:sym typeface="Consolas"/>
              </a:rPr>
              <a:t>MyIngress(</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headers hdr,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metadata meta,</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standard_metadata_t std_meta)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action</a:t>
            </a:r>
            <a:r>
              <a:rPr b="0" i="0" lang="en-US" sz="1300" u="none" cap="none" strike="noStrike">
                <a:solidFill>
                  <a:schemeClr val="dk1"/>
                </a:solidFill>
                <a:latin typeface="Consolas"/>
                <a:ea typeface="Consolas"/>
                <a:cs typeface="Consolas"/>
                <a:sym typeface="Consolas"/>
              </a:rPr>
              <a:t> swap_mac(</a:t>
            </a:r>
            <a:r>
              <a:rPr b="0" i="0" lang="en-US" sz="1300" u="none" cap="none" strike="noStrike">
                <a:solidFill>
                  <a:srgbClr val="0744B8"/>
                </a:solidFill>
                <a:latin typeface="Consolas"/>
                <a:ea typeface="Consolas"/>
                <a:cs typeface="Consolas"/>
                <a:sym typeface="Consolas"/>
              </a:rPr>
              <a:t>inout</a:t>
            </a:r>
            <a:r>
              <a:rPr b="0" i="0" lang="en-US" sz="1300" u="none" cap="none" strike="noStrike">
                <a:solidFill>
                  <a:schemeClr val="dk1"/>
                </a:solidFill>
                <a:latin typeface="Consolas"/>
                <a:ea typeface="Consolas"/>
                <a:cs typeface="Consolas"/>
                <a:sym typeface="Consolas"/>
              </a:rPr>
              <a:t> bit&lt;48&gt; src,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inout </a:t>
            </a:r>
            <a:r>
              <a:rPr b="0" i="0" lang="en-US" sz="1300" u="none" cap="none" strike="noStrike">
                <a:solidFill>
                  <a:schemeClr val="dk1"/>
                </a:solidFill>
                <a:latin typeface="Consolas"/>
                <a:ea typeface="Consolas"/>
                <a:cs typeface="Consolas"/>
                <a:sym typeface="Consolas"/>
              </a:rPr>
              <a:t>bit&lt;48&gt; dst) {</a:t>
            </a:r>
            <a:br>
              <a:rPr b="0" i="0" lang="en-US" sz="1300" u="none" cap="none" strike="noStrike">
                <a:solidFill>
                  <a:schemeClr val="dk1"/>
                </a:solidFill>
                <a:latin typeface="Consolas"/>
                <a:ea typeface="Consolas"/>
                <a:cs typeface="Consolas"/>
                <a:sym typeface="Consolas"/>
              </a:rPr>
            </a:br>
            <a:r>
              <a:rPr b="0" i="0" lang="en-US" sz="1300" u="none" cap="none" strike="noStrike">
                <a:solidFill>
                  <a:schemeClr val="dk1"/>
                </a:solidFill>
                <a:latin typeface="Consolas"/>
                <a:ea typeface="Consolas"/>
                <a:cs typeface="Consolas"/>
                <a:sym typeface="Consolas"/>
              </a:rPr>
              <a:t>    bit&lt;48&gt; tmp = src;</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src = dst;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dst = tmp;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r>
              <a:rPr b="0" i="0" lang="en-US" sz="1300" u="none" cap="none" strike="noStrike">
                <a:solidFill>
                  <a:srgbClr val="0744B8"/>
                </a:solidFill>
                <a:latin typeface="Consolas"/>
                <a:ea typeface="Consolas"/>
                <a:cs typeface="Consolas"/>
                <a:sym typeface="Consolas"/>
              </a:rPr>
              <a:t>apply</a:t>
            </a: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swap_mac(hdr.ethernet.srcAddr,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hdr.ethernet.dstAddr);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std_meta.egress_spec = std_meta.ingress_port;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25"/>
              <a:buFont typeface="Merriweather Sans"/>
              <a:buNone/>
            </a:pPr>
            <a:r>
              <a:rPr b="0" i="0" lang="en-US" sz="13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594" name="Google Shape;2594;p166"/>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Simple Actions</a:t>
            </a:r>
            <a:endParaRPr b="1" i="0" sz="2700" u="none" cap="none" strike="noStrike">
              <a:solidFill>
                <a:schemeClr val="dk1"/>
              </a:solidFill>
              <a:latin typeface="Arial"/>
              <a:ea typeface="Arial"/>
              <a:cs typeface="Arial"/>
              <a:sym typeface="Arial"/>
            </a:endParaRPr>
          </a:p>
        </p:txBody>
      </p:sp>
      <p:sp>
        <p:nvSpPr>
          <p:cNvPr id="2595" name="Google Shape;2595;p166"/>
          <p:cNvSpPr txBox="1"/>
          <p:nvPr/>
        </p:nvSpPr>
        <p:spPr>
          <a:xfrm>
            <a:off x="5231567" y="784656"/>
            <a:ext cx="360763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Very similar to C functions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Can be declared inside a control or globally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have type and direction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Variables can be instantiated inside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Many standard arithmetic and logical operations are supported</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&amp;, |, ^, &gt;&gt;, &lt;&lt;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 !=, &gt;, &gt;=, &lt;, &lt;=</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No division/modulo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Non-standard operations:</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Bit-slicing: [m:l] (</a:t>
            </a:r>
            <a:r>
              <a:rPr b="0" i="0" lang="en-US" sz="1200" u="none" cap="none" strike="noStrike">
                <a:solidFill>
                  <a:schemeClr val="dk1"/>
                </a:solidFill>
                <a:latin typeface="Arial"/>
                <a:ea typeface="Arial"/>
                <a:cs typeface="Arial"/>
                <a:sym typeface="Arial"/>
              </a:rPr>
              <a:t>works as l-value too)</a:t>
            </a:r>
            <a:endParaRPr b="0" i="0" sz="1400" u="none" cap="none" strike="noStrike">
              <a:solidFill>
                <a:srgbClr val="000000"/>
              </a:solidFill>
              <a:latin typeface="Arial"/>
              <a:ea typeface="Arial"/>
              <a:cs typeface="Arial"/>
              <a:sym typeface="Arial"/>
            </a:endParaRPr>
          </a:p>
          <a:p>
            <a:pPr indent="-139700" lvl="1" marL="342900" marR="0" rtl="0" algn="l">
              <a:lnSpc>
                <a:spcPct val="100000"/>
              </a:lnSpc>
              <a:spcBef>
                <a:spcPts val="94"/>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Bit Concatenation: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Instructors</a:t>
            </a:r>
            <a:endParaRPr/>
          </a:p>
        </p:txBody>
      </p:sp>
      <p:pic>
        <p:nvPicPr>
          <p:cNvPr id="838" name="Google Shape;838;p131"/>
          <p:cNvPicPr preferRelativeResize="0"/>
          <p:nvPr/>
        </p:nvPicPr>
        <p:blipFill>
          <a:blip r:embed="rId3">
            <a:alphaModFix/>
          </a:blip>
          <a:stretch>
            <a:fillRect/>
          </a:stretch>
        </p:blipFill>
        <p:spPr>
          <a:xfrm>
            <a:off x="6096850" y="1553361"/>
            <a:ext cx="1455276" cy="1455276"/>
          </a:xfrm>
          <a:prstGeom prst="rect">
            <a:avLst/>
          </a:prstGeom>
          <a:noFill/>
          <a:ln>
            <a:noFill/>
          </a:ln>
        </p:spPr>
      </p:pic>
      <p:pic>
        <p:nvPicPr>
          <p:cNvPr id="839" name="Google Shape;839;p131"/>
          <p:cNvPicPr preferRelativeResize="0"/>
          <p:nvPr/>
        </p:nvPicPr>
        <p:blipFill rotWithShape="1">
          <a:blip r:embed="rId4">
            <a:alphaModFix/>
          </a:blip>
          <a:srcRect b="7756" l="12654" r="12646" t="7748"/>
          <a:stretch/>
        </p:blipFill>
        <p:spPr>
          <a:xfrm>
            <a:off x="1359975" y="1499563"/>
            <a:ext cx="1534796" cy="1455275"/>
          </a:xfrm>
          <a:prstGeom prst="rect">
            <a:avLst/>
          </a:prstGeom>
          <a:noFill/>
          <a:ln>
            <a:noFill/>
          </a:ln>
        </p:spPr>
      </p:pic>
      <p:sp>
        <p:nvSpPr>
          <p:cNvPr id="840" name="Google Shape;840;p131"/>
          <p:cNvSpPr txBox="1"/>
          <p:nvPr/>
        </p:nvSpPr>
        <p:spPr>
          <a:xfrm>
            <a:off x="1359975"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Stephen</a:t>
            </a:r>
            <a:r>
              <a:rPr b="1" lang="en-US"/>
              <a:t> Ibanez</a:t>
            </a:r>
            <a:endParaRPr b="1"/>
          </a:p>
          <a:p>
            <a:pPr indent="0" lvl="0" marL="0" rtl="0" algn="ctr">
              <a:spcBef>
                <a:spcPts val="0"/>
              </a:spcBef>
              <a:spcAft>
                <a:spcPts val="0"/>
              </a:spcAft>
              <a:buNone/>
            </a:pPr>
            <a:r>
              <a:rPr b="1" lang="en-US"/>
              <a:t>Stanford</a:t>
            </a:r>
            <a:endParaRPr b="1"/>
          </a:p>
        </p:txBody>
      </p:sp>
      <p:sp>
        <p:nvSpPr>
          <p:cNvPr id="841" name="Google Shape;841;p131"/>
          <p:cNvSpPr txBox="1"/>
          <p:nvPr/>
        </p:nvSpPr>
        <p:spPr>
          <a:xfrm>
            <a:off x="6096838"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Mina Arashloo</a:t>
            </a:r>
            <a:endParaRPr b="1"/>
          </a:p>
          <a:p>
            <a:pPr indent="0" lvl="0" marL="0" rtl="0" algn="ctr">
              <a:spcBef>
                <a:spcPts val="0"/>
              </a:spcBef>
              <a:spcAft>
                <a:spcPts val="0"/>
              </a:spcAft>
              <a:buNone/>
            </a:pPr>
            <a:r>
              <a:rPr b="1" lang="en-US"/>
              <a:t>Princeton</a:t>
            </a:r>
            <a:endParaRPr b="1"/>
          </a:p>
        </p:txBody>
      </p:sp>
      <p:sp>
        <p:nvSpPr>
          <p:cNvPr id="842" name="Google Shape;842;p131"/>
          <p:cNvSpPr txBox="1"/>
          <p:nvPr/>
        </p:nvSpPr>
        <p:spPr>
          <a:xfrm>
            <a:off x="3804600" y="2954838"/>
            <a:ext cx="15348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Brian O'Connor</a:t>
            </a:r>
            <a:endParaRPr b="1"/>
          </a:p>
          <a:p>
            <a:pPr indent="0" lvl="0" marL="0" rtl="0" algn="ctr">
              <a:spcBef>
                <a:spcPts val="0"/>
              </a:spcBef>
              <a:spcAft>
                <a:spcPts val="0"/>
              </a:spcAft>
              <a:buNone/>
            </a:pPr>
            <a:r>
              <a:rPr b="1" lang="en-US"/>
              <a:t>ONF</a:t>
            </a:r>
            <a:endParaRPr b="1"/>
          </a:p>
        </p:txBody>
      </p:sp>
      <p:pic>
        <p:nvPicPr>
          <p:cNvPr id="843" name="Google Shape;843;p131"/>
          <p:cNvPicPr preferRelativeResize="0"/>
          <p:nvPr/>
        </p:nvPicPr>
        <p:blipFill>
          <a:blip r:embed="rId5">
            <a:alphaModFix/>
          </a:blip>
          <a:stretch>
            <a:fillRect/>
          </a:stretch>
        </p:blipFill>
        <p:spPr>
          <a:xfrm>
            <a:off x="3768163" y="1499574"/>
            <a:ext cx="1455275" cy="1455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67"/>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Tables</a:t>
            </a:r>
            <a:endParaRPr b="1" i="0" sz="2700" u="none" cap="none" strike="noStrike">
              <a:solidFill>
                <a:schemeClr val="dk1"/>
              </a:solidFill>
              <a:latin typeface="Arial"/>
              <a:ea typeface="Arial"/>
              <a:cs typeface="Arial"/>
              <a:sym typeface="Arial"/>
            </a:endParaRPr>
          </a:p>
        </p:txBody>
      </p:sp>
      <p:sp>
        <p:nvSpPr>
          <p:cNvPr id="2601" name="Google Shape;2601;p167"/>
          <p:cNvSpPr txBox="1"/>
          <p:nvPr>
            <p:ph idx="1" type="body"/>
          </p:nvPr>
        </p:nvSpPr>
        <p:spPr>
          <a:xfrm>
            <a:off x="152400" y="742951"/>
            <a:ext cx="8686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fundamental unit of a Match-Action Pipeline</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what data to match on and match kind</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Specifies a list of </a:t>
            </a:r>
            <a:r>
              <a:rPr b="0" i="1" lang="en-US" sz="1800" u="none" cap="none" strike="noStrike">
                <a:solidFill>
                  <a:schemeClr val="dk1"/>
                </a:solidFill>
                <a:latin typeface="Arial"/>
                <a:ea typeface="Arial"/>
                <a:cs typeface="Arial"/>
                <a:sym typeface="Arial"/>
              </a:rPr>
              <a:t>possible</a:t>
            </a:r>
            <a:r>
              <a:rPr b="0" i="0" lang="en-US" sz="1800" u="none" cap="none" strike="noStrike">
                <a:solidFill>
                  <a:schemeClr val="dk1"/>
                </a:solidFill>
                <a:latin typeface="Arial"/>
                <a:ea typeface="Arial"/>
                <a:cs typeface="Arial"/>
                <a:sym typeface="Arial"/>
              </a:rPr>
              <a:t> actions</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Optionally specifies a number of table </a:t>
            </a:r>
            <a:r>
              <a:rPr b="1" i="0" lang="en-US" sz="1800" u="none" cap="none" strike="noStrike">
                <a:solidFill>
                  <a:schemeClr val="dk1"/>
                </a:solidFill>
                <a:latin typeface="Arial"/>
                <a:ea typeface="Arial"/>
                <a:cs typeface="Arial"/>
                <a:sym typeface="Arial"/>
              </a:rPr>
              <a:t>properties</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Size</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Default action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Static entries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etc.</a:t>
            </a:r>
            <a:endParaRPr b="0" i="0" sz="1500" u="none" cap="none" strike="noStrike">
              <a:solidFill>
                <a:schemeClr val="dk1"/>
              </a:solidFill>
              <a:latin typeface="Arial"/>
              <a:ea typeface="Arial"/>
              <a:cs typeface="Arial"/>
              <a:sym typeface="Arial"/>
            </a:endParaRPr>
          </a:p>
          <a:p>
            <a:pPr indent="-205740" lvl="0" marL="205740" marR="0" rtl="0" algn="l">
              <a:lnSpc>
                <a:spcPct val="100000"/>
              </a:lnSpc>
              <a:spcBef>
                <a:spcPts val="113"/>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Each table contains one or more entries (rules)</a:t>
            </a:r>
            <a:endParaRPr b="1" i="0" sz="2100" u="none" cap="none" strike="noStrike">
              <a:solidFill>
                <a:schemeClr val="dk1"/>
              </a:solidFill>
              <a:latin typeface="Arial"/>
              <a:ea typeface="Arial"/>
              <a:cs typeface="Arial"/>
              <a:sym typeface="Arial"/>
            </a:endParaRPr>
          </a:p>
          <a:p>
            <a:pPr indent="-205740" lvl="0" marL="205740" marR="0" rtl="0" algn="l">
              <a:lnSpc>
                <a:spcPct val="100000"/>
              </a:lnSpc>
              <a:spcBef>
                <a:spcPts val="15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An entry contains: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specific key to match on</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 </a:t>
            </a:r>
            <a:r>
              <a:rPr b="1" i="0" lang="en-US" sz="1800" u="none" cap="none" strike="noStrike">
                <a:solidFill>
                  <a:schemeClr val="dk1"/>
                </a:solidFill>
                <a:latin typeface="Arial"/>
                <a:ea typeface="Arial"/>
                <a:cs typeface="Arial"/>
                <a:sym typeface="Arial"/>
              </a:rPr>
              <a:t>single</a:t>
            </a:r>
            <a:r>
              <a:rPr b="0" i="0" lang="en-US" sz="1800" u="none" cap="none" strike="noStrike">
                <a:solidFill>
                  <a:schemeClr val="dk1"/>
                </a:solidFill>
                <a:latin typeface="Arial"/>
                <a:ea typeface="Arial"/>
                <a:cs typeface="Arial"/>
                <a:sym typeface="Arial"/>
              </a:rPr>
              <a:t> action that is executed when a packet matches the entry</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Action data (possibly empty)</a:t>
            </a:r>
            <a:endParaRPr b="0" i="0" sz="1800" u="none" cap="none" strike="noStrike">
              <a:solidFill>
                <a:schemeClr val="dk1"/>
              </a:solidFill>
              <a:latin typeface="Arial"/>
              <a:ea typeface="Arial"/>
              <a:cs typeface="Arial"/>
              <a:sym typeface="Arial"/>
            </a:endParaRPr>
          </a:p>
        </p:txBody>
      </p:sp>
      <p:sp>
        <p:nvSpPr>
          <p:cNvPr id="2602" name="Google Shape;2602;p167"/>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grpSp>
        <p:nvGrpSpPr>
          <p:cNvPr id="2608" name="Google Shape;2608;p168"/>
          <p:cNvGrpSpPr/>
          <p:nvPr/>
        </p:nvGrpSpPr>
        <p:grpSpPr>
          <a:xfrm>
            <a:off x="6730835" y="1123950"/>
            <a:ext cx="952456" cy="3711362"/>
            <a:chOff x="6730835" y="1123950"/>
            <a:chExt cx="952456" cy="3711362"/>
          </a:xfrm>
        </p:grpSpPr>
        <p:sp>
          <p:nvSpPr>
            <p:cNvPr id="2609" name="Google Shape;2609;p168"/>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0" name="Google Shape;2610;p168"/>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168"/>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612" name="Google Shape;2612;p168"/>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68"/>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614" name="Google Shape;2614;p168"/>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615" name="Google Shape;2615;p168"/>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6" name="Google Shape;2616;p168"/>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7" name="Google Shape;2617;p168"/>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
        <p:nvSpPr>
          <p:cNvPr id="2618" name="Google Shape;2618;p168"/>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Tables: Match-Action Processing</a:t>
            </a:r>
            <a:endParaRPr b="1" i="0" sz="2700" u="none" cap="none" strike="noStrike">
              <a:solidFill>
                <a:schemeClr val="dk1"/>
              </a:solidFill>
              <a:latin typeface="Arial"/>
              <a:ea typeface="Arial"/>
              <a:cs typeface="Arial"/>
              <a:sym typeface="Arial"/>
            </a:endParaRPr>
          </a:p>
        </p:txBody>
      </p:sp>
      <p:sp>
        <p:nvSpPr>
          <p:cNvPr id="2619" name="Google Shape;2619;p168"/>
          <p:cNvSpPr txBox="1"/>
          <p:nvPr>
            <p:ph idx="12" type="sldNum"/>
          </p:nvPr>
        </p:nvSpPr>
        <p:spPr>
          <a:xfrm>
            <a:off x="7924800" y="5230035"/>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20" name="Google Shape;2620;p168"/>
          <p:cNvSpPr/>
          <p:nvPr/>
        </p:nvSpPr>
        <p:spPr>
          <a:xfrm rot="5400000">
            <a:off x="1099622" y="1808965"/>
            <a:ext cx="303229"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1" name="Google Shape;2621;p168"/>
          <p:cNvSpPr/>
          <p:nvPr/>
        </p:nvSpPr>
        <p:spPr>
          <a:xfrm rot="5400000">
            <a:off x="1338053" y="1885165"/>
            <a:ext cx="303229"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2" name="Google Shape;2622;p168"/>
          <p:cNvSpPr/>
          <p:nvPr/>
        </p:nvSpPr>
        <p:spPr>
          <a:xfrm rot="5400000">
            <a:off x="1703035" y="1682415"/>
            <a:ext cx="303229"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3" name="Google Shape;2623;p168"/>
          <p:cNvSpPr txBox="1"/>
          <p:nvPr/>
        </p:nvSpPr>
        <p:spPr>
          <a:xfrm>
            <a:off x="1135145" y="1586723"/>
            <a:ext cx="994183"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Lookup Key</a:t>
            </a:r>
            <a:endParaRPr b="0" i="0" sz="1400" u="none" cap="none" strike="noStrike">
              <a:solidFill>
                <a:srgbClr val="000000"/>
              </a:solidFill>
              <a:latin typeface="Arial"/>
              <a:ea typeface="Arial"/>
              <a:cs typeface="Arial"/>
              <a:sym typeface="Arial"/>
            </a:endParaRPr>
          </a:p>
        </p:txBody>
      </p:sp>
      <p:cxnSp>
        <p:nvCxnSpPr>
          <p:cNvPr id="2624" name="Google Shape;2624;p168"/>
          <p:cNvCxnSpPr>
            <a:endCxn id="2620" idx="3"/>
          </p:cNvCxnSpPr>
          <p:nvPr/>
        </p:nvCxnSpPr>
        <p:spPr>
          <a:xfrm rot="-5400000">
            <a:off x="702687" y="2248429"/>
            <a:ext cx="684000" cy="413100"/>
          </a:xfrm>
          <a:prstGeom prst="bentConnector2">
            <a:avLst/>
          </a:prstGeom>
          <a:noFill/>
          <a:ln cap="flat" cmpd="sng" w="38100">
            <a:solidFill>
              <a:schemeClr val="accent6"/>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5" name="Google Shape;2625;p168"/>
          <p:cNvCxnSpPr>
            <a:endCxn id="2621" idx="3"/>
          </p:cNvCxnSpPr>
          <p:nvPr/>
        </p:nvCxnSpPr>
        <p:spPr>
          <a:xfrm rot="-5400000">
            <a:off x="613517" y="2337529"/>
            <a:ext cx="1100700" cy="651600"/>
          </a:xfrm>
          <a:prstGeom prst="bentConnector2">
            <a:avLst/>
          </a:prstGeom>
          <a:noFill/>
          <a:ln cap="flat" cmpd="sng" w="38100">
            <a:solidFill>
              <a:schemeClr val="accent3"/>
            </a:solidFill>
            <a:prstDash val="solid"/>
            <a:round/>
            <a:headEnd len="sm" w="sm" type="none"/>
            <a:tailEnd len="lg" w="lg" type="triangle"/>
          </a:ln>
          <a:effectLst>
            <a:outerShdw blurRad="39999" rotWithShape="0" dir="5400000" dist="23000">
              <a:srgbClr val="000000">
                <a:alpha val="33333"/>
              </a:srgbClr>
            </a:outerShdw>
          </a:effectLst>
        </p:spPr>
      </p:cxnSp>
      <p:cxnSp>
        <p:nvCxnSpPr>
          <p:cNvPr id="2626" name="Google Shape;2626;p168"/>
          <p:cNvCxnSpPr>
            <a:endCxn id="2622" idx="3"/>
          </p:cNvCxnSpPr>
          <p:nvPr/>
        </p:nvCxnSpPr>
        <p:spPr>
          <a:xfrm rot="-5400000">
            <a:off x="533449" y="2417778"/>
            <a:ext cx="1626000" cy="1016400"/>
          </a:xfrm>
          <a:prstGeom prst="bentConnector2">
            <a:avLst/>
          </a:prstGeom>
          <a:noFill/>
          <a:ln cap="flat" cmpd="sng" w="38100">
            <a:solidFill>
              <a:schemeClr val="accent1"/>
            </a:solidFill>
            <a:prstDash val="solid"/>
            <a:round/>
            <a:headEnd len="sm" w="sm" type="none"/>
            <a:tailEnd len="lg" w="lg" type="triangle"/>
          </a:ln>
          <a:effectLst>
            <a:outerShdw blurRad="39999" rotWithShape="0" dir="5400000" dist="23000">
              <a:srgbClr val="000000">
                <a:alpha val="33333"/>
              </a:srgbClr>
            </a:outerShdw>
          </a:effectLst>
        </p:spPr>
      </p:cxnSp>
      <p:graphicFrame>
        <p:nvGraphicFramePr>
          <p:cNvPr id="2627" name="Google Shape;2627;p168"/>
          <p:cNvGraphicFramePr/>
          <p:nvPr/>
        </p:nvGraphicFramePr>
        <p:xfrm>
          <a:off x="2297308" y="2252678"/>
          <a:ext cx="3000000" cy="3000000"/>
        </p:xfrm>
        <a:graphic>
          <a:graphicData uri="http://schemas.openxmlformats.org/drawingml/2006/table">
            <a:tbl>
              <a:tblPr bandRow="1" firstRow="1">
                <a:noFill/>
                <a:tableStyleId>{C63FFD9D-392F-437E-A269-DFCC5EFF7DD8}</a:tableStyleId>
              </a:tblPr>
              <a:tblGrid>
                <a:gridCol w="863975"/>
                <a:gridCol w="1007000"/>
                <a:gridCol w="1205500"/>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Key</a:t>
                      </a:r>
                      <a:endParaRPr sz="1400" u="none" cap="none" strike="noStrike"/>
                    </a:p>
                  </a:txBody>
                  <a:tcPr marT="45725" marB="45725" marR="91450" marL="91450">
                    <a:solidFill>
                      <a:schemeClr val="accent2"/>
                    </a:solidFill>
                  </a:tcPr>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ID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Action Data</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319"/>
                        <a:buFont typeface="Arial"/>
                        <a:buNone/>
                      </a:pPr>
                      <a:r>
                        <a:t/>
                      </a:r>
                      <a:endParaRPr sz="1275" u="none" cap="none" strike="noStrike"/>
                    </a:p>
                  </a:txBody>
                  <a:tcPr marT="45725" marB="45725" marR="91450" marL="91450"/>
                </a:tc>
              </a:tr>
            </a:tbl>
          </a:graphicData>
        </a:graphic>
      </p:graphicFrame>
      <p:graphicFrame>
        <p:nvGraphicFramePr>
          <p:cNvPr id="2628" name="Google Shape;2628;p168"/>
          <p:cNvGraphicFramePr/>
          <p:nvPr/>
        </p:nvGraphicFramePr>
        <p:xfrm>
          <a:off x="3124200" y="4248150"/>
          <a:ext cx="3000000" cy="3000000"/>
        </p:xfrm>
        <a:graphic>
          <a:graphicData uri="http://schemas.openxmlformats.org/drawingml/2006/table">
            <a:tbl>
              <a:tblPr bandRow="1" firstRow="1">
                <a:noFill/>
                <a:tableStyleId>{C63FFD9D-392F-437E-A269-DFCC5EFF7DD8}</a:tableStyleId>
              </a:tblPr>
              <a:tblGrid>
                <a:gridCol w="1099050"/>
                <a:gridCol w="1129425"/>
              </a:tblGrid>
              <a:tr h="370850">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ID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319"/>
                        <a:buFont typeface="Arial"/>
                        <a:buNone/>
                      </a:pPr>
                      <a:r>
                        <a:rPr lang="en-US" sz="1275" u="none" cap="none" strike="noStrike"/>
                        <a:t>Default Action Data</a:t>
                      </a:r>
                      <a:endParaRPr sz="1400" u="none" cap="none" strike="noStrike"/>
                    </a:p>
                  </a:txBody>
                  <a:tcPr marT="45725" marB="45725" marR="91450" marL="91450"/>
                </a:tc>
              </a:tr>
            </a:tbl>
          </a:graphicData>
        </a:graphic>
      </p:graphicFrame>
      <p:cxnSp>
        <p:nvCxnSpPr>
          <p:cNvPr id="2629" name="Google Shape;2629;p168"/>
          <p:cNvCxnSpPr>
            <a:stCxn id="2622" idx="0"/>
          </p:cNvCxnSpPr>
          <p:nvPr/>
        </p:nvCxnSpPr>
        <p:spPr>
          <a:xfrm>
            <a:off x="2133598" y="1961364"/>
            <a:ext cx="586800" cy="303900"/>
          </a:xfrm>
          <a:prstGeom prst="bentConnector2">
            <a:avLst/>
          </a:prstGeom>
          <a:noFill/>
          <a:ln cap="flat" cmpd="sng" w="38100">
            <a:solidFill>
              <a:schemeClr val="accent1"/>
            </a:solidFill>
            <a:prstDash val="solid"/>
            <a:round/>
            <a:headEnd len="sm" w="sm" type="none"/>
            <a:tailEnd len="lg" w="lg" type="triangle"/>
          </a:ln>
        </p:spPr>
      </p:cxnSp>
      <p:sp>
        <p:nvSpPr>
          <p:cNvPr id="2630" name="Google Shape;2630;p168"/>
          <p:cNvSpPr/>
          <p:nvPr/>
        </p:nvSpPr>
        <p:spPr>
          <a:xfrm>
            <a:off x="2697481" y="2265378"/>
            <a:ext cx="45718" cy="8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1" name="Google Shape;2631;p168"/>
          <p:cNvSpPr/>
          <p:nvPr/>
        </p:nvSpPr>
        <p:spPr>
          <a:xfrm>
            <a:off x="5273530" y="2949473"/>
            <a:ext cx="473219" cy="42382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2" name="Google Shape;2632;p168"/>
          <p:cNvSpPr/>
          <p:nvPr/>
        </p:nvSpPr>
        <p:spPr>
          <a:xfrm>
            <a:off x="5251705" y="4259350"/>
            <a:ext cx="473219" cy="371988"/>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2633" name="Google Shape;2633;p168"/>
          <p:cNvCxnSpPr/>
          <p:nvPr/>
        </p:nvCxnSpPr>
        <p:spPr>
          <a:xfrm>
            <a:off x="5396975" y="2429175"/>
            <a:ext cx="676200" cy="296400"/>
          </a:xfrm>
          <a:prstGeom prst="bentConnector3">
            <a:avLst>
              <a:gd fmla="val 101523" name="adj1"/>
            </a:avLst>
          </a:prstGeom>
          <a:noFill/>
          <a:ln cap="flat" cmpd="sng" w="25400">
            <a:solidFill>
              <a:srgbClr val="FF0000"/>
            </a:solidFill>
            <a:prstDash val="solid"/>
            <a:round/>
            <a:headEnd len="sm" w="sm" type="none"/>
            <a:tailEnd len="lg" w="lg" type="triangle"/>
          </a:ln>
        </p:spPr>
      </p:cxnSp>
      <p:sp>
        <p:nvSpPr>
          <p:cNvPr id="2634" name="Google Shape;2634;p168"/>
          <p:cNvSpPr txBox="1"/>
          <p:nvPr/>
        </p:nvSpPr>
        <p:spPr>
          <a:xfrm>
            <a:off x="5373771" y="2045958"/>
            <a:ext cx="3723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grpSp>
        <p:nvGrpSpPr>
          <p:cNvPr id="2635" name="Google Shape;2635;p168"/>
          <p:cNvGrpSpPr/>
          <p:nvPr/>
        </p:nvGrpSpPr>
        <p:grpSpPr>
          <a:xfrm>
            <a:off x="3049913" y="748443"/>
            <a:ext cx="1582484" cy="1473157"/>
            <a:chOff x="3049913" y="657712"/>
            <a:chExt cx="1582484" cy="1563888"/>
          </a:xfrm>
        </p:grpSpPr>
        <p:sp>
          <p:nvSpPr>
            <p:cNvPr id="2636" name="Google Shape;2636;p168"/>
            <p:cNvSpPr/>
            <p:nvPr/>
          </p:nvSpPr>
          <p:spPr>
            <a:xfrm>
              <a:off x="3491982" y="1056345"/>
              <a:ext cx="609599" cy="1165255"/>
            </a:xfrm>
            <a:prstGeom prst="upDownArrow">
              <a:avLst>
                <a:gd fmla="val 50000" name="adj1"/>
                <a:gd fmla="val 32787"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7" name="Google Shape;2637;p168"/>
            <p:cNvSpPr txBox="1"/>
            <p:nvPr/>
          </p:nvSpPr>
          <p:spPr>
            <a:xfrm>
              <a:off x="3049913" y="657712"/>
              <a:ext cx="158248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Arial"/>
                <a:buNone/>
              </a:pPr>
              <a:r>
                <a:rPr b="0" i="0" lang="en-US" sz="1800" u="none" cap="none" strike="noStrike">
                  <a:solidFill>
                    <a:schemeClr val="dk1"/>
                  </a:solidFill>
                  <a:latin typeface="Arial"/>
                  <a:ea typeface="Arial"/>
                  <a:cs typeface="Arial"/>
                  <a:sym typeface="Arial"/>
                </a:rPr>
                <a:t>Control Plane</a:t>
              </a:r>
              <a:endParaRPr b="0" i="0" sz="1400" u="none" cap="none" strike="noStrike">
                <a:solidFill>
                  <a:srgbClr val="000000"/>
                </a:solidFill>
                <a:latin typeface="Arial"/>
                <a:ea typeface="Arial"/>
                <a:cs typeface="Arial"/>
                <a:sym typeface="Arial"/>
              </a:endParaRPr>
            </a:p>
          </p:txBody>
        </p:sp>
      </p:grpSp>
      <p:sp>
        <p:nvSpPr>
          <p:cNvPr id="2638" name="Google Shape;2638;p168"/>
          <p:cNvSpPr/>
          <p:nvPr/>
        </p:nvSpPr>
        <p:spPr>
          <a:xfrm>
            <a:off x="6361378" y="3756480"/>
            <a:ext cx="498136" cy="350400"/>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0" lIns="0" spcFirstLastPara="1" rIns="0" wrap="square" tIns="18275">
            <a:noAutofit/>
          </a:bodyPr>
          <a:lstStyle/>
          <a:p>
            <a:pPr indent="0" lvl="0" marL="0" marR="0" rtl="0" algn="ctr">
              <a:lnSpc>
                <a:spcPct val="80000"/>
              </a:lnSpc>
              <a:spcBef>
                <a:spcPts val="0"/>
              </a:spcBef>
              <a:spcAft>
                <a:spcPts val="0"/>
              </a:spcAft>
              <a:buClr>
                <a:schemeClr val="lt1"/>
              </a:buClr>
              <a:buSzPts val="281"/>
              <a:buFont typeface="Arial"/>
              <a:buNone/>
            </a:pPr>
            <a:r>
              <a:rPr b="0" i="0" lang="en-US" sz="1125" u="none" cap="none" strike="noStrike">
                <a:solidFill>
                  <a:schemeClr val="lt1"/>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grpSp>
        <p:nvGrpSpPr>
          <p:cNvPr id="2639" name="Google Shape;2639;p168"/>
          <p:cNvGrpSpPr/>
          <p:nvPr/>
        </p:nvGrpSpPr>
        <p:grpSpPr>
          <a:xfrm>
            <a:off x="76200" y="1198579"/>
            <a:ext cx="1066799" cy="3603289"/>
            <a:chOff x="76200" y="1198579"/>
            <a:chExt cx="1066799" cy="3603289"/>
          </a:xfrm>
        </p:grpSpPr>
        <p:sp>
          <p:nvSpPr>
            <p:cNvPr id="2640" name="Google Shape;2640;p168"/>
            <p:cNvSpPr txBox="1"/>
            <p:nvPr/>
          </p:nvSpPr>
          <p:spPr>
            <a:xfrm>
              <a:off x="76200" y="4155537"/>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641" name="Google Shape;2641;p168"/>
            <p:cNvSpPr/>
            <p:nvPr/>
          </p:nvSpPr>
          <p:spPr>
            <a:xfrm>
              <a:off x="381000"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2" name="Google Shape;2642;p168"/>
            <p:cNvSpPr/>
            <p:nvPr/>
          </p:nvSpPr>
          <p:spPr>
            <a:xfrm>
              <a:off x="381000" y="3460080"/>
              <a:ext cx="457200" cy="55789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3" name="Google Shape;2643;p168"/>
            <p:cNvSpPr/>
            <p:nvPr/>
          </p:nvSpPr>
          <p:spPr>
            <a:xfrm>
              <a:off x="381000" y="3137382"/>
              <a:ext cx="457200" cy="152399"/>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4" name="Google Shape;2644;p168"/>
            <p:cNvSpPr/>
            <p:nvPr/>
          </p:nvSpPr>
          <p:spPr>
            <a:xfrm>
              <a:off x="381000" y="2644674"/>
              <a:ext cx="457200" cy="304799"/>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645" name="Google Shape;2645;p168"/>
          <p:cNvGrpSpPr/>
          <p:nvPr/>
        </p:nvGrpSpPr>
        <p:grpSpPr>
          <a:xfrm>
            <a:off x="8039057" y="1198579"/>
            <a:ext cx="1066799" cy="3618130"/>
            <a:chOff x="7810457" y="1198579"/>
            <a:chExt cx="1066799" cy="3618130"/>
          </a:xfrm>
        </p:grpSpPr>
        <p:sp>
          <p:nvSpPr>
            <p:cNvPr id="2646" name="Google Shape;2646;p168"/>
            <p:cNvSpPr txBox="1"/>
            <p:nvPr/>
          </p:nvSpPr>
          <p:spPr>
            <a:xfrm>
              <a:off x="7810457" y="4170378"/>
              <a:ext cx="106679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grpSp>
          <p:nvGrpSpPr>
            <p:cNvPr id="2647" name="Google Shape;2647;p168"/>
            <p:cNvGrpSpPr/>
            <p:nvPr/>
          </p:nvGrpSpPr>
          <p:grpSpPr>
            <a:xfrm>
              <a:off x="8039057" y="1198579"/>
              <a:ext cx="457200" cy="2971799"/>
              <a:chOff x="8039057" y="1198579"/>
              <a:chExt cx="457200" cy="2971799"/>
            </a:xfrm>
          </p:grpSpPr>
          <p:sp>
            <p:nvSpPr>
              <p:cNvPr id="2648" name="Google Shape;2648;p168"/>
              <p:cNvSpPr/>
              <p:nvPr/>
            </p:nvSpPr>
            <p:spPr>
              <a:xfrm>
                <a:off x="8039057" y="1198579"/>
                <a:ext cx="457200" cy="2971799"/>
              </a:xfrm>
              <a:prstGeom prst="rect">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49" name="Google Shape;2649;p168"/>
              <p:cNvSpPr/>
              <p:nvPr/>
            </p:nvSpPr>
            <p:spPr>
              <a:xfrm>
                <a:off x="8039057" y="1512387"/>
                <a:ext cx="457200" cy="219589"/>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0" name="Google Shape;2650;p168"/>
              <p:cNvSpPr/>
              <p:nvPr/>
            </p:nvSpPr>
            <p:spPr>
              <a:xfrm>
                <a:off x="8039057" y="2117496"/>
                <a:ext cx="457200" cy="147883"/>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1" name="Google Shape;2651;p168"/>
              <p:cNvSpPr/>
              <p:nvPr/>
            </p:nvSpPr>
            <p:spPr>
              <a:xfrm>
                <a:off x="8039057" y="3943350"/>
                <a:ext cx="457200" cy="163528"/>
              </a:xfrm>
              <a:prstGeom prst="rect">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cxnSp>
        <p:nvCxnSpPr>
          <p:cNvPr id="2652" name="Google Shape;2652;p168"/>
          <p:cNvCxnSpPr>
            <a:stCxn id="2614" idx="0"/>
            <a:endCxn id="2649" idx="1"/>
          </p:cNvCxnSpPr>
          <p:nvPr/>
        </p:nvCxnSpPr>
        <p:spPr>
          <a:xfrm flipH="1" rot="10800000">
            <a:off x="7569840" y="1622199"/>
            <a:ext cx="697800" cy="1124400"/>
          </a:xfrm>
          <a:prstGeom prst="bentConnector3">
            <a:avLst>
              <a:gd fmla="val 50000" name="adj1"/>
            </a:avLst>
          </a:prstGeom>
          <a:noFill/>
          <a:ln cap="flat" cmpd="sng" w="25400">
            <a:solidFill>
              <a:srgbClr val="FF0000"/>
            </a:solidFill>
            <a:prstDash val="solid"/>
            <a:round/>
            <a:headEnd len="sm" w="sm" type="none"/>
            <a:tailEnd len="lg" w="lg" type="triangle"/>
          </a:ln>
        </p:spPr>
      </p:cxnSp>
      <p:cxnSp>
        <p:nvCxnSpPr>
          <p:cNvPr id="2653" name="Google Shape;2653;p168"/>
          <p:cNvCxnSpPr>
            <a:stCxn id="2614" idx="0"/>
            <a:endCxn id="2650" idx="1"/>
          </p:cNvCxnSpPr>
          <p:nvPr/>
        </p:nvCxnSpPr>
        <p:spPr>
          <a:xfrm flipH="1" rot="10800000">
            <a:off x="7569840" y="2191299"/>
            <a:ext cx="697800" cy="555300"/>
          </a:xfrm>
          <a:prstGeom prst="bentConnector3">
            <a:avLst>
              <a:gd fmla="val 50002" name="adj1"/>
            </a:avLst>
          </a:prstGeom>
          <a:noFill/>
          <a:ln cap="flat" cmpd="sng" w="25400">
            <a:solidFill>
              <a:srgbClr val="FF0000"/>
            </a:solidFill>
            <a:prstDash val="solid"/>
            <a:round/>
            <a:headEnd len="sm" w="sm" type="none"/>
            <a:tailEnd len="lg" w="lg" type="triangle"/>
          </a:ln>
        </p:spPr>
      </p:cxnSp>
      <p:cxnSp>
        <p:nvCxnSpPr>
          <p:cNvPr id="2654" name="Google Shape;2654;p168"/>
          <p:cNvCxnSpPr>
            <a:stCxn id="2614" idx="0"/>
            <a:endCxn id="2651" idx="1"/>
          </p:cNvCxnSpPr>
          <p:nvPr/>
        </p:nvCxnSpPr>
        <p:spPr>
          <a:xfrm>
            <a:off x="7569840" y="2746599"/>
            <a:ext cx="697800" cy="1278600"/>
          </a:xfrm>
          <a:prstGeom prst="bentConnector3">
            <a:avLst>
              <a:gd fmla="val 50002" name="adj1"/>
            </a:avLst>
          </a:prstGeom>
          <a:noFill/>
          <a:ln cap="flat" cmpd="sng" w="25400">
            <a:solidFill>
              <a:srgbClr val="FF0000"/>
            </a:solidFill>
            <a:prstDash val="solid"/>
            <a:round/>
            <a:headEnd len="sm" w="sm" type="none"/>
            <a:tailEnd len="lg" w="lg" type="triangle"/>
          </a:ln>
        </p:spPr>
      </p:cxnSp>
      <p:grpSp>
        <p:nvGrpSpPr>
          <p:cNvPr id="2655" name="Google Shape;2655;p168"/>
          <p:cNvGrpSpPr/>
          <p:nvPr/>
        </p:nvGrpSpPr>
        <p:grpSpPr>
          <a:xfrm>
            <a:off x="6203414" y="2634231"/>
            <a:ext cx="609602" cy="739067"/>
            <a:chOff x="6203414" y="2634231"/>
            <a:chExt cx="609602" cy="739067"/>
          </a:xfrm>
        </p:grpSpPr>
        <p:sp>
          <p:nvSpPr>
            <p:cNvPr id="2656" name="Google Shape;2656;p168"/>
            <p:cNvSpPr/>
            <p:nvPr/>
          </p:nvSpPr>
          <p:spPr>
            <a:xfrm>
              <a:off x="6203414" y="2634231"/>
              <a:ext cx="609602" cy="739067"/>
            </a:xfrm>
            <a:custGeom>
              <a:rect b="b" l="l" r="r" t="t"/>
              <a:pathLst>
                <a:path extrusionOk="0" h="120000" w="120000">
                  <a:moveTo>
                    <a:pt x="93875" y="0"/>
                  </a:moveTo>
                  <a:lnTo>
                    <a:pt x="120000" y="18922"/>
                  </a:lnTo>
                  <a:lnTo>
                    <a:pt x="93875" y="37844"/>
                  </a:lnTo>
                  <a:lnTo>
                    <a:pt x="93875" y="28382"/>
                  </a:lnTo>
                  <a:lnTo>
                    <a:pt x="75000" y="28382"/>
                  </a:lnTo>
                  <a:lnTo>
                    <a:pt x="75000" y="120000"/>
                  </a:lnTo>
                  <a:lnTo>
                    <a:pt x="0" y="120000"/>
                  </a:lnTo>
                  <a:lnTo>
                    <a:pt x="0" y="101250"/>
                  </a:lnTo>
                  <a:lnTo>
                    <a:pt x="50564" y="101250"/>
                  </a:lnTo>
                  <a:lnTo>
                    <a:pt x="50564" y="28382"/>
                  </a:lnTo>
                  <a:lnTo>
                    <a:pt x="49967" y="28382"/>
                  </a:lnTo>
                  <a:lnTo>
                    <a:pt x="49967" y="9461"/>
                  </a:lnTo>
                  <a:lnTo>
                    <a:pt x="93875" y="9461"/>
                  </a:lnTo>
                  <a:close/>
                </a:path>
              </a:pathLst>
            </a:cu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57" name="Google Shape;2657;p168"/>
            <p:cNvSpPr txBox="1"/>
            <p:nvPr/>
          </p:nvSpPr>
          <p:spPr>
            <a:xfrm rot="5400000">
              <a:off x="6266825" y="2959450"/>
              <a:ext cx="538500" cy="15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50"/>
                <a:buFont typeface="Arial"/>
                <a:buNone/>
              </a:pPr>
              <a:r>
                <a:rPr b="0" i="0" lang="en-US" sz="1000" u="none" cap="none" strike="noStrike">
                  <a:solidFill>
                    <a:schemeClr val="lt1"/>
                  </a:solidFill>
                  <a:latin typeface="Arial"/>
                  <a:ea typeface="Arial"/>
                  <a:cs typeface="Arial"/>
                  <a:sym typeface="Arial"/>
                </a:rPr>
                <a:t>Action ID ID</a:t>
              </a:r>
              <a:endParaRPr b="0" i="0" sz="1400" u="none" cap="none" strike="noStrike">
                <a:solidFill>
                  <a:srgbClr val="000000"/>
                </a:solidFill>
                <a:latin typeface="Arial"/>
                <a:ea typeface="Arial"/>
                <a:cs typeface="Arial"/>
                <a:sym typeface="Arial"/>
              </a:endParaRPr>
            </a:p>
          </p:txBody>
        </p:sp>
      </p:grpSp>
      <p:sp>
        <p:nvSpPr>
          <p:cNvPr id="2658" name="Google Shape;2658;p168"/>
          <p:cNvSpPr/>
          <p:nvPr/>
        </p:nvSpPr>
        <p:spPr>
          <a:xfrm rot="5400000">
            <a:off x="4895764" y="3361616"/>
            <a:ext cx="2354950" cy="654050"/>
          </a:xfrm>
          <a:prstGeom prst="trapezoid">
            <a:avLst>
              <a:gd fmla="val 65566" name="adj"/>
            </a:avLst>
          </a:prstGeom>
          <a:gradFill>
            <a:gsLst>
              <a:gs pos="0">
                <a:srgbClr val="2D5C97"/>
              </a:gs>
              <a:gs pos="80000">
                <a:srgbClr val="3C7AC5"/>
              </a:gs>
              <a:gs pos="100000">
                <a:srgbClr val="397BC9"/>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Arial"/>
              <a:buNone/>
            </a:pPr>
            <a:r>
              <a:rPr b="0" i="0" lang="en-US" sz="1800" u="none" cap="none" strike="noStrike">
                <a:solidFill>
                  <a:schemeClr val="lt1"/>
                </a:solidFill>
                <a:latin typeface="Arial"/>
                <a:ea typeface="Arial"/>
                <a:cs typeface="Arial"/>
                <a:sym typeface="Arial"/>
              </a:rPr>
              <a:t>Hit/Miss Selector</a:t>
            </a:r>
            <a:endParaRPr b="0" i="0" sz="1400" u="none" cap="none" strike="noStrike">
              <a:solidFill>
                <a:srgbClr val="000000"/>
              </a:solidFill>
              <a:latin typeface="Arial"/>
              <a:ea typeface="Arial"/>
              <a:cs typeface="Arial"/>
              <a:sym typeface="Arial"/>
            </a:endParaRPr>
          </a:p>
        </p:txBody>
      </p:sp>
      <p:sp>
        <p:nvSpPr>
          <p:cNvPr id="2659" name="Google Shape;2659;p168"/>
          <p:cNvSpPr/>
          <p:nvPr/>
        </p:nvSpPr>
        <p:spPr>
          <a:xfrm>
            <a:off x="838200" y="1313013"/>
            <a:ext cx="5930364" cy="380998"/>
          </a:xfrm>
          <a:prstGeom prst="rightArrow">
            <a:avLst>
              <a:gd fmla="val 50000" name="adj1"/>
              <a:gd fmla="val 50000" name="adj2"/>
            </a:avLst>
          </a:prstGeom>
          <a:solidFill>
            <a:schemeClr val="l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25400" lvl="0" marL="2517775" marR="0" rtl="0" algn="ctr">
              <a:lnSpc>
                <a:spcPct val="100000"/>
              </a:lnSpc>
              <a:spcBef>
                <a:spcPts val="0"/>
              </a:spcBef>
              <a:spcAft>
                <a:spcPts val="0"/>
              </a:spcAft>
              <a:buClr>
                <a:schemeClr val="dk2"/>
              </a:buClr>
              <a:buSzPts val="350"/>
              <a:buFont typeface="Arial"/>
              <a:buNone/>
            </a:pPr>
            <a:r>
              <a:rPr b="0" i="0" lang="en-US" sz="1400" u="none" cap="none" strike="noStrike">
                <a:solidFill>
                  <a:schemeClr val="dk2"/>
                </a:solidFill>
                <a:latin typeface="Arial"/>
                <a:ea typeface="Arial"/>
                <a:cs typeface="Arial"/>
                <a:sym typeface="Arial"/>
              </a:rPr>
              <a:t>Headers and Metadata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1000"/>
                                        <p:tgtEl>
                                          <p:spTgt spid="2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500"/>
                                        <p:tgtEl>
                                          <p:spTgt spid="26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200"/>
                                        <p:tgtEl>
                                          <p:spTgt spid="262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200"/>
                                        <p:tgtEl>
                                          <p:spTgt spid="2620"/>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200"/>
                                        <p:tgtEl>
                                          <p:spTgt spid="262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200"/>
                                        <p:tgtEl>
                                          <p:spTgt spid="2621"/>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200"/>
                                        <p:tgtEl>
                                          <p:spTgt spid="26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200"/>
                                        <p:tgtEl>
                                          <p:spTgt spid="2622"/>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200"/>
                                        <p:tgtEl>
                                          <p:spTgt spid="2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1000"/>
                                        <p:tgtEl>
                                          <p:spTgt spid="2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1000"/>
                                        <p:tgtEl>
                                          <p:spTgt spid="2634"/>
                                        </p:tgtEl>
                                      </p:cBhvr>
                                    </p:animEffect>
                                  </p:childTnLst>
                                </p:cTn>
                              </p:par>
                              <p:par>
                                <p:cTn fill="hold" nodeType="with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10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1000"/>
                                        <p:tgtEl>
                                          <p:spTgt spid="2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69"/>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Example: IPv4_LPM Table</a:t>
            </a:r>
            <a:endParaRPr b="1" i="0" sz="2700" u="none" cap="none" strike="noStrike">
              <a:solidFill>
                <a:schemeClr val="dk1"/>
              </a:solidFill>
              <a:latin typeface="Arial"/>
              <a:ea typeface="Arial"/>
              <a:cs typeface="Arial"/>
              <a:sym typeface="Arial"/>
            </a:endParaRPr>
          </a:p>
        </p:txBody>
      </p:sp>
      <p:sp>
        <p:nvSpPr>
          <p:cNvPr id="2666" name="Google Shape;2666;p169"/>
          <p:cNvSpPr txBox="1"/>
          <p:nvPr>
            <p:ph idx="1" type="body"/>
          </p:nvPr>
        </p:nvSpPr>
        <p:spPr>
          <a:xfrm>
            <a:off x="5159578" y="742950"/>
            <a:ext cx="3679622"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Data Plane (P4) Program</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Defines the format of the table</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Key Fields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Actions</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Action Data</a:t>
            </a:r>
            <a:endParaRPr b="0" i="0" sz="1500" u="none" cap="none" strike="noStrike">
              <a:solidFill>
                <a:schemeClr val="dk1"/>
              </a:solidFill>
              <a:latin typeface="Arial"/>
              <a:ea typeface="Arial"/>
              <a:cs typeface="Arial"/>
              <a:sym typeface="Arial"/>
            </a:endParaRPr>
          </a:p>
          <a:p>
            <a:pPr indent="-208280" lvl="1" marL="411480" marR="0" rtl="0" algn="l">
              <a:lnSpc>
                <a:spcPct val="100000"/>
              </a:lnSpc>
              <a:spcBef>
                <a:spcPts val="94"/>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Performs the lookup</a:t>
            </a:r>
            <a:endParaRPr b="0" i="0" sz="1800" u="none" cap="none" strike="noStrike">
              <a:solidFill>
                <a:schemeClr val="dk1"/>
              </a:solidFill>
              <a:latin typeface="Arial"/>
              <a:ea typeface="Arial"/>
              <a:cs typeface="Arial"/>
              <a:sym typeface="Arial"/>
            </a:endParaRPr>
          </a:p>
          <a:p>
            <a:pPr indent="-208280" lvl="1" marL="411480" marR="0" rtl="0" algn="l">
              <a:lnSpc>
                <a:spcPct val="100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Executes the chosen action</a:t>
            </a:r>
            <a:endParaRPr b="0" i="0" sz="1800" u="none" cap="none" strike="noStrike">
              <a:solidFill>
                <a:schemeClr val="dk1"/>
              </a:solidFill>
              <a:latin typeface="Arial"/>
              <a:ea typeface="Arial"/>
              <a:cs typeface="Arial"/>
              <a:sym typeface="Arial"/>
            </a:endParaRPr>
          </a:p>
          <a:p>
            <a:pPr indent="-205740" lvl="0" marL="205740" marR="0" rtl="0" algn="l">
              <a:lnSpc>
                <a:spcPct val="100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Control Plane (IP stack, Routing protocols)</a:t>
            </a:r>
            <a:endParaRPr b="1" i="0" sz="2100" u="none" cap="none" strike="noStrike">
              <a:solidFill>
                <a:schemeClr val="dk1"/>
              </a:solidFill>
              <a:latin typeface="Arial"/>
              <a:ea typeface="Arial"/>
              <a:cs typeface="Arial"/>
              <a:sym typeface="Arial"/>
            </a:endParaRPr>
          </a:p>
          <a:p>
            <a:pPr indent="-208280" lvl="1" marL="411480" marR="0" rtl="0" algn="l">
              <a:lnSpc>
                <a:spcPct val="100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Populates table entries with specific information</a:t>
            </a:r>
            <a:endParaRPr b="0" i="0" sz="1800" u="none" cap="none" strike="noStrike">
              <a:solidFill>
                <a:schemeClr val="dk1"/>
              </a:solidFill>
              <a:latin typeface="Arial"/>
              <a:ea typeface="Arial"/>
              <a:cs typeface="Arial"/>
              <a:sym typeface="Arial"/>
            </a:endParaRPr>
          </a:p>
          <a:p>
            <a:pPr indent="-167640" lvl="2" marL="548640" marR="0" rtl="0" algn="l">
              <a:lnSpc>
                <a:spcPct val="100000"/>
              </a:lnSpc>
              <a:spcBef>
                <a:spcPts val="94"/>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the configuration</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automatic discovery</a:t>
            </a:r>
            <a:endParaRPr b="0" i="0" sz="1500" u="none" cap="none" strike="noStrike">
              <a:solidFill>
                <a:schemeClr val="dk1"/>
              </a:solidFill>
              <a:latin typeface="Arial"/>
              <a:ea typeface="Arial"/>
              <a:cs typeface="Arial"/>
              <a:sym typeface="Arial"/>
            </a:endParaRPr>
          </a:p>
          <a:p>
            <a:pPr indent="-167640" lvl="2" marL="548640" marR="0" rtl="0" algn="l">
              <a:lnSpc>
                <a:spcPct val="100000"/>
              </a:lnSpc>
              <a:spcBef>
                <a:spcPts val="76"/>
              </a:spcBef>
              <a:spcAft>
                <a:spcPts val="0"/>
              </a:spcAft>
              <a:buClr>
                <a:srgbClr val="1F1828"/>
              </a:buClr>
              <a:buSzPts val="1500"/>
              <a:buFont typeface="Merriweather Sans"/>
              <a:buChar char="■"/>
            </a:pPr>
            <a:r>
              <a:rPr b="0" i="0" lang="en-US" sz="1500" u="none" cap="none" strike="noStrike">
                <a:solidFill>
                  <a:schemeClr val="dk1"/>
                </a:solidFill>
                <a:latin typeface="Arial"/>
                <a:ea typeface="Arial"/>
                <a:cs typeface="Arial"/>
                <a:sym typeface="Arial"/>
              </a:rPr>
              <a:t>Based on protocol calculations</a:t>
            </a:r>
            <a:endParaRPr b="0" i="0" sz="1500" u="none" cap="none" strike="noStrike">
              <a:solidFill>
                <a:schemeClr val="dk1"/>
              </a:solidFill>
              <a:latin typeface="Arial"/>
              <a:ea typeface="Arial"/>
              <a:cs typeface="Arial"/>
              <a:sym typeface="Arial"/>
            </a:endParaRPr>
          </a:p>
          <a:p>
            <a:pPr indent="-191452" lvl="2" marL="548640" marR="0" rtl="0" algn="l">
              <a:lnSpc>
                <a:spcPct val="100000"/>
              </a:lnSpc>
              <a:spcBef>
                <a:spcPts val="76"/>
              </a:spcBef>
              <a:spcAft>
                <a:spcPts val="0"/>
              </a:spcAft>
              <a:buClr>
                <a:srgbClr val="1F1828"/>
              </a:buClr>
              <a:buSzPts val="375"/>
              <a:buFont typeface="Merriweather Sans"/>
              <a:buNone/>
            </a:pPr>
            <a:r>
              <a:t/>
            </a:r>
            <a:endParaRPr b="0" i="0" sz="1500" u="none" cap="none" strike="noStrike">
              <a:solidFill>
                <a:schemeClr val="dk1"/>
              </a:solidFill>
              <a:latin typeface="Arial"/>
              <a:ea typeface="Arial"/>
              <a:cs typeface="Arial"/>
              <a:sym typeface="Arial"/>
            </a:endParaRPr>
          </a:p>
        </p:txBody>
      </p:sp>
      <p:sp>
        <p:nvSpPr>
          <p:cNvPr id="2667" name="Google Shape;2667;p16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graphicFrame>
        <p:nvGraphicFramePr>
          <p:cNvPr id="2668" name="Google Shape;2668;p169"/>
          <p:cNvGraphicFramePr/>
          <p:nvPr/>
        </p:nvGraphicFramePr>
        <p:xfrm>
          <a:off x="209861" y="3143250"/>
          <a:ext cx="3000000" cy="3000000"/>
        </p:xfrm>
        <a:graphic>
          <a:graphicData uri="http://schemas.openxmlformats.org/drawingml/2006/table">
            <a:tbl>
              <a:tblPr bandRow="1" firstRow="1">
                <a:noFill/>
                <a:tableStyleId>{C63FFD9D-392F-437E-A269-DFCC5EFF7DD8}</a:tableStyleId>
              </a:tblPr>
              <a:tblGrid>
                <a:gridCol w="1079300"/>
                <a:gridCol w="1319125"/>
                <a:gridCol w="2743200"/>
              </a:tblGrid>
              <a:tr h="258000">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Key</a:t>
                      </a:r>
                      <a:endParaRPr sz="1400" u="none" cap="none" strike="noStrike"/>
                    </a:p>
                  </a:txBody>
                  <a:tcPr marT="34300" marB="34300" marR="68575" marL="68575">
                    <a:solidFill>
                      <a:srgbClr val="CC6666"/>
                    </a:solidFill>
                  </a:tcPr>
                </a:tc>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a:t>
                      </a:r>
                      <a:endParaRPr sz="1400" u="none" cap="none" strike="noStrike"/>
                    </a:p>
                  </a:txBody>
                  <a:tcPr marT="34300" marB="34300" marR="68575" marL="68575"/>
                </a:tc>
                <a:tc>
                  <a:txBody>
                    <a:bodyPr/>
                    <a:lstStyle/>
                    <a:p>
                      <a:pPr indent="0" lvl="0" marL="0" marR="0" rtl="0" algn="ctr">
                        <a:lnSpc>
                          <a:spcPct val="100000"/>
                        </a:lnSpc>
                        <a:spcBef>
                          <a:spcPts val="0"/>
                        </a:spcBef>
                        <a:spcAft>
                          <a:spcPts val="0"/>
                        </a:spcAft>
                        <a:buClr>
                          <a:srgbClr val="000000"/>
                        </a:buClr>
                        <a:buSzPts val="350"/>
                        <a:buFont typeface="Arial"/>
                        <a:buNone/>
                      </a:pPr>
                      <a:r>
                        <a:rPr lang="en-US" sz="1400" u="none" cap="none" strike="noStrike"/>
                        <a:t>Action Data</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10.0.1.1/32</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ipv4_forward</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dstAddr=00:00:00:00:01:01   port=1</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10.0.1.2/32</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drop</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r h="258000">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rPr lang="en-US" sz="1400" u="none" cap="none" strike="noStrike"/>
                        <a:t>NoAction</a:t>
                      </a:r>
                      <a:endParaRPr sz="1400" u="none" cap="none" strike="noStrike"/>
                    </a:p>
                  </a:txBody>
                  <a:tcPr marT="34300" marB="34300" marR="68575" marL="68575"/>
                </a:tc>
                <a:tc>
                  <a:txBody>
                    <a:bodyPr/>
                    <a:lstStyle/>
                    <a:p>
                      <a:pPr indent="0" lvl="0" marL="0" marR="0" rtl="0" algn="l">
                        <a:lnSpc>
                          <a:spcPct val="100000"/>
                        </a:lnSpc>
                        <a:spcBef>
                          <a:spcPts val="0"/>
                        </a:spcBef>
                        <a:spcAft>
                          <a:spcPts val="0"/>
                        </a:spcAft>
                        <a:buClr>
                          <a:srgbClr val="000000"/>
                        </a:buClr>
                        <a:buSzPts val="350"/>
                        <a:buFont typeface="Arial"/>
                        <a:buNone/>
                      </a:pPr>
                      <a:r>
                        <a:t/>
                      </a:r>
                      <a:endParaRPr sz="1400" u="none" cap="none" strike="noStrike"/>
                    </a:p>
                  </a:txBody>
                  <a:tcPr marT="34300" marB="34300" marR="68575" marL="68575"/>
                </a:tc>
              </a:tr>
            </a:tbl>
          </a:graphicData>
        </a:graphic>
      </p:graphicFrame>
      <p:grpSp>
        <p:nvGrpSpPr>
          <p:cNvPr id="2669" name="Google Shape;2669;p169"/>
          <p:cNvGrpSpPr/>
          <p:nvPr/>
        </p:nvGrpSpPr>
        <p:grpSpPr>
          <a:xfrm>
            <a:off x="472997" y="1325358"/>
            <a:ext cx="4686581" cy="1011146"/>
            <a:chOff x="674557" y="1448576"/>
            <a:chExt cx="2985659" cy="644167"/>
          </a:xfrm>
        </p:grpSpPr>
        <p:grpSp>
          <p:nvGrpSpPr>
            <p:cNvPr id="2670" name="Google Shape;2670;p169"/>
            <p:cNvGrpSpPr/>
            <p:nvPr/>
          </p:nvGrpSpPr>
          <p:grpSpPr>
            <a:xfrm>
              <a:off x="674557" y="1448576"/>
              <a:ext cx="826773" cy="608070"/>
              <a:chOff x="1297454" y="730889"/>
              <a:chExt cx="1428861" cy="1050886"/>
            </a:xfrm>
          </p:grpSpPr>
          <p:pic>
            <p:nvPicPr>
              <p:cNvPr descr="C:\Users\ecoffey\AppData\Local\Temp\Rar$DRa0.430\Cisco Icons November\30104_Device_www_server_3135\Png_256\30104_Device_www_server_3135_warning_256.png" id="2671" name="Google Shape;2671;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2" name="Google Shape;2672;p169"/>
              <p:cNvSpPr txBox="1"/>
              <p:nvPr/>
            </p:nvSpPr>
            <p:spPr>
              <a:xfrm>
                <a:off x="1297454" y="730889"/>
                <a:ext cx="1428861" cy="5910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p:txBody>
          </p:sp>
        </p:grpSp>
        <p:grpSp>
          <p:nvGrpSpPr>
            <p:cNvPr id="2673" name="Google Shape;2673;p169"/>
            <p:cNvGrpSpPr/>
            <p:nvPr/>
          </p:nvGrpSpPr>
          <p:grpSpPr>
            <a:xfrm>
              <a:off x="2756296" y="1467469"/>
              <a:ext cx="903920" cy="589176"/>
              <a:chOff x="1258658" y="763540"/>
              <a:chExt cx="1562189" cy="1018235"/>
            </a:xfrm>
          </p:grpSpPr>
          <p:pic>
            <p:nvPicPr>
              <p:cNvPr descr="C:\Users\ecoffey\AppData\Local\Temp\Rar$DRa0.430\Cisco Icons November\30104_Device_www_server_3135\Png_256\30104_Device_www_server_3135_warning_256.png" id="2674" name="Google Shape;2674;p169"/>
              <p:cNvPicPr preferRelativeResize="0"/>
              <p:nvPr/>
            </p:nvPicPr>
            <p:blipFill rotWithShape="1">
              <a:blip r:embed="rId3">
                <a:alphaModFix/>
              </a:blip>
              <a:srcRect b="0" l="0" r="0" t="0"/>
              <a:stretch/>
            </p:blipFill>
            <p:spPr>
              <a:xfrm>
                <a:off x="1678748" y="1198787"/>
                <a:ext cx="677410" cy="582988"/>
              </a:xfrm>
              <a:prstGeom prst="rect">
                <a:avLst/>
              </a:prstGeom>
              <a:noFill/>
              <a:ln>
                <a:noFill/>
              </a:ln>
            </p:spPr>
          </p:pic>
          <p:sp>
            <p:nvSpPr>
              <p:cNvPr id="2675" name="Google Shape;2675;p169"/>
              <p:cNvSpPr txBox="1"/>
              <p:nvPr/>
            </p:nvSpPr>
            <p:spPr>
              <a:xfrm>
                <a:off x="1258658" y="763540"/>
                <a:ext cx="1562189" cy="3191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10.0.1.2</a:t>
                </a:r>
                <a:endParaRPr b="0" i="0" sz="1400" u="none" cap="none" strike="noStrike">
                  <a:solidFill>
                    <a:srgbClr val="000000"/>
                  </a:solidFill>
                  <a:latin typeface="Arial"/>
                  <a:ea typeface="Arial"/>
                  <a:cs typeface="Arial"/>
                  <a:sym typeface="Arial"/>
                </a:endParaRPr>
              </a:p>
            </p:txBody>
          </p:sp>
        </p:grpSp>
        <p:cxnSp>
          <p:nvCxnSpPr>
            <p:cNvPr id="2676" name="Google Shape;2676;p169"/>
            <p:cNvCxnSpPr>
              <a:stCxn id="2671" idx="3"/>
              <a:endCxn id="2674" idx="1"/>
            </p:cNvCxnSpPr>
            <p:nvPr/>
          </p:nvCxnSpPr>
          <p:spPr>
            <a:xfrm>
              <a:off x="1287148" y="1887980"/>
              <a:ext cx="1712100" cy="300"/>
            </a:xfrm>
            <a:prstGeom prst="bentConnector3">
              <a:avLst>
                <a:gd fmla="val -4405" name="adj1"/>
              </a:avLst>
            </a:prstGeom>
            <a:noFill/>
            <a:ln cap="flat" cmpd="sng" w="25400">
              <a:solidFill>
                <a:srgbClr val="FF0000"/>
              </a:solidFill>
              <a:prstDash val="solid"/>
              <a:round/>
              <a:headEnd len="sm" w="sm" type="none"/>
              <a:tailEnd len="sm" w="sm" type="none"/>
            </a:ln>
          </p:spPr>
        </p:cxnSp>
        <p:pic>
          <p:nvPicPr>
            <p:cNvPr descr="C:\Users\ecoffey\AppData\Local\Temp\Rar$DRa0.583\Cisco Icons November\30067_Device_router_3057\Png_256\30067_Device_router_3057_unknown_256.png" id="2677" name="Google Shape;2677;p169"/>
            <p:cNvPicPr preferRelativeResize="0"/>
            <p:nvPr/>
          </p:nvPicPr>
          <p:blipFill rotWithShape="1">
            <a:blip r:embed="rId4">
              <a:alphaModFix/>
            </a:blip>
            <a:srcRect b="0" l="0" r="0" t="0"/>
            <a:stretch/>
          </p:blipFill>
          <p:spPr>
            <a:xfrm>
              <a:off x="1838430" y="1692585"/>
              <a:ext cx="707847" cy="40015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70"/>
          <p:cNvSpPr txBox="1"/>
          <p:nvPr>
            <p:ph idx="1" type="body"/>
          </p:nvPr>
        </p:nvSpPr>
        <p:spPr>
          <a:xfrm>
            <a:off x="152400" y="742950"/>
            <a:ext cx="8686800" cy="298887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 </a:t>
            </a:r>
            <a:r>
              <a:rPr b="0" i="0" lang="en-US" sz="1400" u="none" cap="none" strike="noStrike">
                <a:solidFill>
                  <a:schemeClr val="dk1"/>
                </a:solidFill>
                <a:latin typeface="Consolas"/>
                <a:ea typeface="Consolas"/>
                <a:cs typeface="Consolas"/>
                <a:sym typeface="Consolas"/>
              </a:rPr>
              <a:t>ipv4_lpm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a:t>
            </a:r>
            <a:r>
              <a:rPr b="0" i="0" lang="en-US" sz="1400" u="none" cap="none" strike="noStrike">
                <a:solidFill>
                  <a:schemeClr val="dk1"/>
                </a:solidFill>
                <a:latin typeface="Consolas"/>
                <a:ea typeface="Consolas"/>
                <a:cs typeface="Consolas"/>
                <a:sym typeface="Consolas"/>
              </a:rPr>
              <a:t> =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hdr.ipv4.dstAddr: lpm;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ipv4_forward;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size</a:t>
            </a:r>
            <a:r>
              <a:rPr b="0" i="0" lang="en-US" sz="1400" u="none" cap="none" strike="noStrike">
                <a:solidFill>
                  <a:schemeClr val="dk1"/>
                </a:solidFill>
                <a:latin typeface="Consolas"/>
                <a:ea typeface="Consolas"/>
                <a:cs typeface="Consolas"/>
                <a:sym typeface="Consolas"/>
              </a:rPr>
              <a:t> = 1024;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default_action </a:t>
            </a:r>
            <a:r>
              <a:rPr b="0" i="0" lang="en-US" sz="1400" u="none" cap="none" strike="noStrike">
                <a:solidFill>
                  <a:schemeClr val="dk1"/>
                </a:solidFill>
                <a:latin typeface="Consolas"/>
                <a:ea typeface="Consolas"/>
                <a:cs typeface="Consolas"/>
                <a:sym typeface="Consolas"/>
              </a:rPr>
              <a:t>= NoAction();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684" name="Google Shape;2684;p170"/>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IPv4_LPM Table</a:t>
            </a:r>
            <a:endParaRPr b="1" i="0" sz="2700" u="none" cap="none" strike="noStrike">
              <a:solidFill>
                <a:schemeClr val="dk1"/>
              </a:solidFill>
              <a:latin typeface="Arial"/>
              <a:ea typeface="Arial"/>
              <a:cs typeface="Arial"/>
              <a:sym typeface="Arial"/>
            </a:endParaRPr>
          </a:p>
        </p:txBody>
      </p:sp>
      <p:sp>
        <p:nvSpPr>
          <p:cNvPr id="2685" name="Google Shape;2685;p170"/>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171"/>
          <p:cNvSpPr txBox="1"/>
          <p:nvPr>
            <p:ph idx="1" type="body"/>
          </p:nvPr>
        </p:nvSpPr>
        <p:spPr>
          <a:xfrm>
            <a:off x="152400" y="742950"/>
            <a:ext cx="42672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exact,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ternary,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lpm</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v1model.p4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range,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selector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t/>
            </a:r>
            <a:endParaRPr b="0" i="0" sz="1350" u="none" cap="none" strike="noStrike">
              <a:solidFill>
                <a:srgbClr val="C00000"/>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C00000"/>
                </a:solidFill>
                <a:latin typeface="Consolas"/>
                <a:ea typeface="Consolas"/>
                <a:cs typeface="Consolas"/>
                <a:sym typeface="Consolas"/>
              </a:rPr>
              <a:t>/* Some other architecture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rgbClr val="0744B8"/>
                </a:solidFill>
                <a:latin typeface="Consolas"/>
                <a:ea typeface="Consolas"/>
                <a:cs typeface="Consolas"/>
                <a:sym typeface="Consolas"/>
              </a:rPr>
              <a:t>match_kind </a:t>
            </a: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regexp,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    fuzzy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38"/>
              <a:buFont typeface="Merriweather Sans"/>
              <a:buNone/>
            </a:pPr>
            <a:r>
              <a:rPr b="0" i="0" lang="en-US" sz="135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691" name="Google Shape;2691;p171"/>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Match Kinds</a:t>
            </a:r>
            <a:endParaRPr b="1" i="0" sz="2700" u="none" cap="none" strike="noStrike">
              <a:solidFill>
                <a:schemeClr val="dk1"/>
              </a:solidFill>
              <a:latin typeface="Arial"/>
              <a:ea typeface="Arial"/>
              <a:cs typeface="Arial"/>
              <a:sym typeface="Arial"/>
            </a:endParaRPr>
          </a:p>
        </p:txBody>
      </p:sp>
      <p:sp>
        <p:nvSpPr>
          <p:cNvPr id="2692" name="Google Shape;2692;p17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693" name="Google Shape;2693;p171"/>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type </a:t>
            </a:r>
            <a:r>
              <a:rPr b="1" i="0" lang="en-US" sz="1500" u="none" cap="none" strike="noStrike">
                <a:solidFill>
                  <a:schemeClr val="dk1"/>
                </a:solidFill>
                <a:latin typeface="Consolas"/>
                <a:ea typeface="Consolas"/>
                <a:cs typeface="Consolas"/>
                <a:sym typeface="Consolas"/>
              </a:rPr>
              <a:t>match_kind</a:t>
            </a:r>
            <a:r>
              <a:rPr b="1" i="0" lang="en-US" sz="1500" u="none" cap="none" strike="noStrike">
                <a:solidFill>
                  <a:schemeClr val="dk1"/>
                </a:solidFill>
                <a:latin typeface="Arial"/>
                <a:ea typeface="Arial"/>
                <a:cs typeface="Arial"/>
                <a:sym typeface="Arial"/>
              </a:rPr>
              <a:t> is special in P4</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The standard library (</a:t>
            </a:r>
            <a:r>
              <a:rPr b="0" i="0" lang="en-US" sz="1500" u="none" cap="none" strike="noStrike">
                <a:solidFill>
                  <a:schemeClr val="dk1"/>
                </a:solidFill>
                <a:latin typeface="Consolas"/>
                <a:ea typeface="Consolas"/>
                <a:cs typeface="Consolas"/>
                <a:sym typeface="Consolas"/>
              </a:rPr>
              <a:t>core.p4</a:t>
            </a:r>
            <a:r>
              <a:rPr b="1" i="0" lang="en-US" sz="1500" u="none" cap="none" strike="noStrike">
                <a:solidFill>
                  <a:schemeClr val="dk1"/>
                </a:solidFill>
                <a:latin typeface="Arial"/>
                <a:ea typeface="Arial"/>
                <a:cs typeface="Arial"/>
                <a:sym typeface="Arial"/>
              </a:rPr>
              <a:t>) defines three standard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Exact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Ternary match</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LPM match</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3736" lvl="0" marL="173736" marR="0" rtl="0" algn="l">
              <a:lnSpc>
                <a:spcPct val="100000"/>
              </a:lnSpc>
              <a:spcBef>
                <a:spcPts val="0"/>
              </a:spcBef>
              <a:spcAft>
                <a:spcPts val="0"/>
              </a:spcAft>
              <a:buClr>
                <a:srgbClr val="205867"/>
              </a:buClr>
              <a:buSzPts val="1750"/>
              <a:buFont typeface="Arial"/>
              <a:buChar char="•"/>
            </a:pPr>
            <a:r>
              <a:rPr b="1" i="0" lang="en-US" sz="1500" u="none" cap="none" strike="noStrike">
                <a:solidFill>
                  <a:schemeClr val="dk1"/>
                </a:solidFill>
                <a:latin typeface="Arial"/>
                <a:ea typeface="Arial"/>
                <a:cs typeface="Arial"/>
                <a:sym typeface="Arial"/>
              </a:rPr>
              <a:t>The architecture (</a:t>
            </a:r>
            <a:r>
              <a:rPr b="0" i="0" lang="en-US" sz="1500" u="none" cap="none" strike="noStrike">
                <a:solidFill>
                  <a:schemeClr val="dk1"/>
                </a:solidFill>
                <a:latin typeface="Consolas"/>
                <a:ea typeface="Consolas"/>
                <a:cs typeface="Consolas"/>
                <a:sym typeface="Consolas"/>
              </a:rPr>
              <a:t>v</a:t>
            </a:r>
            <a:r>
              <a:rPr b="0" i="0" lang="en-US" sz="1650" u="none" cap="none" strike="noStrike">
                <a:solidFill>
                  <a:schemeClr val="dk1"/>
                </a:solidFill>
                <a:latin typeface="Consolas"/>
                <a:ea typeface="Consolas"/>
                <a:cs typeface="Consolas"/>
                <a:sym typeface="Consolas"/>
              </a:rPr>
              <a:t>1model.p4</a:t>
            </a:r>
            <a:r>
              <a:rPr b="1" i="0" lang="en-US" sz="1650" u="none" cap="none" strike="noStrike">
                <a:solidFill>
                  <a:schemeClr val="dk1"/>
                </a:solidFill>
                <a:latin typeface="Arial"/>
                <a:ea typeface="Arial"/>
                <a:cs typeface="Arial"/>
                <a:sym typeface="Arial"/>
              </a:rPr>
              <a:t>) defines two additional match kinds: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range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selector</a:t>
            </a:r>
            <a:endParaRPr b="0" i="0" sz="1350" u="none" cap="none" strike="noStrike">
              <a:solidFill>
                <a:schemeClr val="dk1"/>
              </a:solidFill>
              <a:latin typeface="Arial"/>
              <a:ea typeface="Arial"/>
              <a:cs typeface="Arial"/>
              <a:sym typeface="Arial"/>
            </a:endParaRPr>
          </a:p>
          <a:p>
            <a:pPr indent="-219410" lvl="1" marL="342900" marR="0" rtl="0" algn="l">
              <a:lnSpc>
                <a:spcPct val="100000"/>
              </a:lnSpc>
              <a:spcBef>
                <a:spcPts val="112"/>
              </a:spcBef>
              <a:spcAft>
                <a:spcPts val="0"/>
              </a:spcAft>
              <a:buClr>
                <a:srgbClr val="205867"/>
              </a:buClr>
              <a:buSzPts val="1255"/>
              <a:buFont typeface="Merriweather Sans"/>
              <a:buNone/>
            </a:pPr>
            <a:r>
              <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architectures may define (and provide implementation for) additional match kinds</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75"/>
              <a:buFont typeface="Merriweather Sans"/>
              <a:buNone/>
            </a:pPr>
            <a:r>
              <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172"/>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NoAction()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drop()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mark_to_drop();</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basic.p4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action</a:t>
            </a:r>
            <a:r>
              <a:rPr b="0" i="0" lang="en-US" sz="1400" u="none" cap="none" strike="noStrike">
                <a:solidFill>
                  <a:schemeClr val="dk1"/>
                </a:solidFill>
                <a:latin typeface="Consolas"/>
                <a:ea typeface="Consolas"/>
                <a:cs typeface="Consolas"/>
                <a:sym typeface="Consolas"/>
              </a:rPr>
              <a:t> ipv4_forward(macAddr_t dstAddr,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bit&lt;9&gt; port)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p:txBody>
      </p:sp>
      <p:sp>
        <p:nvSpPr>
          <p:cNvPr id="2700" name="Google Shape;2700;p172"/>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Defining Actions for L3 forwarding</a:t>
            </a:r>
            <a:endParaRPr b="1" i="0" sz="2700" u="none" cap="none" strike="noStrike">
              <a:solidFill>
                <a:schemeClr val="dk1"/>
              </a:solidFill>
              <a:latin typeface="Arial"/>
              <a:ea typeface="Arial"/>
              <a:cs typeface="Arial"/>
              <a:sym typeface="Arial"/>
            </a:endParaRPr>
          </a:p>
        </p:txBody>
      </p:sp>
      <p:sp>
        <p:nvSpPr>
          <p:cNvPr id="2701" name="Google Shape;2701;p172"/>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02" name="Google Shape;2702;p172"/>
          <p:cNvSpPr txBox="1"/>
          <p:nvPr>
            <p:ph idx="2" type="body"/>
          </p:nvPr>
        </p:nvSpPr>
        <p:spPr>
          <a:xfrm>
            <a:off x="4572000" y="742950"/>
            <a:ext cx="3214503"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can have two different types of parameters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Directional (from the Data Plane)</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Directionless (from the Control Plane)</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that are called directly:</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Only use directional parameters</a:t>
            </a:r>
            <a:endParaRPr b="0" i="0" sz="135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Actions used in tables:</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Typically use directionless parameters</a:t>
            </a:r>
            <a:endParaRPr b="0" i="0" sz="1350" u="none" cap="none" strike="noStrike">
              <a:solidFill>
                <a:schemeClr val="dk1"/>
              </a:solidFill>
              <a:latin typeface="Arial"/>
              <a:ea typeface="Arial"/>
              <a:cs typeface="Arial"/>
              <a:sym typeface="Arial"/>
            </a:endParaRPr>
          </a:p>
          <a:p>
            <a:pPr indent="-139700" lvl="1" marL="342900" marR="0" rtl="0" algn="l">
              <a:lnSpc>
                <a:spcPct val="100000"/>
              </a:lnSpc>
              <a:spcBef>
                <a:spcPts val="112"/>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May sometimes use directional parameters too</a:t>
            </a:r>
            <a:endParaRPr b="0" i="0" sz="1350" u="none" cap="none" strike="noStrike">
              <a:solidFill>
                <a:schemeClr val="dk1"/>
              </a:solidFill>
              <a:latin typeface="Arial"/>
              <a:ea typeface="Arial"/>
              <a:cs typeface="Arial"/>
              <a:sym typeface="Arial"/>
            </a:endParaRPr>
          </a:p>
        </p:txBody>
      </p:sp>
      <p:grpSp>
        <p:nvGrpSpPr>
          <p:cNvPr id="2703" name="Google Shape;2703;p172"/>
          <p:cNvGrpSpPr/>
          <p:nvPr/>
        </p:nvGrpSpPr>
        <p:grpSpPr>
          <a:xfrm>
            <a:off x="7886743" y="742950"/>
            <a:ext cx="952456" cy="3711362"/>
            <a:chOff x="6730835" y="1123950"/>
            <a:chExt cx="952456" cy="3711362"/>
          </a:xfrm>
        </p:grpSpPr>
        <p:sp>
          <p:nvSpPr>
            <p:cNvPr id="2704" name="Google Shape;2704;p172"/>
            <p:cNvSpPr/>
            <p:nvPr/>
          </p:nvSpPr>
          <p:spPr>
            <a:xfrm>
              <a:off x="6730835" y="1123950"/>
              <a:ext cx="952456" cy="3267178"/>
            </a:xfrm>
            <a:prstGeom prst="roundRect">
              <a:avLst>
                <a:gd fmla="val 16667" name="adj"/>
              </a:avLst>
            </a:prstGeom>
            <a:gradFill>
              <a:gsLst>
                <a:gs pos="0">
                  <a:srgbClr val="29859E"/>
                </a:gs>
                <a:gs pos="80000">
                  <a:srgbClr val="36B0D0"/>
                </a:gs>
                <a:gs pos="100000">
                  <a:srgbClr val="33B3D5"/>
                </a:gs>
              </a:gsLst>
              <a:lin ang="16200000" scaled="0"/>
            </a:gradFill>
            <a:ln>
              <a:noFill/>
            </a:ln>
            <a:effectLst>
              <a:outerShdw blurRad="39999"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05" name="Google Shape;2705;p172"/>
            <p:cNvSpPr/>
            <p:nvPr/>
          </p:nvSpPr>
          <p:spPr>
            <a:xfrm rot="10800000">
              <a:off x="6753689" y="1276347"/>
              <a:ext cx="876996" cy="1021111"/>
            </a:xfrm>
            <a:prstGeom prst="trapezoid">
              <a:avLst>
                <a:gd fmla="val 25000" name="adj"/>
              </a:avLst>
            </a:prstGeom>
            <a:solidFill>
              <a:schemeClr val="lt2"/>
            </a:solidFill>
            <a:ln cap="flat" cmpd="sng" w="9525">
              <a:solidFill>
                <a:srgbClr val="F5913F"/>
              </a:solidFill>
              <a:prstDash val="solid"/>
              <a:round/>
              <a:headEnd len="sm" w="sm" type="none"/>
              <a:tailEnd len="sm" w="sm" type="none"/>
            </a:ln>
            <a:effectLst>
              <a:outerShdw blurRad="39999" rotWithShape="0" dir="5400000" dist="20000">
                <a:srgbClr val="000000">
                  <a:alpha val="3607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anchorCtr="0" anchor="ctr" bIns="0" lIns="0" spcFirstLastPara="1" rIns="0" wrap="square" tIns="18275">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Directional (DataPlane) Parameters</a:t>
              </a:r>
              <a:endParaRPr b="0" i="0" sz="1400" u="none" cap="none" strike="noStrike">
                <a:solidFill>
                  <a:srgbClr val="000000"/>
                </a:solidFill>
                <a:latin typeface="Arial"/>
                <a:ea typeface="Arial"/>
                <a:cs typeface="Arial"/>
                <a:sym typeface="Arial"/>
              </a:endParaRPr>
            </a:p>
          </p:txBody>
        </p:sp>
        <p:sp>
          <p:nvSpPr>
            <p:cNvPr id="2707" name="Google Shape;2707;p172"/>
            <p:cNvSpPr/>
            <p:nvPr/>
          </p:nvSpPr>
          <p:spPr>
            <a:xfrm>
              <a:off x="6768564" y="3189432"/>
              <a:ext cx="876996" cy="1079676"/>
            </a:xfrm>
            <a:prstGeom prst="trapezoid">
              <a:avLst>
                <a:gd fmla="val 25000" name="adj"/>
              </a:avLst>
            </a:prstGeom>
            <a:solidFill>
              <a:schemeClr val="accent3"/>
            </a:solidFill>
            <a:ln cap="flat" cmpd="sng" w="25400">
              <a:solidFill>
                <a:srgbClr val="7188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Directionless (Action Data) Parameters</a:t>
              </a:r>
              <a:endParaRPr b="0" i="0" sz="1400" u="none" cap="none" strike="noStrike">
                <a:solidFill>
                  <a:srgbClr val="000000"/>
                </a:solidFill>
                <a:latin typeface="Arial"/>
                <a:ea typeface="Arial"/>
                <a:cs typeface="Arial"/>
                <a:sym typeface="Arial"/>
              </a:endParaRPr>
            </a:p>
          </p:txBody>
        </p:sp>
        <p:sp>
          <p:nvSpPr>
            <p:cNvPr id="2709" name="Google Shape;2709;p172"/>
            <p:cNvSpPr/>
            <p:nvPr/>
          </p:nvSpPr>
          <p:spPr>
            <a:xfrm>
              <a:off x="6812577" y="2457925"/>
              <a:ext cx="757263" cy="577347"/>
            </a:xfrm>
            <a:prstGeom prst="bevel">
              <a:avLst>
                <a:gd fmla="val 12500"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Action Code</a:t>
              </a:r>
              <a:endParaRPr b="0" i="0" sz="1400" u="none" cap="none" strike="noStrike">
                <a:solidFill>
                  <a:srgbClr val="000000"/>
                </a:solidFill>
                <a:latin typeface="Arial"/>
                <a:ea typeface="Arial"/>
                <a:cs typeface="Arial"/>
                <a:sym typeface="Arial"/>
              </a:endParaRPr>
            </a:p>
          </p:txBody>
        </p:sp>
        <p:sp>
          <p:nvSpPr>
            <p:cNvPr id="2710" name="Google Shape;2710;p172"/>
            <p:cNvSpPr/>
            <p:nvPr/>
          </p:nvSpPr>
          <p:spPr>
            <a:xfrm>
              <a:off x="7096290" y="2981028"/>
              <a:ext cx="209218" cy="208402"/>
            </a:xfrm>
            <a:prstGeom prst="up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1" name="Google Shape;2711;p172"/>
            <p:cNvSpPr/>
            <p:nvPr/>
          </p:nvSpPr>
          <p:spPr>
            <a:xfrm rot="10800000">
              <a:off x="7086599" y="2299829"/>
              <a:ext cx="209218" cy="203145"/>
            </a:xfrm>
            <a:prstGeom prst="upArrow">
              <a:avLst>
                <a:gd fmla="val 50000" name="adj1"/>
                <a:gd fmla="val 50000" name="adj2"/>
              </a:avLst>
            </a:prstGeom>
            <a:solidFill>
              <a:srgbClr val="FABF8E"/>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Action Execution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173"/>
          <p:cNvSpPr txBox="1"/>
          <p:nvPr>
            <p:ph idx="1" type="body"/>
          </p:nvPr>
        </p:nvSpPr>
        <p:spPr>
          <a:xfrm>
            <a:off x="152400" y="742950"/>
            <a:ext cx="8686800"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a:t>
            </a:r>
            <a:r>
              <a:rPr b="0" i="0" lang="en-US" sz="1400" u="none" cap="none" strike="noStrike">
                <a:solidFill>
                  <a:srgbClr val="0744B8"/>
                </a:solidFill>
                <a:latin typeface="Consolas"/>
                <a:ea typeface="Consolas"/>
                <a:cs typeface="Consolas"/>
                <a:sym typeface="Consolas"/>
              </a:rPr>
              <a:t>inout</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metadata meta,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inout </a:t>
            </a:r>
            <a:r>
              <a:rPr b="0" i="0" lang="en-US" sz="1400" u="none" cap="none" strike="noStrike">
                <a:solidFill>
                  <a:schemeClr val="dk1"/>
                </a:solidFill>
                <a:latin typeface="Consolas"/>
                <a:ea typeface="Consolas"/>
                <a:cs typeface="Consolas"/>
                <a:sym typeface="Consolas"/>
              </a:rPr>
              <a:t>standard_metadata_t standard_metadata)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ipv4_lpm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ipv4_lpm.apply();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718" name="Google Shape;2718;p17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Applying Tables in Controls</a:t>
            </a:r>
            <a:endParaRPr b="1" i="0" sz="2700" u="none" cap="none" strike="noStrike">
              <a:solidFill>
                <a:schemeClr val="dk1"/>
              </a:solidFill>
              <a:latin typeface="Arial"/>
              <a:ea typeface="Arial"/>
              <a:cs typeface="Arial"/>
              <a:sym typeface="Arial"/>
            </a:endParaRPr>
          </a:p>
        </p:txBody>
      </p:sp>
      <p:sp>
        <p:nvSpPr>
          <p:cNvPr id="2719" name="Google Shape;2719;p17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174"/>
          <p:cNvSpPr txBox="1"/>
          <p:nvPr>
            <p:ph idx="1" type="body"/>
          </p:nvPr>
        </p:nvSpPr>
        <p:spPr>
          <a:xfrm>
            <a:off x="152400" y="742950"/>
            <a:ext cx="4267199" cy="411480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From core.p4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extern</a:t>
            </a:r>
            <a:r>
              <a:rPr b="0" i="0" lang="en-US" sz="1400" u="none" cap="none" strike="noStrike">
                <a:solidFill>
                  <a:schemeClr val="dk1"/>
                </a:solidFill>
                <a:latin typeface="Consolas"/>
                <a:ea typeface="Consolas"/>
                <a:cs typeface="Consolas"/>
                <a:sym typeface="Consolas"/>
              </a:rPr>
              <a:t> packet_out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void emit&lt;T&gt;(</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T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C00000"/>
                </a:solidFill>
                <a:latin typeface="Consolas"/>
                <a:ea typeface="Consolas"/>
                <a:cs typeface="Consolas"/>
                <a:sym typeface="Consolas"/>
              </a:rPr>
              <a:t>/* User Program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DeparserImpl(packet_out packet,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in</a:t>
            </a:r>
            <a:r>
              <a:rPr b="0" i="0" lang="en-US" sz="1400" u="none" cap="none" strike="noStrike">
                <a:solidFill>
                  <a:schemeClr val="dk1"/>
                </a:solidFill>
                <a:latin typeface="Consolas"/>
                <a:ea typeface="Consolas"/>
                <a:cs typeface="Consolas"/>
                <a:sym typeface="Consolas"/>
              </a:rPr>
              <a:t> headers hdr)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a:t>
            </a: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packet.emit(hdr.ethernet);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90000"/>
              </a:lnSpc>
              <a:spcBef>
                <a:spcPts val="225"/>
              </a:spcBef>
              <a:spcAft>
                <a:spcPts val="0"/>
              </a:spcAft>
              <a:buClr>
                <a:srgbClr val="3F3151"/>
              </a:buClr>
              <a:buSzPts val="350"/>
              <a:buFont typeface="Merriweather Sans"/>
              <a:buNone/>
            </a:pPr>
            <a:r>
              <a:t/>
            </a:r>
            <a:endParaRPr b="0" i="0" sz="1400" u="none" cap="none" strike="noStrike">
              <a:solidFill>
                <a:schemeClr val="dk1"/>
              </a:solidFill>
              <a:latin typeface="Arial"/>
              <a:ea typeface="Arial"/>
              <a:cs typeface="Arial"/>
              <a:sym typeface="Arial"/>
            </a:endParaRPr>
          </a:p>
        </p:txBody>
      </p:sp>
      <p:sp>
        <p:nvSpPr>
          <p:cNvPr id="2726" name="Google Shape;2726;p174"/>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P4</a:t>
            </a:r>
            <a:r>
              <a:rPr b="1" baseline="-25000" i="0" lang="en-US" sz="2430" u="none" cap="none" strike="noStrike">
                <a:solidFill>
                  <a:schemeClr val="dk1"/>
                </a:solidFill>
                <a:latin typeface="Arial"/>
                <a:ea typeface="Arial"/>
                <a:cs typeface="Arial"/>
                <a:sym typeface="Arial"/>
              </a:rPr>
              <a:t>16</a:t>
            </a:r>
            <a:r>
              <a:rPr b="1" i="0" lang="en-US" sz="2430" u="none" cap="none" strike="noStrike">
                <a:solidFill>
                  <a:schemeClr val="dk1"/>
                </a:solidFill>
                <a:latin typeface="Arial"/>
                <a:ea typeface="Arial"/>
                <a:cs typeface="Arial"/>
                <a:sym typeface="Arial"/>
              </a:rPr>
              <a:t> Deparsing</a:t>
            </a:r>
            <a:endParaRPr b="1" i="0" sz="2700" u="none" cap="none" strike="noStrike">
              <a:solidFill>
                <a:schemeClr val="dk1"/>
              </a:solidFill>
              <a:latin typeface="Arial"/>
              <a:ea typeface="Arial"/>
              <a:cs typeface="Arial"/>
              <a:sym typeface="Arial"/>
            </a:endParaRPr>
          </a:p>
        </p:txBody>
      </p:sp>
      <p:sp>
        <p:nvSpPr>
          <p:cNvPr id="2727" name="Google Shape;2727;p174"/>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28" name="Google Shape;2728;p174"/>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Assembles the headers back into a well-formed packet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2000"/>
              <a:buFont typeface="Merriweather Sans"/>
              <a:buNone/>
            </a:pPr>
            <a:r>
              <a:t/>
            </a:r>
            <a:endParaRPr b="1" i="0" sz="2000" u="none" cap="none" strike="noStrike">
              <a:solidFill>
                <a:schemeClr val="dk1"/>
              </a:solidFill>
              <a:latin typeface="Arial"/>
              <a:ea typeface="Arial"/>
              <a:cs typeface="Arial"/>
              <a:sym typeface="Arial"/>
            </a:endParaRPr>
          </a:p>
          <a:p>
            <a:pPr indent="-171450" lvl="0" marL="171450" marR="0" rtl="0" algn="l">
              <a:lnSpc>
                <a:spcPct val="100000"/>
              </a:lnSpc>
              <a:spcBef>
                <a:spcPts val="150"/>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Expressed as a control function</a:t>
            </a:r>
            <a:endParaRPr b="1" i="0" sz="1500" u="none" cap="none" strike="noStrike">
              <a:solidFill>
                <a:schemeClr val="dk1"/>
              </a:solidFill>
              <a:latin typeface="Arial"/>
              <a:ea typeface="Arial"/>
              <a:cs typeface="Arial"/>
              <a:sym typeface="Arial"/>
            </a:endParaRPr>
          </a:p>
          <a:p>
            <a:pPr indent="-139700" lvl="1" marL="342900" marR="0" rtl="0" algn="l">
              <a:lnSpc>
                <a:spcPct val="100000"/>
              </a:lnSpc>
              <a:spcBef>
                <a:spcPts val="131"/>
              </a:spcBef>
              <a:spcAft>
                <a:spcPts val="0"/>
              </a:spcAft>
              <a:buClr>
                <a:srgbClr val="205867"/>
              </a:buClr>
              <a:buSzPts val="1929"/>
              <a:buFont typeface="Merriweather Sans"/>
              <a:buChar char="◦"/>
            </a:pPr>
            <a:r>
              <a:rPr b="0" i="0" lang="en-US" sz="2000" u="none" cap="none" strike="noStrike">
                <a:solidFill>
                  <a:schemeClr val="dk1"/>
                </a:solidFill>
                <a:latin typeface="Arial"/>
                <a:ea typeface="Arial"/>
                <a:cs typeface="Arial"/>
                <a:sym typeface="Arial"/>
              </a:rPr>
              <a:t>No need for another construct!</a:t>
            </a:r>
            <a:endParaRPr b="0" i="0" sz="1350" u="none" cap="none" strike="noStrike">
              <a:solidFill>
                <a:schemeClr val="dk1"/>
              </a:solidFill>
              <a:latin typeface="Arial"/>
              <a:ea typeface="Arial"/>
              <a:cs typeface="Arial"/>
              <a:sym typeface="Arial"/>
            </a:endParaRPr>
          </a:p>
          <a:p>
            <a:pPr indent="-262163" lvl="1" marL="342900" marR="0" rtl="0" algn="l">
              <a:lnSpc>
                <a:spcPct val="100000"/>
              </a:lnSpc>
              <a:spcBef>
                <a:spcPts val="131"/>
              </a:spcBef>
              <a:spcAft>
                <a:spcPts val="0"/>
              </a:spcAft>
              <a:buClr>
                <a:srgbClr val="205867"/>
              </a:buClr>
              <a:buSzPts val="1929"/>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packet_out extern is defined in core.p4: </a:t>
            </a:r>
            <a:r>
              <a:rPr b="0" i="0" lang="en-US" sz="2000" u="none" cap="none" strike="noStrike">
                <a:solidFill>
                  <a:schemeClr val="dk1"/>
                </a:solidFill>
                <a:latin typeface="Arial"/>
                <a:ea typeface="Arial"/>
                <a:cs typeface="Arial"/>
                <a:sym typeface="Arial"/>
              </a:rPr>
              <a:t>emit(hdr): serializes header if it is valid</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None/>
            </a:pPr>
            <a:r>
              <a:t/>
            </a:r>
            <a:endParaRPr b="0" i="0" sz="2000" u="none" cap="none" strike="noStrike">
              <a:solidFill>
                <a:schemeClr val="dk1"/>
              </a:solidFill>
              <a:latin typeface="Arial"/>
              <a:ea typeface="Arial"/>
              <a:cs typeface="Arial"/>
              <a:sym typeface="Arial"/>
            </a:endParaRPr>
          </a:p>
          <a:p>
            <a:pPr indent="-171450" lvl="0" marL="171450" marR="0" rtl="0" algn="l">
              <a:lnSpc>
                <a:spcPct val="100000"/>
              </a:lnSpc>
              <a:spcBef>
                <a:spcPts val="131"/>
              </a:spcBef>
              <a:spcAft>
                <a:spcPts val="0"/>
              </a:spcAft>
              <a:buClr>
                <a:srgbClr val="3F3151"/>
              </a:buClr>
              <a:buSzPts val="2000"/>
              <a:buFont typeface="Merriweather Sans"/>
              <a:buChar char="•"/>
            </a:pPr>
            <a:r>
              <a:rPr b="1" i="0" lang="en-US" sz="2000" u="none" cap="none" strike="noStrike">
                <a:solidFill>
                  <a:schemeClr val="dk1"/>
                </a:solidFill>
                <a:latin typeface="Arial"/>
                <a:ea typeface="Arial"/>
                <a:cs typeface="Arial"/>
                <a:sym typeface="Arial"/>
              </a:rPr>
              <a:t>Advantages:</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131"/>
              </a:spcBef>
              <a:spcAft>
                <a:spcPts val="0"/>
              </a:spcAft>
              <a:buClr>
                <a:srgbClr val="3F3151"/>
              </a:buClr>
              <a:buSzPts val="2000"/>
              <a:buFont typeface="Merriweather Sans"/>
              <a:buChar char="•"/>
            </a:pPr>
            <a:r>
              <a:rPr b="0" i="0" lang="en-US" sz="2000" u="none" cap="none" strike="noStrike">
                <a:solidFill>
                  <a:schemeClr val="dk1"/>
                </a:solidFill>
                <a:latin typeface="Arial"/>
                <a:ea typeface="Arial"/>
                <a:cs typeface="Arial"/>
                <a:sym typeface="Arial"/>
              </a:rPr>
              <a:t>Makes deparsing explicit...</a:t>
            </a:r>
            <a:endParaRPr b="0" i="0" sz="1350" u="none" cap="none" strike="noStrike">
              <a:solidFill>
                <a:schemeClr val="dk1"/>
              </a:solidFill>
              <a:latin typeface="Arial"/>
              <a:ea typeface="Arial"/>
              <a:cs typeface="Arial"/>
              <a:sym typeface="Arial"/>
            </a:endParaRPr>
          </a:p>
          <a:p>
            <a:pPr indent="0" lvl="0" marL="457200" marR="0" rtl="0" algn="l">
              <a:lnSpc>
                <a:spcPct val="100000"/>
              </a:lnSpc>
              <a:spcBef>
                <a:spcPts val="131"/>
              </a:spcBef>
              <a:spcAft>
                <a:spcPts val="0"/>
              </a:spcAft>
              <a:buClr>
                <a:srgbClr val="3F3151"/>
              </a:buClr>
              <a:buSzPts val="1500"/>
              <a:buFont typeface="Merriweather Sans"/>
              <a:buNone/>
            </a:pPr>
            <a:r>
              <a:rPr b="0" i="0" lang="en-US" sz="2000" u="none" cap="none" strike="noStrike">
                <a:solidFill>
                  <a:schemeClr val="dk1"/>
                </a:solidFill>
                <a:latin typeface="Arial"/>
                <a:ea typeface="Arial"/>
                <a:cs typeface="Arial"/>
                <a:sym typeface="Arial"/>
              </a:rPr>
              <a:t>...but decouples from parsing</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7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734" name="Google Shape;2734;p175"/>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735" name="Google Shape;2735;p17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176"/>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Tunneling</a:t>
            </a:r>
            <a:endParaRPr b="1" i="0" sz="2700" u="none" cap="none" strike="noStrike">
              <a:solidFill>
                <a:schemeClr val="dk1"/>
              </a:solidFill>
              <a:latin typeface="Arial"/>
              <a:ea typeface="Arial"/>
              <a:cs typeface="Arial"/>
              <a:sym typeface="Arial"/>
            </a:endParaRPr>
          </a:p>
        </p:txBody>
      </p:sp>
      <p:sp>
        <p:nvSpPr>
          <p:cNvPr id="2741" name="Google Shape;2741;p176"/>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742" name="Google Shape;2742;p176"/>
          <p:cNvSpPr txBox="1"/>
          <p:nvPr/>
        </p:nvSpPr>
        <p:spPr>
          <a:xfrm>
            <a:off x="152400" y="857569"/>
            <a:ext cx="8686800" cy="3842447"/>
          </a:xfrm>
          <a:prstGeom prst="rect">
            <a:avLst/>
          </a:prstGeom>
          <a:noFill/>
          <a:ln>
            <a:noFill/>
          </a:ln>
        </p:spPr>
        <p:txBody>
          <a:bodyPr anchorCtr="0" anchor="t" bIns="91425" lIns="91425" spcFirstLastPara="1" rIns="91425" wrap="square" tIns="91425">
            <a:noAutofit/>
          </a:bodyPr>
          <a:lstStyle/>
          <a:p>
            <a:pPr indent="-133350" lvl="0" marL="20574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 support for basic tunneling to the basic IP router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Define a new header type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to encapsulate the IP packet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 includes:</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proto_id</a:t>
            </a:r>
            <a:r>
              <a:rPr b="1" i="0" lang="en-US" sz="2100" u="none" cap="none" strike="noStrike">
                <a:solidFill>
                  <a:schemeClr val="dk1"/>
                </a:solidFill>
                <a:latin typeface="Arial"/>
                <a:ea typeface="Arial"/>
                <a:cs typeface="Arial"/>
                <a:sym typeface="Arial"/>
              </a:rPr>
              <a:t> : type of packet being encapsulated</a:t>
            </a:r>
            <a:endParaRPr b="0" i="0" sz="1400" u="none" cap="none" strike="noStrike">
              <a:solidFill>
                <a:srgbClr val="000000"/>
              </a:solidFill>
              <a:latin typeface="Arial"/>
              <a:ea typeface="Arial"/>
              <a:cs typeface="Arial"/>
              <a:sym typeface="Arial"/>
            </a:endParaRPr>
          </a:p>
          <a:p>
            <a:pPr indent="-361950" lvl="1" marL="914400" marR="0" rtl="0" algn="l">
              <a:lnSpc>
                <a:spcPct val="100000"/>
              </a:lnSpc>
              <a:spcBef>
                <a:spcPts val="150"/>
              </a:spcBef>
              <a:spcAft>
                <a:spcPts val="0"/>
              </a:spcAft>
              <a:buClr>
                <a:schemeClr val="dk1"/>
              </a:buClr>
              <a:buSzPts val="2100"/>
              <a:buFont typeface="Consolas"/>
              <a:buChar char="○"/>
            </a:pPr>
            <a:r>
              <a:rPr b="1" i="0" lang="en-US" sz="2100" u="none" cap="none" strike="noStrike">
                <a:solidFill>
                  <a:schemeClr val="dk1"/>
                </a:solidFill>
                <a:latin typeface="Consolas"/>
                <a:ea typeface="Consolas"/>
                <a:cs typeface="Consolas"/>
                <a:sym typeface="Consolas"/>
              </a:rPr>
              <a:t>dst_id</a:t>
            </a:r>
            <a:r>
              <a:rPr b="1" i="0" lang="en-US" sz="2100" u="none" cap="none" strike="noStrike">
                <a:solidFill>
                  <a:schemeClr val="dk1"/>
                </a:solidFill>
                <a:latin typeface="Arial"/>
                <a:ea typeface="Arial"/>
                <a:cs typeface="Arial"/>
                <a:sym typeface="Arial"/>
              </a:rPr>
              <a:t> : ID of destination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a:p>
            <a:pPr indent="-133350" lvl="0" marL="205740" marR="0" rtl="0" algn="l">
              <a:lnSpc>
                <a:spcPct val="100000"/>
              </a:lnSpc>
              <a:spcBef>
                <a:spcPts val="150"/>
              </a:spcBef>
              <a:spcAft>
                <a:spcPts val="0"/>
              </a:spcAft>
              <a:buClr>
                <a:schemeClr val="dk1"/>
              </a:buClr>
              <a:buSzPts val="2100"/>
              <a:buFont typeface="Merriweather Sans"/>
              <a:buChar char="•"/>
            </a:pPr>
            <a:r>
              <a:rPr b="1" i="0" lang="en-US" sz="2100" u="none" cap="none" strike="noStrike">
                <a:solidFill>
                  <a:schemeClr val="dk1"/>
                </a:solidFill>
                <a:latin typeface="Arial"/>
                <a:ea typeface="Arial"/>
                <a:cs typeface="Arial"/>
                <a:sym typeface="Arial"/>
              </a:rPr>
              <a:t>Modify the switch to perform routing using the </a:t>
            </a:r>
            <a:r>
              <a:rPr b="1" i="0" lang="en-US" sz="2100" u="none" cap="none" strike="noStrike">
                <a:solidFill>
                  <a:schemeClr val="dk1"/>
                </a:solidFill>
                <a:latin typeface="Consolas"/>
                <a:ea typeface="Consolas"/>
                <a:cs typeface="Consolas"/>
                <a:sym typeface="Consolas"/>
              </a:rPr>
              <a:t>myTunnel</a:t>
            </a:r>
            <a:r>
              <a:rPr b="1" i="0" lang="en-US" sz="2100" u="none" cap="none" strike="noStrike">
                <a:solidFill>
                  <a:schemeClr val="dk1"/>
                </a:solidFill>
                <a:latin typeface="Arial"/>
                <a:ea typeface="Arial"/>
                <a:cs typeface="Arial"/>
                <a:sym typeface="Arial"/>
              </a:rPr>
              <a:t> header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2"/>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Thank you</a:t>
            </a:r>
            <a:endParaRPr/>
          </a:p>
        </p:txBody>
      </p:sp>
      <p:sp>
        <p:nvSpPr>
          <p:cNvPr id="849" name="Google Shape;849;p132"/>
          <p:cNvSpPr txBox="1"/>
          <p:nvPr>
            <p:ph idx="1" type="body"/>
          </p:nvPr>
        </p:nvSpPr>
        <p:spPr>
          <a:xfrm>
            <a:off x="152400" y="841400"/>
            <a:ext cx="8686800" cy="3207000"/>
          </a:xfrm>
          <a:prstGeom prst="rect">
            <a:avLst/>
          </a:prstGeom>
          <a:noFill/>
          <a:ln>
            <a:noFill/>
          </a:ln>
        </p:spPr>
        <p:txBody>
          <a:bodyPr anchorCtr="0" anchor="t" bIns="45700" lIns="91425" spcFirstLastPara="1" rIns="91425" wrap="square" tIns="45700">
            <a:noAutofit/>
          </a:bodyPr>
          <a:lstStyle/>
          <a:p>
            <a:pPr indent="-186690" lvl="0" marL="205740" marR="0" rtl="0" algn="l">
              <a:lnSpc>
                <a:spcPct val="100000"/>
              </a:lnSpc>
              <a:spcBef>
                <a:spcPts val="131"/>
              </a:spcBef>
              <a:spcAft>
                <a:spcPts val="0"/>
              </a:spcAft>
              <a:buClr>
                <a:srgbClr val="3F3151"/>
              </a:buClr>
              <a:buSzPts val="1800"/>
              <a:buFont typeface="Merriweather Sans"/>
              <a:buChar char="•"/>
            </a:pPr>
            <a:r>
              <a:rPr lang="en-US" sz="1800"/>
              <a:t>Sedef Ozcana (P4.org)</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Rachel Everman (Barefoot)</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Arvind Krishnamurthy (Washington)</a:t>
            </a:r>
            <a:endParaRPr sz="1800"/>
          </a:p>
          <a:p>
            <a:pPr indent="-186690" lvl="0" marL="205740" marR="0" rtl="0" algn="l">
              <a:lnSpc>
                <a:spcPct val="100000"/>
              </a:lnSpc>
              <a:spcBef>
                <a:spcPts val="131"/>
              </a:spcBef>
              <a:spcAft>
                <a:spcPts val="0"/>
              </a:spcAft>
              <a:buClr>
                <a:srgbClr val="3F3151"/>
              </a:buClr>
              <a:buSzPts val="1800"/>
              <a:buFont typeface="Merriweather Sans"/>
              <a:buChar char="•"/>
            </a:pPr>
            <a:r>
              <a:rPr lang="en-US" sz="1800"/>
              <a:t>Panelists</a:t>
            </a:r>
            <a:endParaRPr sz="1800"/>
          </a:p>
          <a:p>
            <a:pPr indent="-208280" lvl="1" marL="411480" marR="0" rtl="0" algn="l">
              <a:lnSpc>
                <a:spcPct val="100000"/>
              </a:lnSpc>
              <a:spcBef>
                <a:spcPts val="131"/>
              </a:spcBef>
              <a:spcAft>
                <a:spcPts val="0"/>
              </a:spcAft>
              <a:buClr>
                <a:srgbClr val="205867"/>
              </a:buClr>
              <a:buSzPts val="1800"/>
              <a:buFont typeface="Merriweather Sans"/>
              <a:buChar char="◦"/>
            </a:pPr>
            <a:r>
              <a:rPr lang="en-US"/>
              <a:t>Uyen Chau (ONF)</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Bochra Boughzala (Kaloom)</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Ben Pfaff (VMware)</a:t>
            </a:r>
            <a:endParaRPr/>
          </a:p>
          <a:p>
            <a:pPr indent="-208280" lvl="1" marL="411480" rtl="0" algn="l">
              <a:spcBef>
                <a:spcPts val="131"/>
              </a:spcBef>
              <a:spcAft>
                <a:spcPts val="0"/>
              </a:spcAft>
              <a:buClr>
                <a:srgbClr val="205867"/>
              </a:buClr>
              <a:buSzPts val="1800"/>
              <a:buFont typeface="Merriweather Sans"/>
              <a:buChar char="◦"/>
            </a:pPr>
            <a:r>
              <a:rPr lang="en-US"/>
              <a:t>Chris Sommers (Keysight)</a:t>
            </a:r>
            <a:endParaRPr/>
          </a:p>
          <a:p>
            <a:pPr indent="-186690" lvl="0" marL="205740" marR="0" rtl="0" algn="l">
              <a:lnSpc>
                <a:spcPct val="100000"/>
              </a:lnSpc>
              <a:spcBef>
                <a:spcPts val="131"/>
              </a:spcBef>
              <a:spcAft>
                <a:spcPts val="0"/>
              </a:spcAft>
              <a:buClr>
                <a:srgbClr val="3F3151"/>
              </a:buClr>
              <a:buSzPts val="1800"/>
              <a:buFont typeface="Merriweather Sans"/>
              <a:buChar char="•"/>
            </a:pPr>
            <a:r>
              <a:rPr lang="en-US" sz="1800"/>
              <a:t>TAs</a:t>
            </a:r>
            <a:endParaRPr sz="1800"/>
          </a:p>
          <a:p>
            <a:pPr indent="-208280" lvl="1" marL="411480" rtl="0" algn="l">
              <a:spcBef>
                <a:spcPts val="131"/>
              </a:spcBef>
              <a:spcAft>
                <a:spcPts val="0"/>
              </a:spcAft>
              <a:buClr>
                <a:srgbClr val="205867"/>
              </a:buClr>
              <a:buSzPts val="1800"/>
              <a:buFont typeface="Merriweather Sans"/>
              <a:buChar char="◦"/>
            </a:pPr>
            <a:r>
              <a:rPr lang="en-US"/>
              <a:t>Santiago Bautista (ENS/Cornell)</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Sean Choi (Stanford)</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Theo Jepsen (Lugano)</a:t>
            </a:r>
            <a:endParaRPr/>
          </a:p>
          <a:p>
            <a:pPr indent="-208280" lvl="1" marL="411480" marR="0" rtl="0" algn="l">
              <a:lnSpc>
                <a:spcPct val="100000"/>
              </a:lnSpc>
              <a:spcBef>
                <a:spcPts val="131"/>
              </a:spcBef>
              <a:spcAft>
                <a:spcPts val="0"/>
              </a:spcAft>
              <a:buClr>
                <a:srgbClr val="205867"/>
              </a:buClr>
              <a:buSzPts val="1800"/>
              <a:buFont typeface="Merriweather Sans"/>
              <a:buChar char="◦"/>
            </a:pPr>
            <a:r>
              <a:rPr lang="en-US"/>
              <a:t>Sarah Tollman (Stanford)</a:t>
            </a:r>
            <a:endParaRPr/>
          </a:p>
          <a:p>
            <a:pPr indent="0" lvl="0" marL="0" marR="0" rtl="0" algn="l">
              <a:lnSpc>
                <a:spcPct val="100000"/>
              </a:lnSpc>
              <a:spcBef>
                <a:spcPts val="131"/>
              </a:spcBef>
              <a:spcAft>
                <a:spcPts val="0"/>
              </a:spcAft>
              <a:buNone/>
            </a:pPr>
            <a:r>
              <a:t/>
            </a:r>
            <a:endParaRPr sz="1800"/>
          </a:p>
        </p:txBody>
      </p:sp>
      <p:pic>
        <p:nvPicPr>
          <p:cNvPr id="850" name="Google Shape;850;p132"/>
          <p:cNvPicPr preferRelativeResize="0"/>
          <p:nvPr/>
        </p:nvPicPr>
        <p:blipFill>
          <a:blip r:embed="rId3">
            <a:alphaModFix/>
          </a:blip>
          <a:stretch>
            <a:fillRect/>
          </a:stretch>
        </p:blipFill>
        <p:spPr>
          <a:xfrm>
            <a:off x="5399575" y="1138238"/>
            <a:ext cx="2857500" cy="2867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17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Basic Tunneling TODO List</a:t>
            </a:r>
            <a:endParaRPr b="1" i="0" sz="2700" u="none" cap="none" strike="noStrike">
              <a:solidFill>
                <a:schemeClr val="dk1"/>
              </a:solidFill>
              <a:latin typeface="Arial"/>
              <a:ea typeface="Arial"/>
              <a:cs typeface="Arial"/>
              <a:sym typeface="Arial"/>
            </a:endParaRPr>
          </a:p>
        </p:txBody>
      </p:sp>
      <p:sp>
        <p:nvSpPr>
          <p:cNvPr id="2749" name="Google Shape;2749;p17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myTunnel_t</a:t>
            </a:r>
            <a:r>
              <a:rPr b="1" i="0" lang="en-US" sz="2100" u="none" cap="none" strike="noStrike">
                <a:solidFill>
                  <a:schemeClr val="dk1"/>
                </a:solidFill>
                <a:latin typeface="Arial"/>
                <a:ea typeface="Arial"/>
                <a:cs typeface="Arial"/>
                <a:sym typeface="Arial"/>
              </a:rPr>
              <a:t> header type and add to </a:t>
            </a:r>
            <a:r>
              <a:rPr b="1" i="0" lang="en-US" sz="2100" u="none" cap="none" strike="noStrike">
                <a:solidFill>
                  <a:schemeClr val="dk1"/>
                </a:solidFill>
                <a:latin typeface="Consolas"/>
                <a:ea typeface="Consolas"/>
                <a:cs typeface="Consolas"/>
                <a:sym typeface="Consolas"/>
              </a:rPr>
              <a:t>headers</a:t>
            </a:r>
            <a:r>
              <a:rPr b="1" i="0" lang="en-US" sz="2100" u="none" cap="none" strike="noStrike">
                <a:solidFill>
                  <a:schemeClr val="dk1"/>
                </a:solidFill>
                <a:latin typeface="Arial"/>
                <a:ea typeface="Arial"/>
                <a:cs typeface="Arial"/>
                <a:sym typeface="Arial"/>
              </a:rPr>
              <a:t> struct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myTunnel_forward</a:t>
            </a:r>
            <a:r>
              <a:rPr b="1" i="0" lang="en-US" sz="2100" u="none" cap="none" strike="noStrike">
                <a:solidFill>
                  <a:schemeClr val="dk1"/>
                </a:solidFill>
                <a:latin typeface="Arial"/>
                <a:ea typeface="Arial"/>
                <a:cs typeface="Arial"/>
                <a:sym typeface="Arial"/>
              </a:rPr>
              <a:t> action</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Define </a:t>
            </a:r>
            <a:r>
              <a:rPr b="1" i="0" lang="en-US" sz="2100" u="none" cap="none" strike="noStrike">
                <a:solidFill>
                  <a:schemeClr val="dk1"/>
                </a:solidFill>
                <a:latin typeface="Consolas"/>
                <a:ea typeface="Consolas"/>
                <a:cs typeface="Consolas"/>
                <a:sym typeface="Consolas"/>
              </a:rPr>
              <a:t>myTunnel_exact</a:t>
            </a:r>
            <a:r>
              <a:rPr b="1" i="0" lang="en-US" sz="2100" u="none" cap="none" strike="noStrike">
                <a:solidFill>
                  <a:schemeClr val="dk1"/>
                </a:solidFill>
                <a:latin typeface="Arial"/>
                <a:ea typeface="Arial"/>
                <a:cs typeface="Arial"/>
                <a:sym typeface="Arial"/>
              </a:rPr>
              <a:t> table</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table application logic in </a:t>
            </a:r>
            <a:r>
              <a:rPr b="1" i="0" lang="en-US" sz="2100" u="none" cap="none" strike="noStrike">
                <a:solidFill>
                  <a:schemeClr val="dk1"/>
                </a:solidFill>
                <a:latin typeface="Consolas"/>
                <a:ea typeface="Consolas"/>
                <a:cs typeface="Consolas"/>
                <a:sym typeface="Consolas"/>
              </a:rPr>
              <a:t>MyIngress</a:t>
            </a:r>
            <a:r>
              <a:rPr b="1" i="0" lang="en-US" sz="2100" u="none" cap="none" strike="noStrike">
                <a:solidFill>
                  <a:schemeClr val="dk1"/>
                </a:solidFill>
                <a:latin typeface="Arial"/>
                <a:ea typeface="Arial"/>
                <a:cs typeface="Arial"/>
                <a:sym typeface="Arial"/>
              </a:rPr>
              <a:t> </a:t>
            </a:r>
            <a:r>
              <a:rPr b="1" i="0" lang="en-US" sz="2100" u="none" cap="none" strike="noStrike">
                <a:solidFill>
                  <a:schemeClr val="dk1"/>
                </a:solidFill>
                <a:latin typeface="Consolas"/>
                <a:ea typeface="Consolas"/>
                <a:cs typeface="Consolas"/>
                <a:sym typeface="Consolas"/>
              </a:rPr>
              <a:t>apply</a:t>
            </a:r>
            <a:r>
              <a:rPr b="1" i="0" lang="en-US" sz="2100" u="none" cap="none" strike="noStrike">
                <a:solidFill>
                  <a:schemeClr val="dk1"/>
                </a:solidFill>
                <a:latin typeface="Arial"/>
                <a:ea typeface="Arial"/>
                <a:cs typeface="Arial"/>
                <a:sym typeface="Arial"/>
              </a:rPr>
              <a:t> statement</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Update deparser</a:t>
            </a:r>
            <a:endParaRPr b="1" i="0" sz="2100" u="none" cap="none" strike="noStrike">
              <a:solidFill>
                <a:schemeClr val="dk1"/>
              </a:solidFill>
              <a:latin typeface="Arial"/>
              <a:ea typeface="Arial"/>
              <a:cs typeface="Arial"/>
              <a:sym typeface="Arial"/>
            </a:endParaRPr>
          </a:p>
          <a:p>
            <a:pPr indent="-361950" lvl="0" marL="457200" marR="0" rtl="0" algn="l">
              <a:lnSpc>
                <a:spcPct val="15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Adding forwarding rules</a:t>
            </a:r>
            <a:endParaRPr b="1" i="0" sz="2100" u="none" cap="none" strike="noStrike">
              <a:solidFill>
                <a:schemeClr val="dk1"/>
              </a:solidFill>
              <a:latin typeface="Arial"/>
              <a:ea typeface="Arial"/>
              <a:cs typeface="Arial"/>
              <a:sym typeface="Arial"/>
            </a:endParaRPr>
          </a:p>
        </p:txBody>
      </p:sp>
      <p:sp>
        <p:nvSpPr>
          <p:cNvPr id="2750" name="Google Shape;2750;p17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178"/>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Basic Forwarding: Topology</a:t>
            </a:r>
            <a:endParaRPr b="1" i="0" sz="2700" u="none" cap="none" strike="noStrike">
              <a:solidFill>
                <a:schemeClr val="dk1"/>
              </a:solidFill>
              <a:latin typeface="Arial"/>
              <a:ea typeface="Arial"/>
              <a:cs typeface="Arial"/>
              <a:sym typeface="Arial"/>
            </a:endParaRPr>
          </a:p>
        </p:txBody>
      </p:sp>
      <p:sp>
        <p:nvSpPr>
          <p:cNvPr id="2756" name="Google Shape;2756;p17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cxnSp>
        <p:nvCxnSpPr>
          <p:cNvPr id="2757" name="Google Shape;2757;p178"/>
          <p:cNvCxnSpPr/>
          <p:nvPr/>
        </p:nvCxnSpPr>
        <p:spPr>
          <a:xfrm>
            <a:off x="2708601" y="1697111"/>
            <a:ext cx="3618600" cy="0"/>
          </a:xfrm>
          <a:prstGeom prst="straightConnector1">
            <a:avLst/>
          </a:prstGeom>
          <a:noFill/>
          <a:ln cap="flat" cmpd="sng" w="9525">
            <a:solidFill>
              <a:srgbClr val="A5A5A5"/>
            </a:solidFill>
            <a:prstDash val="solid"/>
            <a:round/>
            <a:headEnd len="sm" w="sm" type="none"/>
            <a:tailEnd len="sm" w="sm" type="none"/>
          </a:ln>
        </p:spPr>
      </p:cxnSp>
      <p:pic>
        <p:nvPicPr>
          <p:cNvPr id="2758" name="Google Shape;2758;p178"/>
          <p:cNvPicPr preferRelativeResize="0"/>
          <p:nvPr/>
        </p:nvPicPr>
        <p:blipFill rotWithShape="1">
          <a:blip r:embed="rId3">
            <a:alphaModFix/>
          </a:blip>
          <a:srcRect b="0" l="0" r="0" t="0"/>
          <a:stretch/>
        </p:blipFill>
        <p:spPr>
          <a:xfrm>
            <a:off x="1984007" y="1456183"/>
            <a:ext cx="724595" cy="479448"/>
          </a:xfrm>
          <a:prstGeom prst="rect">
            <a:avLst/>
          </a:prstGeom>
          <a:noFill/>
          <a:ln>
            <a:noFill/>
          </a:ln>
        </p:spPr>
      </p:pic>
      <p:pic>
        <p:nvPicPr>
          <p:cNvPr id="2759" name="Google Shape;2759;p178"/>
          <p:cNvPicPr preferRelativeResize="0"/>
          <p:nvPr/>
        </p:nvPicPr>
        <p:blipFill rotWithShape="1">
          <a:blip r:embed="rId3">
            <a:alphaModFix/>
          </a:blip>
          <a:srcRect b="0" l="0" r="0" t="0"/>
          <a:stretch/>
        </p:blipFill>
        <p:spPr>
          <a:xfrm>
            <a:off x="6327347" y="1456183"/>
            <a:ext cx="724595" cy="479448"/>
          </a:xfrm>
          <a:prstGeom prst="rect">
            <a:avLst/>
          </a:prstGeom>
          <a:noFill/>
          <a:ln>
            <a:noFill/>
          </a:ln>
        </p:spPr>
      </p:pic>
      <p:pic>
        <p:nvPicPr>
          <p:cNvPr id="2760" name="Google Shape;2760;p178"/>
          <p:cNvPicPr preferRelativeResize="0"/>
          <p:nvPr/>
        </p:nvPicPr>
        <p:blipFill rotWithShape="1">
          <a:blip r:embed="rId3">
            <a:alphaModFix/>
          </a:blip>
          <a:srcRect b="0" l="0" r="0" t="0"/>
          <a:stretch/>
        </p:blipFill>
        <p:spPr>
          <a:xfrm>
            <a:off x="4155677" y="3245164"/>
            <a:ext cx="724595" cy="479448"/>
          </a:xfrm>
          <a:prstGeom prst="rect">
            <a:avLst/>
          </a:prstGeom>
          <a:noFill/>
          <a:ln>
            <a:noFill/>
          </a:ln>
        </p:spPr>
      </p:pic>
      <p:cxnSp>
        <p:nvCxnSpPr>
          <p:cNvPr id="2761" name="Google Shape;2761;p178"/>
          <p:cNvCxnSpPr/>
          <p:nvPr/>
        </p:nvCxnSpPr>
        <p:spPr>
          <a:xfrm flipH="1" rot="10800000">
            <a:off x="4880270" y="1938092"/>
            <a:ext cx="1809300" cy="1548000"/>
          </a:xfrm>
          <a:prstGeom prst="straightConnector1">
            <a:avLst/>
          </a:prstGeom>
          <a:noFill/>
          <a:ln cap="flat" cmpd="sng" w="9525">
            <a:solidFill>
              <a:srgbClr val="A5A5A5"/>
            </a:solidFill>
            <a:prstDash val="solid"/>
            <a:round/>
            <a:headEnd len="sm" w="sm" type="none"/>
            <a:tailEnd len="sm" w="sm" type="none"/>
          </a:ln>
        </p:spPr>
      </p:cxnSp>
      <p:cxnSp>
        <p:nvCxnSpPr>
          <p:cNvPr id="2762" name="Google Shape;2762;p178"/>
          <p:cNvCxnSpPr/>
          <p:nvPr/>
        </p:nvCxnSpPr>
        <p:spPr>
          <a:xfrm>
            <a:off x="1159700" y="1276775"/>
            <a:ext cx="824400" cy="342900"/>
          </a:xfrm>
          <a:prstGeom prst="straightConnector1">
            <a:avLst/>
          </a:prstGeom>
          <a:noFill/>
          <a:ln cap="flat" cmpd="sng" w="9525">
            <a:solidFill>
              <a:srgbClr val="A5A5A5"/>
            </a:solidFill>
            <a:prstDash val="solid"/>
            <a:round/>
            <a:headEnd len="sm" w="sm" type="none"/>
            <a:tailEnd len="sm" w="sm" type="none"/>
          </a:ln>
        </p:spPr>
      </p:cxnSp>
      <p:grpSp>
        <p:nvGrpSpPr>
          <p:cNvPr id="2763" name="Google Shape;2763;p178"/>
          <p:cNvGrpSpPr/>
          <p:nvPr/>
        </p:nvGrpSpPr>
        <p:grpSpPr>
          <a:xfrm>
            <a:off x="321975" y="1113246"/>
            <a:ext cx="788415" cy="283928"/>
            <a:chOff x="12523788" y="-511175"/>
            <a:chExt cx="13454187" cy="4845188"/>
          </a:xfrm>
        </p:grpSpPr>
        <p:sp>
          <p:nvSpPr>
            <p:cNvPr id="2764" name="Google Shape;2764;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5" name="Google Shape;2765;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6" name="Google Shape;2766;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7" name="Google Shape;2767;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8" name="Google Shape;2768;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69" name="Google Shape;2769;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0" name="Google Shape;2770;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1" name="Google Shape;2771;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72" name="Google Shape;2772;p178"/>
          <p:cNvGrpSpPr/>
          <p:nvPr/>
        </p:nvGrpSpPr>
        <p:grpSpPr>
          <a:xfrm>
            <a:off x="4123960" y="4184264"/>
            <a:ext cx="788415" cy="283928"/>
            <a:chOff x="12523788" y="-511175"/>
            <a:chExt cx="13454187" cy="4845188"/>
          </a:xfrm>
        </p:grpSpPr>
        <p:sp>
          <p:nvSpPr>
            <p:cNvPr id="2773" name="Google Shape;2773;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4" name="Google Shape;2774;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5" name="Google Shape;2775;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6" name="Google Shape;2776;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7" name="Google Shape;2777;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8" name="Google Shape;2778;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79" name="Google Shape;2779;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0" name="Google Shape;2780;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grpSp>
        <p:nvGrpSpPr>
          <p:cNvPr id="2781" name="Google Shape;2781;p178"/>
          <p:cNvGrpSpPr/>
          <p:nvPr/>
        </p:nvGrpSpPr>
        <p:grpSpPr>
          <a:xfrm>
            <a:off x="7772743" y="1077111"/>
            <a:ext cx="788415" cy="283928"/>
            <a:chOff x="12523788" y="-511175"/>
            <a:chExt cx="13454187" cy="4845188"/>
          </a:xfrm>
        </p:grpSpPr>
        <p:sp>
          <p:nvSpPr>
            <p:cNvPr id="2782" name="Google Shape;2782;p178"/>
            <p:cNvSpPr/>
            <p:nvPr/>
          </p:nvSpPr>
          <p:spPr>
            <a:xfrm>
              <a:off x="12523788" y="-511175"/>
              <a:ext cx="13454101" cy="484500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3" name="Google Shape;2783;p178"/>
            <p:cNvSpPr/>
            <p:nvPr/>
          </p:nvSpPr>
          <p:spPr>
            <a:xfrm>
              <a:off x="12523788" y="722313"/>
              <a:ext cx="12231600" cy="3611700"/>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4" name="Google Shape;2784;p178"/>
            <p:cNvSpPr/>
            <p:nvPr/>
          </p:nvSpPr>
          <p:spPr>
            <a:xfrm>
              <a:off x="18637250" y="722313"/>
              <a:ext cx="6118200" cy="3611700"/>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5" name="Google Shape;2785;p178"/>
            <p:cNvSpPr/>
            <p:nvPr/>
          </p:nvSpPr>
          <p:spPr>
            <a:xfrm>
              <a:off x="24755475" y="-511175"/>
              <a:ext cx="1222500" cy="484500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6" name="Google Shape;2786;p178"/>
            <p:cNvSpPr/>
            <p:nvPr/>
          </p:nvSpPr>
          <p:spPr>
            <a:xfrm>
              <a:off x="12523788" y="-511175"/>
              <a:ext cx="13454101" cy="1233600"/>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7" name="Google Shape;2787;p178"/>
            <p:cNvSpPr/>
            <p:nvPr/>
          </p:nvSpPr>
          <p:spPr>
            <a:xfrm>
              <a:off x="13247688" y="1601788"/>
              <a:ext cx="10782300" cy="1912800"/>
            </a:xfrm>
            <a:prstGeom prst="rect">
              <a:avLst/>
            </a:prstGeom>
            <a:solidFill>
              <a:srgbClr val="3D3D3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8" name="Google Shape;2788;p178"/>
            <p:cNvSpPr/>
            <p:nvPr/>
          </p:nvSpPr>
          <p:spPr>
            <a:xfrm>
              <a:off x="13247688" y="1601788"/>
              <a:ext cx="5389500" cy="1912800"/>
            </a:xfrm>
            <a:prstGeom prst="rect">
              <a:avLst/>
            </a:prstGeom>
            <a:solidFill>
              <a:srgbClr val="4B4A4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sp>
          <p:nvSpPr>
            <p:cNvPr id="2789" name="Google Shape;2789;p178"/>
            <p:cNvSpPr/>
            <p:nvPr/>
          </p:nvSpPr>
          <p:spPr>
            <a:xfrm>
              <a:off x="13874750" y="2247900"/>
              <a:ext cx="604800" cy="619200"/>
            </a:xfrm>
            <a:prstGeom prst="rect">
              <a:avLst/>
            </a:prstGeom>
            <a:solidFill>
              <a:srgbClr val="60BA5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75"/>
                <a:buFont typeface="Arial"/>
                <a:buNone/>
              </a:pPr>
              <a:r>
                <a:t/>
              </a:r>
              <a:endParaRPr b="0" i="0" sz="1275" u="none" cap="none" strike="noStrike">
                <a:solidFill>
                  <a:srgbClr val="000000"/>
                </a:solidFill>
                <a:latin typeface="Arial"/>
                <a:ea typeface="Arial"/>
                <a:cs typeface="Arial"/>
                <a:sym typeface="Arial"/>
              </a:endParaRPr>
            </a:p>
          </p:txBody>
        </p:sp>
      </p:grpSp>
      <p:cxnSp>
        <p:nvCxnSpPr>
          <p:cNvPr id="2790" name="Google Shape;2790;p178"/>
          <p:cNvCxnSpPr>
            <a:endCxn id="2760" idx="1"/>
          </p:cNvCxnSpPr>
          <p:nvPr/>
        </p:nvCxnSpPr>
        <p:spPr>
          <a:xfrm>
            <a:off x="2587877" y="1889788"/>
            <a:ext cx="1567800" cy="1595100"/>
          </a:xfrm>
          <a:prstGeom prst="straightConnector1">
            <a:avLst/>
          </a:prstGeom>
          <a:noFill/>
          <a:ln cap="flat" cmpd="sng" w="9525">
            <a:solidFill>
              <a:srgbClr val="A5A5A5"/>
            </a:solidFill>
            <a:prstDash val="solid"/>
            <a:round/>
            <a:headEnd len="sm" w="sm" type="none"/>
            <a:tailEnd len="sm" w="sm" type="none"/>
          </a:ln>
        </p:spPr>
      </p:cxnSp>
      <p:cxnSp>
        <p:nvCxnSpPr>
          <p:cNvPr id="2791" name="Google Shape;2791;p178"/>
          <p:cNvCxnSpPr>
            <a:endCxn id="2761" idx="3"/>
          </p:cNvCxnSpPr>
          <p:nvPr/>
        </p:nvCxnSpPr>
        <p:spPr>
          <a:xfrm flipH="1">
            <a:off x="7052019" y="1360990"/>
            <a:ext cx="720600" cy="336000"/>
          </a:xfrm>
          <a:prstGeom prst="straightConnector1">
            <a:avLst/>
          </a:prstGeom>
          <a:noFill/>
          <a:ln cap="flat" cmpd="sng" w="9525">
            <a:solidFill>
              <a:srgbClr val="A5A5A5"/>
            </a:solidFill>
            <a:prstDash val="solid"/>
            <a:round/>
            <a:headEnd len="sm" w="sm" type="none"/>
            <a:tailEnd len="sm" w="sm" type="none"/>
          </a:ln>
        </p:spPr>
      </p:cxnSp>
      <p:cxnSp>
        <p:nvCxnSpPr>
          <p:cNvPr id="2792" name="Google Shape;2792;p178"/>
          <p:cNvCxnSpPr>
            <a:stCxn id="2764" idx="2"/>
            <a:endCxn id="2790" idx="4"/>
          </p:cNvCxnSpPr>
          <p:nvPr/>
        </p:nvCxnSpPr>
        <p:spPr>
          <a:xfrm>
            <a:off x="4517974" y="3727019"/>
            <a:ext cx="0" cy="457200"/>
          </a:xfrm>
          <a:prstGeom prst="straightConnector1">
            <a:avLst/>
          </a:prstGeom>
          <a:noFill/>
          <a:ln cap="flat" cmpd="sng" w="9525">
            <a:solidFill>
              <a:srgbClr val="A5A5A5"/>
            </a:solidFill>
            <a:prstDash val="solid"/>
            <a:round/>
            <a:headEnd len="sm" w="sm" type="none"/>
            <a:tailEnd len="sm" w="sm" type="none"/>
          </a:ln>
        </p:spPr>
      </p:cxnSp>
      <p:sp>
        <p:nvSpPr>
          <p:cNvPr id="2793" name="Google Shape;2793;p178"/>
          <p:cNvSpPr txBox="1"/>
          <p:nvPr/>
        </p:nvSpPr>
        <p:spPr>
          <a:xfrm>
            <a:off x="1911871" y="1840942"/>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s1</a:t>
            </a:r>
            <a:endParaRPr b="0" i="0" sz="1400" u="none" cap="none" strike="noStrike">
              <a:solidFill>
                <a:srgbClr val="000000"/>
              </a:solidFill>
              <a:latin typeface="Arial"/>
              <a:ea typeface="Arial"/>
              <a:cs typeface="Arial"/>
              <a:sym typeface="Arial"/>
            </a:endParaRPr>
          </a:p>
        </p:txBody>
      </p:sp>
      <p:sp>
        <p:nvSpPr>
          <p:cNvPr id="2794" name="Google Shape;2794;p178"/>
          <p:cNvSpPr txBox="1"/>
          <p:nvPr/>
        </p:nvSpPr>
        <p:spPr>
          <a:xfrm>
            <a:off x="152400" y="1413631"/>
            <a:ext cx="1127100" cy="92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h1</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(10.0.1.1)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1)</a:t>
            </a:r>
            <a:endParaRPr b="0" i="0" sz="1400" u="none" cap="none" strike="noStrike">
              <a:solidFill>
                <a:srgbClr val="000000"/>
              </a:solidFill>
              <a:latin typeface="Arial"/>
              <a:ea typeface="Arial"/>
              <a:cs typeface="Arial"/>
              <a:sym typeface="Arial"/>
            </a:endParaRPr>
          </a:p>
        </p:txBody>
      </p:sp>
      <p:sp>
        <p:nvSpPr>
          <p:cNvPr id="2795" name="Google Shape;2795;p178"/>
          <p:cNvSpPr txBox="1"/>
          <p:nvPr/>
        </p:nvSpPr>
        <p:spPr>
          <a:xfrm>
            <a:off x="4659084" y="3558064"/>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s3</a:t>
            </a:r>
            <a:endParaRPr b="0" i="0" sz="1400" u="none" cap="none" strike="noStrike">
              <a:solidFill>
                <a:srgbClr val="000000"/>
              </a:solidFill>
              <a:latin typeface="Arial"/>
              <a:ea typeface="Arial"/>
              <a:cs typeface="Arial"/>
              <a:sym typeface="Arial"/>
            </a:endParaRPr>
          </a:p>
        </p:txBody>
      </p:sp>
      <p:sp>
        <p:nvSpPr>
          <p:cNvPr id="2796" name="Google Shape;2796;p178"/>
          <p:cNvSpPr txBox="1"/>
          <p:nvPr/>
        </p:nvSpPr>
        <p:spPr>
          <a:xfrm>
            <a:off x="6770487" y="1865675"/>
            <a:ext cx="4845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s2</a:t>
            </a:r>
            <a:endParaRPr b="0" i="0" sz="1400" u="none" cap="none" strike="noStrike">
              <a:solidFill>
                <a:srgbClr val="000000"/>
              </a:solidFill>
              <a:latin typeface="Arial"/>
              <a:ea typeface="Arial"/>
              <a:cs typeface="Arial"/>
              <a:sym typeface="Arial"/>
            </a:endParaRPr>
          </a:p>
        </p:txBody>
      </p:sp>
      <p:sp>
        <p:nvSpPr>
          <p:cNvPr id="2797" name="Google Shape;2797;p178"/>
          <p:cNvSpPr txBox="1"/>
          <p:nvPr/>
        </p:nvSpPr>
        <p:spPr>
          <a:xfrm>
            <a:off x="7603171" y="1424408"/>
            <a:ext cx="11271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h2</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(10.0.2.2)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63"/>
              <a:buFont typeface="Arial"/>
              <a:buNone/>
            </a:pPr>
            <a:r>
              <a:rPr b="1" i="0" lang="en-US" sz="1400" u="none" cap="none" strike="noStrike">
                <a:solidFill>
                  <a:schemeClr val="dk1"/>
                </a:solidFill>
                <a:latin typeface="Arial"/>
                <a:ea typeface="Arial"/>
                <a:cs typeface="Arial"/>
                <a:sym typeface="Arial"/>
              </a:rPr>
              <a:t>(dst_id: 2)</a:t>
            </a:r>
            <a:endParaRPr b="0" i="0" sz="1400" u="none" cap="none" strike="noStrike">
              <a:solidFill>
                <a:srgbClr val="000000"/>
              </a:solidFill>
              <a:latin typeface="Arial"/>
              <a:ea typeface="Arial"/>
              <a:cs typeface="Arial"/>
              <a:sym typeface="Arial"/>
            </a:endParaRPr>
          </a:p>
        </p:txBody>
      </p:sp>
      <p:sp>
        <p:nvSpPr>
          <p:cNvPr id="2798" name="Google Shape;2798;p178"/>
          <p:cNvSpPr/>
          <p:nvPr/>
        </p:nvSpPr>
        <p:spPr>
          <a:xfrm>
            <a:off x="1164197" y="1246114"/>
            <a:ext cx="6583800" cy="383700"/>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799" name="Google Shape;2799;p178"/>
          <p:cNvSpPr txBox="1"/>
          <p:nvPr/>
        </p:nvSpPr>
        <p:spPr>
          <a:xfrm>
            <a:off x="3529625" y="4471525"/>
            <a:ext cx="2031900" cy="6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3"/>
              <a:buFont typeface="Arial"/>
              <a:buNone/>
            </a:pPr>
            <a:r>
              <a:rPr b="1" i="0" lang="en-US" sz="1400" u="none" cap="none" strike="noStrike">
                <a:solidFill>
                  <a:srgbClr val="000000"/>
                </a:solidFill>
                <a:latin typeface="Arial"/>
                <a:ea typeface="Arial"/>
                <a:cs typeface="Arial"/>
                <a:sym typeface="Arial"/>
              </a:rPr>
              <a:t>h3</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(10.0.3.3) </a:t>
            </a:r>
            <a:r>
              <a:rPr b="1" i="0" lang="en-US" sz="1400" u="none" cap="none" strike="noStrike">
                <a:solidFill>
                  <a:schemeClr val="dk1"/>
                </a:solidFill>
                <a:latin typeface="Arial"/>
                <a:ea typeface="Arial"/>
                <a:cs typeface="Arial"/>
                <a:sym typeface="Arial"/>
              </a:rPr>
              <a:t>(dst_id: 3)</a:t>
            </a:r>
            <a:endParaRPr b="0" i="0" sz="1400" u="none" cap="none" strike="noStrike">
              <a:solidFill>
                <a:srgbClr val="000000"/>
              </a:solidFill>
              <a:latin typeface="Arial"/>
              <a:ea typeface="Arial"/>
              <a:cs typeface="Arial"/>
              <a:sym typeface="Arial"/>
            </a:endParaRPr>
          </a:p>
        </p:txBody>
      </p:sp>
      <p:sp>
        <p:nvSpPr>
          <p:cNvPr id="2800" name="Google Shape;2800;p178"/>
          <p:cNvSpPr txBox="1"/>
          <p:nvPr/>
        </p:nvSpPr>
        <p:spPr>
          <a:xfrm>
            <a:off x="1740600" y="15081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1" name="Google Shape;2801;p178"/>
          <p:cNvSpPr txBox="1"/>
          <p:nvPr/>
        </p:nvSpPr>
        <p:spPr>
          <a:xfrm>
            <a:off x="263240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2" name="Google Shape;2802;p178"/>
          <p:cNvSpPr txBox="1"/>
          <p:nvPr/>
        </p:nvSpPr>
        <p:spPr>
          <a:xfrm>
            <a:off x="2376800" y="178953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3" name="Google Shape;2803;p178"/>
          <p:cNvSpPr txBox="1"/>
          <p:nvPr/>
        </p:nvSpPr>
        <p:spPr>
          <a:xfrm>
            <a:off x="4252100" y="3621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4" name="Google Shape;2804;p178"/>
          <p:cNvSpPr txBox="1"/>
          <p:nvPr/>
        </p:nvSpPr>
        <p:spPr>
          <a:xfrm>
            <a:off x="3823875" y="3297088"/>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5" name="Google Shape;2805;p178"/>
          <p:cNvSpPr txBox="1"/>
          <p:nvPr/>
        </p:nvSpPr>
        <p:spPr>
          <a:xfrm>
            <a:off x="4836175" y="32970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806" name="Google Shape;2806;p178"/>
          <p:cNvSpPr txBox="1"/>
          <p:nvPr/>
        </p:nvSpPr>
        <p:spPr>
          <a:xfrm>
            <a:off x="6963550" y="154400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807" name="Google Shape;2807;p178"/>
          <p:cNvSpPr txBox="1"/>
          <p:nvPr/>
        </p:nvSpPr>
        <p:spPr>
          <a:xfrm>
            <a:off x="6090350" y="1619675"/>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808" name="Google Shape;2808;p178"/>
          <p:cNvSpPr txBox="1"/>
          <p:nvPr/>
        </p:nvSpPr>
        <p:spPr>
          <a:xfrm>
            <a:off x="6269750" y="1861850"/>
            <a:ext cx="408000" cy="37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6AA84F"/>
              </a:buClr>
              <a:buSzPts val="1200"/>
              <a:buFont typeface="Arial"/>
              <a:buNone/>
            </a:pPr>
            <a:r>
              <a:rPr b="1" i="0" lang="en-US" sz="1200" u="none" cap="none" strike="noStrike">
                <a:solidFill>
                  <a:srgbClr val="6AA84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179"/>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Coding Break</a:t>
            </a:r>
            <a:endParaRPr b="1" i="0" sz="2700" u="none" cap="none" strike="noStrike">
              <a:solidFill>
                <a:schemeClr val="dk1"/>
              </a:solidFill>
              <a:latin typeface="Arial"/>
              <a:ea typeface="Arial"/>
              <a:cs typeface="Arial"/>
              <a:sym typeface="Arial"/>
            </a:endParaRPr>
          </a:p>
        </p:txBody>
      </p:sp>
      <p:sp>
        <p:nvSpPr>
          <p:cNvPr id="2814" name="Google Shape;2814;p179"/>
          <p:cNvSpPr txBox="1"/>
          <p:nvPr>
            <p:ph idx="1" type="body"/>
          </p:nvPr>
        </p:nvSpPr>
        <p:spPr>
          <a:xfrm>
            <a:off x="2322735" y="1700435"/>
            <a:ext cx="6541864" cy="2709194"/>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450"/>
              <a:buFont typeface="Merriweather Sans"/>
              <a:buNone/>
            </a:pPr>
            <a:r>
              <a:t/>
            </a:r>
            <a:endParaRPr b="1" i="0" sz="1800" u="none" cap="none" strike="noStrike">
              <a:solidFill>
                <a:schemeClr val="dk1"/>
              </a:solidFill>
              <a:latin typeface="Arial"/>
              <a:ea typeface="Arial"/>
              <a:cs typeface="Arial"/>
              <a:sym typeface="Arial"/>
            </a:endParaRPr>
          </a:p>
        </p:txBody>
      </p:sp>
      <p:sp>
        <p:nvSpPr>
          <p:cNvPr id="2815" name="Google Shape;2815;p179"/>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80"/>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FAQs</a:t>
            </a:r>
            <a:endParaRPr b="1" i="0" sz="2700" u="none" cap="none" strike="noStrike">
              <a:solidFill>
                <a:schemeClr val="dk1"/>
              </a:solidFill>
              <a:latin typeface="Arial"/>
              <a:ea typeface="Arial"/>
              <a:cs typeface="Arial"/>
              <a:sym typeface="Arial"/>
            </a:endParaRPr>
          </a:p>
        </p:txBody>
      </p:sp>
      <p:sp>
        <p:nvSpPr>
          <p:cNvPr id="2821" name="Google Shape;2821;p180"/>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apply a table multiple times in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via resubmit / recirculate)</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Can I modify table entries from my P4 Program?</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No (except for direct counters)</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What happens upon reaching the </a:t>
            </a:r>
            <a:r>
              <a:rPr b="1" i="0" lang="en-US" sz="2100" u="none" cap="none" strike="noStrike">
                <a:solidFill>
                  <a:schemeClr val="dk1"/>
                </a:solidFill>
                <a:latin typeface="Courier New"/>
                <a:ea typeface="Courier New"/>
                <a:cs typeface="Courier New"/>
                <a:sym typeface="Courier New"/>
              </a:rPr>
              <a:t>reject</a:t>
            </a:r>
            <a:r>
              <a:rPr b="1" i="0" lang="en-US" sz="2100" u="none" cap="none" strike="noStrike">
                <a:solidFill>
                  <a:schemeClr val="dk1"/>
                </a:solidFill>
                <a:latin typeface="Arial"/>
                <a:ea typeface="Arial"/>
                <a:cs typeface="Arial"/>
                <a:sym typeface="Arial"/>
              </a:rPr>
              <a:t> state of the parser?</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a:p>
          <a:p>
            <a:pPr indent="-361950" lvl="0" marL="457200" marR="0" rtl="0" algn="l">
              <a:lnSpc>
                <a:spcPct val="15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How much of the packet can I parse?</a:t>
            </a:r>
            <a:endParaRPr/>
          </a:p>
          <a:p>
            <a:pPr indent="-342900" lvl="1" marL="914400" marR="0" rtl="0" algn="l">
              <a:lnSpc>
                <a:spcPct val="150000"/>
              </a:lnSpc>
              <a:spcBef>
                <a:spcPts val="75"/>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Architecture dependent</a:t>
            </a:r>
            <a:endParaRPr b="0" i="0" sz="1800" u="none" cap="none" strike="noStrike">
              <a:solidFill>
                <a:schemeClr val="dk1"/>
              </a:solidFill>
              <a:latin typeface="Arial"/>
              <a:ea typeface="Arial"/>
              <a:cs typeface="Arial"/>
              <a:sym typeface="Arial"/>
            </a:endParaRPr>
          </a:p>
        </p:txBody>
      </p:sp>
      <p:sp>
        <p:nvSpPr>
          <p:cNvPr id="2822" name="Google Shape;2822;p180"/>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18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Fin!</a:t>
            </a:r>
            <a:endParaRPr b="1" i="0" sz="2700" u="none" cap="none" strike="noStrike">
              <a:solidFill>
                <a:schemeClr val="dk1"/>
              </a:solidFill>
              <a:latin typeface="Arial"/>
              <a:ea typeface="Arial"/>
              <a:cs typeface="Arial"/>
              <a:sym typeface="Arial"/>
            </a:endParaRPr>
          </a:p>
        </p:txBody>
      </p:sp>
      <p:sp>
        <p:nvSpPr>
          <p:cNvPr id="2828" name="Google Shape;2828;p181"/>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18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P4→NetFPGA</a:t>
            </a:r>
            <a:endParaRPr b="1" i="0" sz="2700" u="none" cap="none" strike="noStrike">
              <a:solidFill>
                <a:schemeClr val="dk1"/>
              </a:solidFill>
              <a:latin typeface="Arial"/>
              <a:ea typeface="Arial"/>
              <a:cs typeface="Arial"/>
              <a:sym typeface="Arial"/>
            </a:endParaRPr>
          </a:p>
        </p:txBody>
      </p:sp>
      <p:sp>
        <p:nvSpPr>
          <p:cNvPr id="2835" name="Google Shape;2835;p182"/>
          <p:cNvSpPr txBox="1"/>
          <p:nvPr>
            <p:ph idx="1" type="body"/>
          </p:nvPr>
        </p:nvSpPr>
        <p:spPr>
          <a:xfrm>
            <a:off x="152400" y="742951"/>
            <a:ext cx="8686800" cy="17997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Prototype and evaluate P4 programs in real hardware!</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4x10G network interfaces</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Special price for academic users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0"/>
              </a:spcBef>
              <a:spcAft>
                <a:spcPts val="0"/>
              </a:spcAft>
              <a:buClr>
                <a:srgbClr val="3F3151"/>
              </a:buClr>
              <a:buSzPts val="2100"/>
              <a:buFont typeface="Merriweather Sans"/>
              <a:buChar char="•"/>
            </a:pPr>
            <a:r>
              <a:rPr b="1" i="0" lang="en-US" sz="2100" u="sng" cap="none" strike="noStrike">
                <a:solidFill>
                  <a:schemeClr val="hlink"/>
                </a:solidFill>
                <a:latin typeface="Arial"/>
                <a:ea typeface="Arial"/>
                <a:cs typeface="Arial"/>
                <a:sym typeface="Arial"/>
                <a:hlinkClick r:id="rId3"/>
              </a:rPr>
              <a:t>https://github.com/NetFPGA/P4-NetFPGA-public/wiki</a:t>
            </a:r>
            <a:endParaRPr b="1" i="0" sz="21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2836" name="Google Shape;2836;p18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206"/>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pic>
        <p:nvPicPr>
          <p:cNvPr descr="P4-NetFPGA_logo.png" id="2837" name="Google Shape;2837;p182"/>
          <p:cNvPicPr preferRelativeResize="0"/>
          <p:nvPr/>
        </p:nvPicPr>
        <p:blipFill rotWithShape="1">
          <a:blip r:embed="rId4">
            <a:alphaModFix/>
          </a:blip>
          <a:srcRect b="0" l="0" r="80572" t="0"/>
          <a:stretch/>
        </p:blipFill>
        <p:spPr>
          <a:xfrm>
            <a:off x="5571625" y="2687100"/>
            <a:ext cx="1776425" cy="1522500"/>
          </a:xfrm>
          <a:prstGeom prst="rect">
            <a:avLst/>
          </a:prstGeom>
          <a:noFill/>
          <a:ln>
            <a:noFill/>
          </a:ln>
        </p:spPr>
      </p:pic>
      <p:pic>
        <p:nvPicPr>
          <p:cNvPr id="2838" name="Google Shape;2838;p182"/>
          <p:cNvPicPr preferRelativeResize="0"/>
          <p:nvPr/>
        </p:nvPicPr>
        <p:blipFill rotWithShape="1">
          <a:blip r:embed="rId5">
            <a:alphaModFix/>
          </a:blip>
          <a:srcRect b="0" l="0" r="0" t="0"/>
          <a:stretch/>
        </p:blipFill>
        <p:spPr>
          <a:xfrm>
            <a:off x="1246124" y="2189525"/>
            <a:ext cx="3801651" cy="2786400"/>
          </a:xfrm>
          <a:prstGeom prst="rect">
            <a:avLst/>
          </a:prstGeom>
          <a:noFill/>
          <a:ln>
            <a:noFill/>
          </a:ln>
        </p:spPr>
      </p:pic>
      <p:cxnSp>
        <p:nvCxnSpPr>
          <p:cNvPr id="2839" name="Google Shape;2839;p182"/>
          <p:cNvCxnSpPr/>
          <p:nvPr/>
        </p:nvCxnSpPr>
        <p:spPr>
          <a:xfrm>
            <a:off x="3587675" y="3448350"/>
            <a:ext cx="1881000" cy="0"/>
          </a:xfrm>
          <a:prstGeom prst="straightConnector1">
            <a:avLst/>
          </a:prstGeom>
          <a:noFill/>
          <a:ln cap="flat" cmpd="sng" w="76200">
            <a:solidFill>
              <a:srgbClr val="FF0000"/>
            </a:solidFill>
            <a:prstDash val="solid"/>
            <a:round/>
            <a:headEnd len="lg" w="lg" type="triangl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183"/>
          <p:cNvSpPr txBox="1"/>
          <p:nvPr>
            <p:ph idx="1" type="body"/>
          </p:nvPr>
        </p:nvSpPr>
        <p:spPr>
          <a:xfrm>
            <a:off x="152400" y="817901"/>
            <a:ext cx="3894944" cy="3307750"/>
          </a:xfrm>
          <a:prstGeom prst="rect">
            <a:avLst/>
          </a:prstGeom>
          <a:solidFill>
            <a:schemeClr val="lt2"/>
          </a:solidFill>
          <a:ln>
            <a:noFill/>
          </a:ln>
          <a:effectLst>
            <a:outerShdw blurRad="50799" rotWithShape="0" algn="tl" dir="2700000" dist="38100">
              <a:srgbClr val="000000">
                <a:alpha val="4000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3151"/>
              </a:buClr>
              <a:buSzPts val="1400"/>
              <a:buFont typeface="Merriweather Sans"/>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rgbClr val="0744B8"/>
                </a:solidFill>
                <a:latin typeface="Consolas"/>
                <a:ea typeface="Consolas"/>
                <a:cs typeface="Consolas"/>
                <a:sym typeface="Consolas"/>
              </a:rPr>
              <a:t>control</a:t>
            </a:r>
            <a:r>
              <a:rPr b="0" i="0" lang="en-US" sz="1400" u="none" cap="none" strike="noStrike">
                <a:solidFill>
                  <a:schemeClr val="dk1"/>
                </a:solidFill>
                <a:latin typeface="Consolas"/>
                <a:ea typeface="Consolas"/>
                <a:cs typeface="Consolas"/>
                <a:sym typeface="Consolas"/>
              </a:rPr>
              <a:t> MyIngress(...)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table</a:t>
            </a:r>
            <a:r>
              <a:rPr b="0" i="0" lang="en-US" sz="1400" u="none" cap="none" strike="noStrike">
                <a:solidFill>
                  <a:schemeClr val="dk1"/>
                </a:solidFill>
                <a:latin typeface="Consolas"/>
                <a:ea typeface="Consolas"/>
                <a:cs typeface="Consolas"/>
                <a:sym typeface="Consolas"/>
              </a:rPr>
              <a:t> debug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key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std_meta.egress_spec : exact;</a:t>
            </a:r>
            <a:br>
              <a:rPr b="0" i="0" lang="en-US" sz="1400" u="none" cap="none" strike="noStrike">
                <a:solidFill>
                  <a:schemeClr val="dk1"/>
                </a:solidFill>
                <a:latin typeface="Consolas"/>
                <a:ea typeface="Consolas"/>
                <a:cs typeface="Consolas"/>
                <a:sym typeface="Consolas"/>
              </a:rPr>
            </a:b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actions </a:t>
            </a:r>
            <a:r>
              <a:rPr b="0" i="0" lang="en-US" sz="1400" u="none" cap="none" strike="noStrike">
                <a:solidFill>
                  <a:schemeClr val="dk1"/>
                </a:solidFill>
                <a:latin typeface="Consolas"/>
                <a:ea typeface="Consolas"/>
                <a:cs typeface="Consolas"/>
                <a:sym typeface="Consolas"/>
              </a:rPr>
              <a:t>= {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r>
              <a:rPr b="0" i="0" lang="en-US" sz="1400" u="none" cap="none" strike="noStrike">
                <a:solidFill>
                  <a:srgbClr val="0744B8"/>
                </a:solidFill>
                <a:latin typeface="Consolas"/>
                <a:ea typeface="Consolas"/>
                <a:cs typeface="Consolas"/>
                <a:sym typeface="Consolas"/>
              </a:rPr>
              <a:t>apply </a:t>
            </a: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debug.apply();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50"/>
              </a:spcBef>
              <a:spcAft>
                <a:spcPts val="0"/>
              </a:spcAft>
              <a:buClr>
                <a:srgbClr val="3F3151"/>
              </a:buClr>
              <a:buSzPts val="350"/>
              <a:buFont typeface="Merriweather Sans"/>
              <a:buNone/>
            </a:pPr>
            <a:r>
              <a:rPr b="0" i="0" lang="en-US" sz="1400" u="none" cap="none" strike="noStrike">
                <a:solidFill>
                  <a:schemeClr val="dk1"/>
                </a:solidFill>
                <a:latin typeface="Consolas"/>
                <a:ea typeface="Consolas"/>
                <a:cs typeface="Consolas"/>
                <a:sym typeface="Consolas"/>
              </a:rPr>
              <a:t>}</a:t>
            </a:r>
            <a:endParaRPr b="0" i="0" sz="900" u="none" cap="none" strike="noStrike">
              <a:solidFill>
                <a:schemeClr val="dk1"/>
              </a:solidFill>
              <a:latin typeface="Arial"/>
              <a:ea typeface="Arial"/>
              <a:cs typeface="Arial"/>
              <a:sym typeface="Arial"/>
            </a:endParaRPr>
          </a:p>
        </p:txBody>
      </p:sp>
      <p:sp>
        <p:nvSpPr>
          <p:cNvPr id="2845" name="Google Shape;2845;p183"/>
          <p:cNvSpPr txBox="1"/>
          <p:nvPr>
            <p:ph type="title"/>
          </p:nvPr>
        </p:nvSpPr>
        <p:spPr>
          <a:xfrm>
            <a:off x="152400" y="127400"/>
            <a:ext cx="8686800" cy="4798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Debugging</a:t>
            </a:r>
            <a:endParaRPr b="1" i="0" sz="2700" u="none" cap="none" strike="noStrike">
              <a:solidFill>
                <a:schemeClr val="dk1"/>
              </a:solidFill>
              <a:latin typeface="Arial"/>
              <a:ea typeface="Arial"/>
              <a:cs typeface="Arial"/>
              <a:sym typeface="Arial"/>
            </a:endParaRPr>
          </a:p>
        </p:txBody>
      </p:sp>
      <p:sp>
        <p:nvSpPr>
          <p:cNvPr id="2846" name="Google Shape;2846;p183"/>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47" name="Google Shape;2847;p183"/>
          <p:cNvSpPr txBox="1"/>
          <p:nvPr>
            <p:ph idx="2" type="body"/>
          </p:nvPr>
        </p:nvSpPr>
        <p:spPr>
          <a:xfrm>
            <a:off x="4572000" y="742950"/>
            <a:ext cx="4284134"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Bmv2 maintains logs that keep track of how packets are processed in detail</a:t>
            </a:r>
            <a:endParaRPr b="1" i="0" sz="150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/tmp/p4s.s1.log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/tmp/p4s.s2.log</a:t>
            </a:r>
            <a:endParaRPr b="0" i="0" sz="1350" u="none" cap="none" strike="noStrike">
              <a:solidFill>
                <a:schemeClr val="dk1"/>
              </a:solidFill>
              <a:latin typeface="Arial"/>
              <a:ea typeface="Arial"/>
              <a:cs typeface="Arial"/>
              <a:sym typeface="Arial"/>
            </a:endParaRPr>
          </a:p>
          <a:p>
            <a:pPr indent="-177800" lvl="1" marL="342900" marR="0" rtl="0" algn="l">
              <a:lnSpc>
                <a:spcPct val="100000"/>
              </a:lnSpc>
              <a:spcBef>
                <a:spcPts val="0"/>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/tmp/p4s.s3.log</a:t>
            </a:r>
            <a:endParaRPr b="0" i="0" sz="1350" u="none" cap="none" strike="noStrike">
              <a:solidFill>
                <a:schemeClr val="dk1"/>
              </a:solidFill>
              <a:latin typeface="Arial"/>
              <a:ea typeface="Arial"/>
              <a:cs typeface="Arial"/>
              <a:sym typeface="Arial"/>
            </a:endParaRPr>
          </a:p>
          <a:p>
            <a:pPr indent="-279400" lvl="1" marL="34290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Consolas"/>
              <a:ea typeface="Consolas"/>
              <a:cs typeface="Consolas"/>
              <a:sym typeface="Consolas"/>
            </a:endParaRPr>
          </a:p>
          <a:p>
            <a:pPr indent="-171450" lvl="0" marL="171450" marR="0" rtl="0" algn="l">
              <a:lnSpc>
                <a:spcPct val="100000"/>
              </a:lnSpc>
              <a:spcBef>
                <a:spcPts val="0"/>
              </a:spcBef>
              <a:spcAft>
                <a:spcPts val="0"/>
              </a:spcAft>
              <a:buClr>
                <a:srgbClr val="3F3151"/>
              </a:buClr>
              <a:buSzPts val="1600"/>
              <a:buFont typeface="Merriweather Sans"/>
              <a:buChar char="•"/>
            </a:pPr>
            <a:r>
              <a:rPr b="1" i="0" lang="en-US" sz="1600" u="none" cap="none" strike="noStrike">
                <a:solidFill>
                  <a:schemeClr val="dk1"/>
                </a:solidFill>
                <a:latin typeface="Arial"/>
                <a:ea typeface="Arial"/>
                <a:cs typeface="Arial"/>
                <a:sym typeface="Arial"/>
              </a:rPr>
              <a:t>Can manually add information to the logs by using a dummy debug table that reads headers and metadata of interest</a:t>
            </a:r>
            <a:endParaRPr b="1" i="0" sz="15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3F3151"/>
              </a:buClr>
              <a:buSzPts val="1600"/>
              <a:buFont typeface="Merriweather Sans"/>
              <a:buNone/>
            </a:pPr>
            <a:r>
              <a:t/>
            </a:r>
            <a:endParaRPr b="1" i="0" sz="1600" u="none" cap="none" strike="noStrike">
              <a:solidFill>
                <a:schemeClr val="dk1"/>
              </a:solidFill>
              <a:latin typeface="Arial"/>
              <a:ea typeface="Arial"/>
              <a:cs typeface="Arial"/>
              <a:sym typeface="Arial"/>
            </a:endParaRPr>
          </a:p>
          <a:p>
            <a:pPr indent="-101600" lvl="0" marL="171450" marR="0" rtl="0" algn="l">
              <a:lnSpc>
                <a:spcPct val="100000"/>
              </a:lnSpc>
              <a:spcBef>
                <a:spcPts val="75"/>
              </a:spcBef>
              <a:spcAft>
                <a:spcPts val="0"/>
              </a:spcAft>
              <a:buClr>
                <a:srgbClr val="3F3151"/>
              </a:buClr>
              <a:buSzPts val="1600"/>
              <a:buFont typeface="Merriweather Sans"/>
              <a:buChar char="•"/>
            </a:pPr>
            <a:r>
              <a:rPr b="0" i="0" lang="en-US" sz="1600" u="none" cap="none" strike="noStrike">
                <a:solidFill>
                  <a:schemeClr val="dk1"/>
                </a:solidFill>
                <a:latin typeface="Consolas"/>
                <a:ea typeface="Consolas"/>
                <a:cs typeface="Consolas"/>
                <a:sym typeface="Consolas"/>
              </a:rPr>
              <a:t>[15:16:48.145] [bmv2] [D]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[thread 4090] [96.0] [cxt 0]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Looking up key:</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 std_meta.egress_spec : 2</a:t>
            </a:r>
            <a:br>
              <a:rPr b="1" i="0" lang="en-US" sz="1600" u="none" cap="none" strike="noStrike">
                <a:solidFill>
                  <a:schemeClr val="dk1"/>
                </a:solidFill>
                <a:latin typeface="Arial"/>
                <a:ea typeface="Arial"/>
                <a:cs typeface="Arial"/>
                <a:sym typeface="Arial"/>
              </a:rPr>
            </a:b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84"/>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lang="en-US" sz="2430"/>
              <a:t>Questions and Answers</a:t>
            </a:r>
            <a:endParaRPr b="1" i="0" sz="2700" u="none" cap="none" strike="noStrike">
              <a:solidFill>
                <a:schemeClr val="dk1"/>
              </a:solidFill>
              <a:latin typeface="Arial"/>
              <a:ea typeface="Arial"/>
              <a:cs typeface="Arial"/>
              <a:sym typeface="Arial"/>
            </a:endParaRPr>
          </a:p>
        </p:txBody>
      </p:sp>
      <p:sp>
        <p:nvSpPr>
          <p:cNvPr id="2853" name="Google Shape;2853;p18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2854" name="Google Shape;2854;p184"/>
          <p:cNvSpPr txBox="1"/>
          <p:nvPr>
            <p:ph idx="2" type="body"/>
          </p:nvPr>
        </p:nvSpPr>
        <p:spPr>
          <a:xfrm>
            <a:off x="152400" y="1594050"/>
            <a:ext cx="8686800" cy="113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lang="en-US" sz="240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b="0" lang="en-US" sz="2400"/>
              <a:t>Join </a:t>
            </a:r>
            <a:r>
              <a:rPr b="0" lang="en-US" sz="2400">
                <a:latin typeface="Consolas"/>
                <a:ea typeface="Consolas"/>
                <a:cs typeface="Consolas"/>
                <a:sym typeface="Consolas"/>
              </a:rPr>
              <a:t>#d2-2018-spring</a:t>
            </a:r>
            <a:r>
              <a:rPr b="0" lang="en-US" sz="2400"/>
              <a:t> channel</a:t>
            </a:r>
            <a:endParaRPr b="1" i="0" sz="2400" u="none" cap="none" strike="noStrike">
              <a:solidFill>
                <a:schemeClr val="dk1"/>
              </a:solidFill>
              <a:latin typeface="Arial"/>
              <a:ea typeface="Arial"/>
              <a:cs typeface="Arial"/>
              <a:sym typeface="Arial"/>
            </a:endParaRPr>
          </a:p>
        </p:txBody>
      </p:sp>
      <p:pic>
        <p:nvPicPr>
          <p:cNvPr id="2855" name="Google Shape;2855;p184"/>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2856" name="Google Shape;2856;p184"/>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2857" name="Google Shape;2857;p184"/>
          <p:cNvSpPr txBox="1"/>
          <p:nvPr/>
        </p:nvSpPr>
        <p:spPr>
          <a:xfrm>
            <a:off x="189475" y="3656000"/>
            <a:ext cx="7772400" cy="127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b="1" lang="en-US" sz="2400">
                <a:solidFill>
                  <a:schemeClr val="dk1"/>
                </a:solidFill>
                <a:latin typeface="Consolas"/>
                <a:ea typeface="Consolas"/>
                <a:cs typeface="Consolas"/>
                <a:sym typeface="Consolas"/>
              </a:rPr>
            </a:br>
            <a:r>
              <a:rPr lang="en-US" sz="2400">
                <a:solidFill>
                  <a:schemeClr val="dk1"/>
                </a:solidFill>
              </a:rPr>
              <a:t>Event code:</a:t>
            </a:r>
            <a:r>
              <a:rPr lang="en-US" sz="2400">
                <a:solidFill>
                  <a:schemeClr val="dk1"/>
                </a:solidFill>
              </a:rPr>
              <a:t> </a:t>
            </a:r>
            <a:r>
              <a:rPr lang="en-US" sz="2400">
                <a:solidFill>
                  <a:schemeClr val="dk1"/>
                </a:solidFill>
                <a:latin typeface="Consolas"/>
                <a:ea typeface="Consolas"/>
                <a:cs typeface="Consolas"/>
                <a:sym typeface="Consolas"/>
              </a:rPr>
              <a:t>P4D2</a:t>
            </a:r>
            <a:endParaRPr b="1" sz="2400">
              <a:solidFill>
                <a:schemeClr val="dk1"/>
              </a:solidFill>
            </a:endParaRPr>
          </a:p>
        </p:txBody>
      </p:sp>
      <p:sp>
        <p:nvSpPr>
          <p:cNvPr id="2858" name="Google Shape;2858;p184"/>
          <p:cNvSpPr txBox="1"/>
          <p:nvPr/>
        </p:nvSpPr>
        <p:spPr>
          <a:xfrm>
            <a:off x="6465600" y="1443625"/>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TAs</a:t>
            </a:r>
            <a:endParaRPr b="1" sz="2400">
              <a:latin typeface="Caveat"/>
              <a:ea typeface="Caveat"/>
              <a:cs typeface="Caveat"/>
              <a:sym typeface="Caveat"/>
            </a:endParaRPr>
          </a:p>
        </p:txBody>
      </p:sp>
      <p:sp>
        <p:nvSpPr>
          <p:cNvPr id="2859" name="Google Shape;2859;p184"/>
          <p:cNvSpPr txBox="1"/>
          <p:nvPr/>
        </p:nvSpPr>
        <p:spPr>
          <a:xfrm>
            <a:off x="5757200" y="245525"/>
            <a:ext cx="500400" cy="30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2860" name="Google Shape;2860;p184"/>
          <p:cNvSpPr txBox="1"/>
          <p:nvPr/>
        </p:nvSpPr>
        <p:spPr>
          <a:xfrm>
            <a:off x="6465600" y="3598600"/>
            <a:ext cx="25950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veat"/>
                <a:ea typeface="Caveat"/>
                <a:cs typeface="Caveat"/>
                <a:sym typeface="Caveat"/>
              </a:rPr>
              <a:t>Questions for Panel</a:t>
            </a:r>
            <a:endParaRPr b="1" sz="2400">
              <a:latin typeface="Caveat"/>
              <a:ea typeface="Caveat"/>
              <a:cs typeface="Caveat"/>
              <a:sym typeface="Caveat"/>
            </a:endParaRPr>
          </a:p>
        </p:txBody>
      </p:sp>
      <p:sp>
        <p:nvSpPr>
          <p:cNvPr id="2861" name="Google Shape;2861;p184"/>
          <p:cNvSpPr txBox="1"/>
          <p:nvPr/>
        </p:nvSpPr>
        <p:spPr>
          <a:xfrm>
            <a:off x="5757200" y="2340000"/>
            <a:ext cx="5004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85"/>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2: </a:t>
            </a:r>
            <a:r>
              <a:rPr lang="en-US"/>
              <a:t>P4Runtime</a:t>
            </a:r>
            <a:endParaRPr/>
          </a:p>
        </p:txBody>
      </p:sp>
      <p:sp>
        <p:nvSpPr>
          <p:cNvPr id="2867" name="Google Shape;2867;p185"/>
          <p:cNvSpPr txBox="1"/>
          <p:nvPr>
            <p:ph idx="12" type="sldNum"/>
          </p:nvPr>
        </p:nvSpPr>
        <p:spPr>
          <a:xfrm>
            <a:off x="7924800" y="4926807"/>
            <a:ext cx="1066799" cy="1595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86"/>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 </a:t>
            </a:r>
            <a:r>
              <a:rPr lang="en-US"/>
              <a:t>Software Tools</a:t>
            </a:r>
            <a:endParaRPr/>
          </a:p>
        </p:txBody>
      </p:sp>
      <p:sp>
        <p:nvSpPr>
          <p:cNvPr id="2874" name="Google Shape;2874;p18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857" name="Google Shape;857;p133" title="Final edit Vint 1-26B.mp4">
            <a:hlinkClick r:id="rId3"/>
          </p:cNvPr>
          <p:cNvPicPr preferRelativeResize="0"/>
          <p:nvPr/>
        </p:nvPicPr>
        <p:blipFill>
          <a:blip r:embed="rId4">
            <a:alphaModFix/>
          </a:blip>
          <a:stretch>
            <a:fillRect/>
          </a:stretch>
        </p:blipFill>
        <p:spPr>
          <a:xfrm>
            <a:off x="-2" y="-857251"/>
            <a:ext cx="9144000" cy="68580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87"/>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Consolas"/>
                <a:ea typeface="Consolas"/>
                <a:cs typeface="Consolas"/>
                <a:sym typeface="Consolas"/>
              </a:rPr>
              <a:t>Makefile</a:t>
            </a:r>
            <a:r>
              <a:rPr b="1" i="0" lang="en-US" sz="2430" u="none" cap="none" strike="noStrike">
                <a:solidFill>
                  <a:schemeClr val="dk1"/>
                </a:solidFill>
                <a:latin typeface="Arial"/>
                <a:ea typeface="Arial"/>
                <a:cs typeface="Arial"/>
                <a:sym typeface="Arial"/>
              </a:rPr>
              <a:t>: under the hood</a:t>
            </a:r>
            <a:endParaRPr/>
          </a:p>
        </p:txBody>
      </p:sp>
      <p:sp>
        <p:nvSpPr>
          <p:cNvPr id="2880" name="Google Shape;2880;p18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pur gear.png" id="2881" name="Google Shape;2881;p187"/>
          <p:cNvPicPr preferRelativeResize="0"/>
          <p:nvPr/>
        </p:nvPicPr>
        <p:blipFill rotWithShape="1">
          <a:blip r:embed="rId3">
            <a:alphaModFix/>
          </a:blip>
          <a:srcRect b="0" l="0" r="0" t="0"/>
          <a:stretch/>
        </p:blipFill>
        <p:spPr>
          <a:xfrm>
            <a:off x="720732" y="1983161"/>
            <a:ext cx="572127" cy="638402"/>
          </a:xfrm>
          <a:prstGeom prst="rect">
            <a:avLst/>
          </a:prstGeom>
          <a:noFill/>
          <a:ln>
            <a:noFill/>
          </a:ln>
        </p:spPr>
      </p:pic>
      <p:sp>
        <p:nvSpPr>
          <p:cNvPr id="2882" name="Google Shape;2882;p187"/>
          <p:cNvSpPr/>
          <p:nvPr/>
        </p:nvSpPr>
        <p:spPr>
          <a:xfrm>
            <a:off x="9101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3" name="Google Shape;2883;p187"/>
          <p:cNvSpPr/>
          <p:nvPr/>
        </p:nvSpPr>
        <p:spPr>
          <a:xfrm rot="2700000">
            <a:off x="5884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884" name="Google Shape;2884;p187"/>
          <p:cNvSpPr/>
          <p:nvPr/>
        </p:nvSpPr>
        <p:spPr>
          <a:xfrm>
            <a:off x="4888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885" name="Google Shape;2885;p187"/>
          <p:cNvSpPr/>
          <p:nvPr/>
        </p:nvSpPr>
        <p:spPr>
          <a:xfrm>
            <a:off x="1873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grpSp>
        <p:nvGrpSpPr>
          <p:cNvPr id="2886" name="Google Shape;2886;p187"/>
          <p:cNvGrpSpPr/>
          <p:nvPr/>
        </p:nvGrpSpPr>
        <p:grpSpPr>
          <a:xfrm>
            <a:off x="4988625" y="1697875"/>
            <a:ext cx="2180404" cy="2730669"/>
            <a:chOff x="4302825" y="1697875"/>
            <a:chExt cx="2180404" cy="2730669"/>
          </a:xfrm>
        </p:grpSpPr>
        <p:sp>
          <p:nvSpPr>
            <p:cNvPr id="2887" name="Google Shape;2887;p187"/>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87"/>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889" name="Google Shape;2889;p187"/>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2890" name="Google Shape;2890;p187"/>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87"/>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892" name="Google Shape;2892;p187"/>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87"/>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894" name="Google Shape;2894;p187"/>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895" name="Google Shape;2895;p187"/>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187"/>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897" name="Google Shape;2897;p187"/>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87"/>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899" name="Google Shape;2899;p187"/>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0" name="Google Shape;2900;p187"/>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01" name="Google Shape;2901;p187"/>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02" name="Google Shape;2902;p187"/>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3" name="Google Shape;2903;p187"/>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4" name="Google Shape;2904;p187"/>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5" name="Google Shape;2905;p187"/>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06" name="Google Shape;2906;p187"/>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07" name="Google Shape;2907;p187"/>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08" name="Google Shape;2908;p187"/>
          <p:cNvSpPr txBox="1"/>
          <p:nvPr/>
        </p:nvSpPr>
        <p:spPr>
          <a:xfrm>
            <a:off x="12946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grpSp>
        <p:nvGrpSpPr>
          <p:cNvPr id="2909" name="Google Shape;2909;p187"/>
          <p:cNvGrpSpPr/>
          <p:nvPr/>
        </p:nvGrpSpPr>
        <p:grpSpPr>
          <a:xfrm>
            <a:off x="3194521" y="3955339"/>
            <a:ext cx="5785366" cy="958884"/>
            <a:chOff x="2508721" y="3955339"/>
            <a:chExt cx="5785366" cy="958884"/>
          </a:xfrm>
        </p:grpSpPr>
        <p:sp>
          <p:nvSpPr>
            <p:cNvPr id="2910" name="Google Shape;2910;p187"/>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2911" name="Google Shape;2911;p187"/>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2912" name="Google Shape;2912;p187"/>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3" name="Google Shape;2913;p187"/>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2914" name="Google Shape;2914;p187"/>
            <p:cNvGrpSpPr/>
            <p:nvPr/>
          </p:nvGrpSpPr>
          <p:grpSpPr>
            <a:xfrm>
              <a:off x="3901659" y="4324383"/>
              <a:ext cx="2993625" cy="589840"/>
              <a:chOff x="3678212" y="5904707"/>
              <a:chExt cx="3991500" cy="786453"/>
            </a:xfrm>
          </p:grpSpPr>
          <p:sp>
            <p:nvSpPr>
              <p:cNvPr id="2915" name="Google Shape;2915;p187"/>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16" name="Google Shape;2916;p187"/>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17" name="Google Shape;2917;p187"/>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8" name="Google Shape;2918;p187"/>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19" name="Google Shape;2919;p187"/>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20" name="Google Shape;2920;p187"/>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2921" name="Google Shape;2921;p187"/>
          <p:cNvGrpSpPr/>
          <p:nvPr/>
        </p:nvGrpSpPr>
        <p:grpSpPr>
          <a:xfrm>
            <a:off x="7111075" y="1969126"/>
            <a:ext cx="1459304" cy="1577223"/>
            <a:chOff x="6425275" y="1969126"/>
            <a:chExt cx="1459304" cy="1577223"/>
          </a:xfrm>
        </p:grpSpPr>
        <p:sp>
          <p:nvSpPr>
            <p:cNvPr id="2922" name="Google Shape;2922;p187"/>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2923" name="Google Shape;2923;p187"/>
            <p:cNvPicPr preferRelativeResize="0"/>
            <p:nvPr/>
          </p:nvPicPr>
          <p:blipFill rotWithShape="1">
            <a:blip r:embed="rId4">
              <a:alphaModFix/>
            </a:blip>
            <a:srcRect b="0" l="0" r="0" t="0"/>
            <a:stretch/>
          </p:blipFill>
          <p:spPr>
            <a:xfrm>
              <a:off x="7222902" y="1969126"/>
              <a:ext cx="661676" cy="661676"/>
            </a:xfrm>
            <a:prstGeom prst="rect">
              <a:avLst/>
            </a:prstGeom>
            <a:noFill/>
            <a:ln>
              <a:noFill/>
            </a:ln>
          </p:spPr>
        </p:pic>
        <p:sp>
          <p:nvSpPr>
            <p:cNvPr id="2924" name="Google Shape;2924;p187"/>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2925" name="Google Shape;2925;p187"/>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2926" name="Google Shape;2926;p187"/>
          <p:cNvSpPr/>
          <p:nvPr/>
        </p:nvSpPr>
        <p:spPr>
          <a:xfrm>
            <a:off x="48320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27" name="Google Shape;2927;p187"/>
          <p:cNvSpPr/>
          <p:nvPr/>
        </p:nvSpPr>
        <p:spPr>
          <a:xfrm>
            <a:off x="5445924" y="1057616"/>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2928" name="Google Shape;2928;p187"/>
          <p:cNvSpPr/>
          <p:nvPr/>
        </p:nvSpPr>
        <p:spPr>
          <a:xfrm>
            <a:off x="60350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29" name="Google Shape;2929;p187"/>
          <p:cNvSpPr/>
          <p:nvPr/>
        </p:nvSpPr>
        <p:spPr>
          <a:xfrm rot="-2044760">
            <a:off x="12651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30" name="Google Shape;2930;p187"/>
          <p:cNvSpPr/>
          <p:nvPr/>
        </p:nvSpPr>
        <p:spPr>
          <a:xfrm>
            <a:off x="11804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
        <p:nvSpPr>
          <p:cNvPr id="2931" name="Google Shape;2931;p187"/>
          <p:cNvSpPr/>
          <p:nvPr/>
        </p:nvSpPr>
        <p:spPr>
          <a:xfrm>
            <a:off x="45199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2" name="Google Shape;2932;p187"/>
          <p:cNvSpPr/>
          <p:nvPr/>
        </p:nvSpPr>
        <p:spPr>
          <a:xfrm>
            <a:off x="43851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33" name="Google Shape;2933;p187"/>
          <p:cNvSpPr/>
          <p:nvPr/>
        </p:nvSpPr>
        <p:spPr>
          <a:xfrm>
            <a:off x="2801913" y="20473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4" name="Google Shape;2934;p187"/>
          <p:cNvSpPr/>
          <p:nvPr/>
        </p:nvSpPr>
        <p:spPr>
          <a:xfrm>
            <a:off x="2678088" y="18949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5" name="Google Shape;2935;p187"/>
          <p:cNvSpPr/>
          <p:nvPr/>
        </p:nvSpPr>
        <p:spPr>
          <a:xfrm>
            <a:off x="2544738" y="1742500"/>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36" name="Google Shape;2936;p187"/>
          <p:cNvSpPr/>
          <p:nvPr/>
        </p:nvSpPr>
        <p:spPr>
          <a:xfrm>
            <a:off x="2535227" y="980500"/>
            <a:ext cx="1281420"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topology</a:t>
            </a:r>
            <a:r>
              <a:rPr lang="en-US" sz="1300">
                <a:solidFill>
                  <a:srgbClr val="FFFFFF"/>
                </a:solidFill>
              </a:rPr>
              <a:t>.json</a:t>
            </a:r>
            <a:endParaRPr b="0" i="0" sz="1300" u="none" cap="none" strike="noStrik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88"/>
          <p:cNvSpPr txBox="1"/>
          <p:nvPr>
            <p:ph type="title"/>
          </p:nvPr>
        </p:nvSpPr>
        <p:spPr>
          <a:xfrm>
            <a:off x="152400" y="60725"/>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30">
                <a:latin typeface="Consolas"/>
                <a:ea typeface="Consolas"/>
                <a:cs typeface="Consolas"/>
                <a:sym typeface="Consolas"/>
              </a:rPr>
              <a:t>Makefile</a:t>
            </a:r>
            <a:r>
              <a:rPr lang="en-US" sz="2430"/>
              <a:t>: under the hood (in pseudocode)</a:t>
            </a:r>
            <a:endParaRPr/>
          </a:p>
        </p:txBody>
      </p:sp>
      <p:sp>
        <p:nvSpPr>
          <p:cNvPr id="2943" name="Google Shape;2943;p18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2944" name="Google Shape;2944;p188"/>
          <p:cNvSpPr txBox="1"/>
          <p:nvPr>
            <p:ph idx="1" type="body"/>
          </p:nvPr>
        </p:nvSpPr>
        <p:spPr>
          <a:xfrm>
            <a:off x="152400" y="742950"/>
            <a:ext cx="8686800" cy="43434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b="0" lang="en-US" sz="1800">
                <a:latin typeface="Source Code Pro"/>
                <a:ea typeface="Source Code Pro"/>
                <a:cs typeface="Source Code Pro"/>
                <a:sym typeface="Source Code Pro"/>
              </a:rPr>
              <a:t>P4C_ARGS = --p4runtime-file $(basename $@).p4info </a:t>
            </a:r>
            <a:endParaRPr b="0" sz="1800">
              <a:latin typeface="Source Code Pro"/>
              <a:ea typeface="Source Code Pro"/>
              <a:cs typeface="Source Code Pro"/>
              <a:sym typeface="Source Code Pro"/>
            </a:endParaRPr>
          </a:p>
          <a:p>
            <a:pPr indent="78741" lvl="0" marL="2089148" rtl="0" algn="l">
              <a:spcBef>
                <a:spcPts val="75"/>
              </a:spcBef>
              <a:spcAft>
                <a:spcPts val="0"/>
              </a:spcAft>
              <a:buNone/>
            </a:pPr>
            <a:r>
              <a:rPr b="0" lang="en-US" sz="1800">
                <a:latin typeface="Source Code Pro"/>
                <a:ea typeface="Source Code Pro"/>
                <a:cs typeface="Source Code Pro"/>
                <a:sym typeface="Source Code Pro"/>
              </a:rPr>
              <a:t>--p4runtime-format text</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b="0" lang="en-US" sz="1800">
                <a:latin typeface="Source Code Pro"/>
                <a:ea typeface="Source Code Pro"/>
                <a:cs typeface="Source Code Pro"/>
                <a:sym typeface="Source Code Pro"/>
              </a:rPr>
              <a:t>RUN_SCRIPT = ../../utils/run_exercise.py</a:t>
            </a:r>
            <a:endParaRPr b="0" sz="1800">
              <a:latin typeface="Source Code Pro"/>
              <a:ea typeface="Source Code Pro"/>
              <a:cs typeface="Source Code Pro"/>
              <a:sym typeface="Source Code Pro"/>
            </a:endParaRPr>
          </a:p>
          <a:p>
            <a:pPr indent="78741" lvl="0" marL="2603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TOPO = topology.json</a:t>
            </a:r>
            <a:endParaRPr sz="1800"/>
          </a:p>
          <a:p>
            <a:pPr indent="78741" lvl="0" marL="260348" rtl="0" algn="l">
              <a:spcBef>
                <a:spcPts val="1000"/>
              </a:spcBef>
              <a:spcAft>
                <a:spcPts val="0"/>
              </a:spcAft>
              <a:buNone/>
            </a:pPr>
            <a:r>
              <a:rPr lang="en-US" sz="1800"/>
              <a:t>dirs:</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mkdir -p build pcaps logs</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build: for each P4 program, generate BMv2 json file</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p4c-bm2-ss --p4v 16 $(P4C_ARGS) -o $@ $&lt;</a:t>
            </a:r>
            <a:endParaRPr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run: build, then                </a:t>
            </a:r>
            <a:r>
              <a:rPr i="1" lang="en-US" sz="1800"/>
              <a:t>[default target]</a:t>
            </a:r>
            <a:endParaRPr i="1" sz="1800"/>
          </a:p>
          <a:p>
            <a:pPr indent="78741" lvl="0" marL="717548" rtl="0" algn="l">
              <a:spcBef>
                <a:spcPts val="75"/>
              </a:spcBef>
              <a:spcAft>
                <a:spcPts val="0"/>
              </a:spcAft>
              <a:buClr>
                <a:schemeClr val="dk1"/>
              </a:buClr>
              <a:buSzPts val="1100"/>
              <a:buFont typeface="Arial"/>
              <a:buNone/>
            </a:pPr>
            <a:r>
              <a:rPr b="0" lang="en-US" sz="1800">
                <a:latin typeface="Source Code Pro"/>
                <a:ea typeface="Source Code Pro"/>
                <a:cs typeface="Source Code Pro"/>
                <a:sym typeface="Source Code Pro"/>
              </a:rPr>
              <a:t>sudo python $(RUN_SCRIPT) -t $(TOPO)</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stop: </a:t>
            </a:r>
            <a:r>
              <a:rPr b="0" lang="en-US" sz="1800">
                <a:latin typeface="Source Code Pro"/>
                <a:ea typeface="Source Code Pro"/>
                <a:cs typeface="Source Code Pro"/>
                <a:sym typeface="Source Code Pro"/>
              </a:rPr>
              <a:t>sudo mn -c</a:t>
            </a:r>
            <a:endParaRPr b="0" sz="1800">
              <a:latin typeface="Source Code Pro"/>
              <a:ea typeface="Source Code Pro"/>
              <a:cs typeface="Source Code Pro"/>
              <a:sym typeface="Source Code Pro"/>
            </a:endParaRPr>
          </a:p>
          <a:p>
            <a:pPr indent="78741" lvl="0" marL="260348" rtl="0" algn="l">
              <a:spcBef>
                <a:spcPts val="75"/>
              </a:spcBef>
              <a:spcAft>
                <a:spcPts val="0"/>
              </a:spcAft>
              <a:buNone/>
            </a:pPr>
            <a:r>
              <a:rPr lang="en-US" sz="1800"/>
              <a:t>clean: stop, then</a:t>
            </a:r>
            <a:endParaRPr sz="1800"/>
          </a:p>
          <a:p>
            <a:pPr indent="78741" lvl="0" marL="717548" rtl="0" algn="l">
              <a:spcBef>
                <a:spcPts val="75"/>
              </a:spcBef>
              <a:spcAft>
                <a:spcPts val="0"/>
              </a:spcAft>
              <a:buNone/>
            </a:pPr>
            <a:r>
              <a:rPr b="0" lang="en-US" sz="1800">
                <a:latin typeface="Source Code Pro"/>
                <a:ea typeface="Source Code Pro"/>
                <a:cs typeface="Source Code Pro"/>
                <a:sym typeface="Source Code Pro"/>
              </a:rPr>
              <a:t>rm -f *.pcap</a:t>
            </a:r>
            <a:endParaRPr b="0" sz="1800">
              <a:latin typeface="Source Code Pro"/>
              <a:ea typeface="Source Code Pro"/>
              <a:cs typeface="Source Code Pro"/>
              <a:sym typeface="Source Code Pro"/>
            </a:endParaRPr>
          </a:p>
          <a:p>
            <a:pPr indent="78741" lvl="0" marL="717548" rtl="0" algn="l">
              <a:spcBef>
                <a:spcPts val="75"/>
              </a:spcBef>
              <a:spcAft>
                <a:spcPts val="75"/>
              </a:spcAft>
              <a:buNone/>
            </a:pPr>
            <a:r>
              <a:rPr b="0" lang="en-US" sz="1800">
                <a:latin typeface="Source Code Pro"/>
                <a:ea typeface="Source Code Pro"/>
                <a:cs typeface="Source Code Pro"/>
                <a:sym typeface="Source Code Pro"/>
              </a:rPr>
              <a:t>rm -rf build pcaps logs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89"/>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Step 1: P4 Program </a:t>
            </a:r>
            <a:r>
              <a:rPr lang="en-US" sz="2430"/>
              <a:t>c</a:t>
            </a:r>
            <a:r>
              <a:rPr b="1" i="0" lang="en-US" sz="2430" u="none" cap="none" strike="noStrike">
                <a:solidFill>
                  <a:schemeClr val="dk1"/>
                </a:solidFill>
                <a:latin typeface="Arial"/>
                <a:ea typeface="Arial"/>
                <a:cs typeface="Arial"/>
                <a:sym typeface="Arial"/>
              </a:rPr>
              <a:t>ompilation </a:t>
            </a:r>
            <a:r>
              <a:rPr lang="en-US" sz="2430"/>
              <a:t>[</a:t>
            </a:r>
            <a:r>
              <a:rPr b="1" i="0" lang="en-US" sz="2430" u="none" cap="none" strike="noStrike">
                <a:solidFill>
                  <a:schemeClr val="dk1"/>
                </a:solidFill>
                <a:latin typeface="Arial"/>
                <a:ea typeface="Arial"/>
                <a:cs typeface="Arial"/>
                <a:sym typeface="Arial"/>
              </a:rPr>
              <a:t>b</a:t>
            </a:r>
            <a:r>
              <a:rPr lang="en-US" sz="2430"/>
              <a:t>uild phase]</a:t>
            </a:r>
            <a:endParaRPr/>
          </a:p>
        </p:txBody>
      </p:sp>
      <p:sp>
        <p:nvSpPr>
          <p:cNvPr id="2950" name="Google Shape;2950;p189"/>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1" name="Google Shape;2951;p189"/>
          <p:cNvSpPr txBox="1"/>
          <p:nvPr/>
        </p:nvSpPr>
        <p:spPr>
          <a:xfrm>
            <a:off x="3569125" y="1119450"/>
            <a:ext cx="5092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p4c-bm2-ss</a:t>
            </a:r>
            <a:r>
              <a:rPr b="0" i="0" lang="en-US" sz="1800" u="none" cap="none" strike="noStrike">
                <a:solidFill>
                  <a:schemeClr val="dk1"/>
                </a:solidFill>
                <a:latin typeface="Courier New"/>
                <a:ea typeface="Courier New"/>
                <a:cs typeface="Courier New"/>
                <a:sym typeface="Courier New"/>
              </a:rPr>
              <a:t> --p4v 16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-o test.json \</a:t>
            </a:r>
            <a:endParaRPr b="0" i="0" sz="18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--p4runtime-file test.p4info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--p4runtime-format text \</a:t>
            </a:r>
            <a:endParaRPr sz="1800">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338"/>
              <a:buFont typeface="Courier New"/>
              <a:buNone/>
            </a:pPr>
            <a:r>
              <a:rPr b="0" i="0" lang="en-US" sz="1800" u="none" cap="none" strike="noStrike">
                <a:solidFill>
                  <a:schemeClr val="dk1"/>
                </a:solidFill>
                <a:latin typeface="Courier New"/>
                <a:ea typeface="Courier New"/>
                <a:cs typeface="Courier New"/>
                <a:sym typeface="Courier New"/>
              </a:rPr>
              <a:t>test.p4</a:t>
            </a:r>
            <a:endParaRPr sz="1800"/>
          </a:p>
        </p:txBody>
      </p:sp>
      <p:pic>
        <p:nvPicPr>
          <p:cNvPr descr="Spur gear.png" id="2952" name="Google Shape;2952;p189"/>
          <p:cNvPicPr preferRelativeResize="0"/>
          <p:nvPr/>
        </p:nvPicPr>
        <p:blipFill rotWithShape="1">
          <a:blip r:embed="rId3">
            <a:alphaModFix/>
          </a:blip>
          <a:srcRect b="0" l="0" r="0" t="0"/>
          <a:stretch/>
        </p:blipFill>
        <p:spPr>
          <a:xfrm>
            <a:off x="1711332" y="1983161"/>
            <a:ext cx="572127" cy="638402"/>
          </a:xfrm>
          <a:prstGeom prst="rect">
            <a:avLst/>
          </a:prstGeom>
          <a:noFill/>
          <a:ln>
            <a:noFill/>
          </a:ln>
        </p:spPr>
      </p:pic>
      <p:sp>
        <p:nvSpPr>
          <p:cNvPr id="2953" name="Google Shape;2953;p189"/>
          <p:cNvSpPr/>
          <p:nvPr/>
        </p:nvSpPr>
        <p:spPr>
          <a:xfrm>
            <a:off x="1900734" y="1610479"/>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4" name="Google Shape;2954;p189"/>
          <p:cNvSpPr/>
          <p:nvPr/>
        </p:nvSpPr>
        <p:spPr>
          <a:xfrm rot="2700000">
            <a:off x="1579002" y="2576376"/>
            <a:ext cx="196010" cy="362746"/>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5" name="Google Shape;2955;p189"/>
          <p:cNvSpPr/>
          <p:nvPr/>
        </p:nvSpPr>
        <p:spPr>
          <a:xfrm>
            <a:off x="1479451" y="1053504"/>
            <a:ext cx="1056402" cy="536598"/>
          </a:xfrm>
          <a:prstGeom prst="flowChartDocument">
            <a:avLst/>
          </a:prstGeom>
          <a:gradFill>
            <a:gsLst>
              <a:gs pos="0">
                <a:srgbClr val="BFBFBF"/>
              </a:gs>
              <a:gs pos="100000">
                <a:srgbClr val="737373"/>
              </a:gs>
            </a:gsLst>
            <a:lin ang="5400012" scaled="0"/>
          </a:gradFill>
          <a:ln cap="flat" cmpd="sng" w="9525">
            <a:solidFill>
              <a:srgbClr val="666666"/>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test.p4</a:t>
            </a:r>
            <a:endParaRPr/>
          </a:p>
        </p:txBody>
      </p:sp>
      <p:sp>
        <p:nvSpPr>
          <p:cNvPr id="2956" name="Google Shape;2956;p189"/>
          <p:cNvSpPr/>
          <p:nvPr/>
        </p:nvSpPr>
        <p:spPr>
          <a:xfrm>
            <a:off x="1177922" y="3014621"/>
            <a:ext cx="641628" cy="436590"/>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test.json</a:t>
            </a:r>
            <a:endParaRPr/>
          </a:p>
        </p:txBody>
      </p:sp>
      <p:sp>
        <p:nvSpPr>
          <p:cNvPr id="2957" name="Google Shape;2957;p189"/>
          <p:cNvSpPr txBox="1"/>
          <p:nvPr/>
        </p:nvSpPr>
        <p:spPr>
          <a:xfrm>
            <a:off x="2285293" y="2117503"/>
            <a:ext cx="10887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p4c-bm2-ss</a:t>
            </a:r>
            <a:endParaRPr/>
          </a:p>
        </p:txBody>
      </p:sp>
      <p:sp>
        <p:nvSpPr>
          <p:cNvPr id="2958" name="Google Shape;2958;p189"/>
          <p:cNvSpPr/>
          <p:nvPr/>
        </p:nvSpPr>
        <p:spPr>
          <a:xfrm rot="-2044760">
            <a:off x="2255761" y="2637511"/>
            <a:ext cx="195952" cy="362781"/>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59" name="Google Shape;2959;p189"/>
          <p:cNvSpPr/>
          <p:nvPr/>
        </p:nvSpPr>
        <p:spPr>
          <a:xfrm>
            <a:off x="2171022" y="3014621"/>
            <a:ext cx="641628" cy="436590"/>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test.</a:t>
            </a:r>
            <a:r>
              <a:rPr lang="en-US" sz="1050">
                <a:solidFill>
                  <a:schemeClr val="lt1"/>
                </a:solidFill>
              </a:rPr>
              <a:t>p4info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19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75"/>
              </a:spcBef>
              <a:spcAft>
                <a:spcPts val="75"/>
              </a:spcAft>
              <a:buClr>
                <a:schemeClr val="dk1"/>
              </a:buClr>
              <a:buSzPts val="1100"/>
              <a:buFont typeface="Arial"/>
              <a:buNone/>
            </a:pPr>
            <a:r>
              <a:rPr lang="en-US" sz="2400"/>
              <a:t>Step 2: </a:t>
            </a:r>
            <a:r>
              <a:rPr lang="en-US" sz="2400">
                <a:latin typeface="Source Code Pro"/>
                <a:ea typeface="Source Code Pro"/>
                <a:cs typeface="Source Code Pro"/>
                <a:sym typeface="Source Code Pro"/>
              </a:rPr>
              <a:t>run_exercise.py</a:t>
            </a:r>
            <a:r>
              <a:rPr lang="en-US" sz="2400"/>
              <a:t> [run phase]</a:t>
            </a:r>
            <a:endParaRPr sz="2400"/>
          </a:p>
        </p:txBody>
      </p:sp>
      <p:sp>
        <p:nvSpPr>
          <p:cNvPr id="2966" name="Google Shape;2966;p190"/>
          <p:cNvSpPr txBox="1"/>
          <p:nvPr>
            <p:ph idx="1" type="body"/>
          </p:nvPr>
        </p:nvSpPr>
        <p:spPr>
          <a:xfrm>
            <a:off x="152325" y="754550"/>
            <a:ext cx="36021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Clr>
                <a:srgbClr val="000000"/>
              </a:buClr>
              <a:buSzPts val="2100"/>
              <a:buFont typeface="Arial"/>
              <a:buAutoNum type="alphaLcPeriod"/>
            </a:pPr>
            <a:r>
              <a:rPr lang="en-US"/>
              <a:t>Create network based on topology.json</a:t>
            </a:r>
            <a:endParaRPr/>
          </a:p>
          <a:p>
            <a:pPr indent="-336550" lvl="0" marL="457200" rtl="0" algn="l">
              <a:spcBef>
                <a:spcPts val="0"/>
              </a:spcBef>
              <a:spcAft>
                <a:spcPts val="0"/>
              </a:spcAft>
              <a:buClr>
                <a:srgbClr val="000000"/>
              </a:buClr>
              <a:buSzPts val="1700"/>
              <a:buFont typeface="Arial"/>
              <a:buAutoNum type="alphaLcPeriod"/>
            </a:pPr>
            <a:r>
              <a:rPr lang="en-US"/>
              <a:t>Start</a:t>
            </a:r>
            <a:r>
              <a:rPr lang="en-US" sz="1700"/>
              <a:t> </a:t>
            </a:r>
            <a:r>
              <a:rPr b="0" lang="en-US" sz="1700">
                <a:latin typeface="Source Code Pro"/>
                <a:ea typeface="Source Code Pro"/>
                <a:cs typeface="Source Code Pro"/>
                <a:sym typeface="Source Code Pro"/>
              </a:rPr>
              <a:t>simple_switch_grpc</a:t>
            </a:r>
            <a:r>
              <a:rPr lang="en-US" sz="1700"/>
              <a:t> i</a:t>
            </a:r>
            <a:r>
              <a:rPr lang="en-US"/>
              <a:t>nstance for each switch</a:t>
            </a:r>
            <a:endParaRPr/>
          </a:p>
          <a:p>
            <a:pPr indent="-361950" lvl="0" marL="457200" rtl="0" algn="l">
              <a:spcBef>
                <a:spcPts val="0"/>
              </a:spcBef>
              <a:spcAft>
                <a:spcPts val="0"/>
              </a:spcAft>
              <a:buClr>
                <a:srgbClr val="000000"/>
              </a:buClr>
              <a:buSzPts val="2100"/>
              <a:buFont typeface="Arial"/>
              <a:buAutoNum type="alphaLcPeriod"/>
            </a:pPr>
            <a:r>
              <a:rPr lang="en-US"/>
              <a:t>Use P4Runtime to push the P4 program (P4Info and BMv2 JSON)</a:t>
            </a:r>
            <a:endParaRPr/>
          </a:p>
          <a:p>
            <a:pPr indent="-361950" lvl="0" marL="457200" rtl="0" algn="l">
              <a:spcBef>
                <a:spcPts val="0"/>
              </a:spcBef>
              <a:spcAft>
                <a:spcPts val="0"/>
              </a:spcAft>
              <a:buClr>
                <a:srgbClr val="000000"/>
              </a:buClr>
              <a:buSzPts val="2100"/>
              <a:buFont typeface="Arial"/>
              <a:buAutoNum type="alphaLcPeriod"/>
            </a:pPr>
            <a:r>
              <a:rPr lang="en-US"/>
              <a:t>Add the static rules defined in </a:t>
            </a:r>
            <a:r>
              <a:rPr b="0" lang="en-US" sz="1700">
                <a:latin typeface="Source Code Pro"/>
                <a:ea typeface="Source Code Pro"/>
                <a:cs typeface="Source Code Pro"/>
                <a:sym typeface="Source Code Pro"/>
              </a:rPr>
              <a:t>runtime.json</a:t>
            </a:r>
            <a:endParaRPr b="0" sz="1700">
              <a:latin typeface="Source Code Pro"/>
              <a:ea typeface="Source Code Pro"/>
              <a:cs typeface="Source Code Pro"/>
              <a:sym typeface="Source Code Pro"/>
            </a:endParaRPr>
          </a:p>
        </p:txBody>
      </p:sp>
      <p:sp>
        <p:nvSpPr>
          <p:cNvPr id="2967" name="Google Shape;2967;p19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2968" name="Google Shape;2968;p190"/>
          <p:cNvGrpSpPr/>
          <p:nvPr/>
        </p:nvGrpSpPr>
        <p:grpSpPr>
          <a:xfrm>
            <a:off x="4302825" y="1697875"/>
            <a:ext cx="2180404" cy="2730669"/>
            <a:chOff x="4302825" y="1697875"/>
            <a:chExt cx="2180404" cy="2730669"/>
          </a:xfrm>
        </p:grpSpPr>
        <p:sp>
          <p:nvSpPr>
            <p:cNvPr id="2969" name="Google Shape;2969;p190"/>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90"/>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2971" name="Google Shape;2971;p190"/>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 (gRPC)</a:t>
              </a:r>
              <a:endParaRPr/>
            </a:p>
          </p:txBody>
        </p:sp>
        <p:sp>
          <p:nvSpPr>
            <p:cNvPr id="2972" name="Google Shape;2972;p190"/>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90"/>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2974" name="Google Shape;2974;p190"/>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90"/>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2976" name="Google Shape;2976;p190"/>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2977" name="Google Shape;2977;p190"/>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90"/>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2979" name="Google Shape;2979;p190"/>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190"/>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2981" name="Google Shape;2981;p190"/>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2" name="Google Shape;2982;p190"/>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983" name="Google Shape;2983;p190"/>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2984" name="Google Shape;2984;p190"/>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5" name="Google Shape;2985;p190"/>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6" name="Google Shape;2986;p190"/>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7" name="Google Shape;2987;p190"/>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88" name="Google Shape;2988;p190"/>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2989" name="Google Shape;2989;p190"/>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sp>
        <p:nvSpPr>
          <p:cNvPr id="2990" name="Google Shape;2990;p190"/>
          <p:cNvSpPr/>
          <p:nvPr/>
        </p:nvSpPr>
        <p:spPr>
          <a:xfrm>
            <a:off x="4146200" y="754550"/>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91" name="Google Shape;2991;p190"/>
          <p:cNvSpPr/>
          <p:nvPr/>
        </p:nvSpPr>
        <p:spPr>
          <a:xfrm>
            <a:off x="7232100" y="754538"/>
            <a:ext cx="1138536" cy="638442"/>
          </a:xfrm>
          <a:prstGeom prst="flowChartDocument">
            <a:avLst/>
          </a:prstGeom>
          <a:gradFill>
            <a:gsLst>
              <a:gs pos="0">
                <a:srgbClr val="BFBFBF"/>
              </a:gs>
              <a:gs pos="100000">
                <a:srgbClr val="737373"/>
              </a:gs>
            </a:gsLst>
            <a:lin ang="5400012" scaled="0"/>
          </a:gradFill>
          <a:ln cap="flat" cmpd="sng" w="9525">
            <a:solidFill>
              <a:srgbClr val="434343"/>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US" sz="1300">
                <a:solidFill>
                  <a:srgbClr val="FFFFFF"/>
                </a:solidFill>
              </a:rPr>
              <a:t>runtime.json</a:t>
            </a:r>
            <a:endParaRPr b="0" i="0" sz="1300" u="none" cap="none" strike="noStrike">
              <a:solidFill>
                <a:srgbClr val="FFFFFF"/>
              </a:solidFill>
              <a:latin typeface="Arial"/>
              <a:ea typeface="Arial"/>
              <a:cs typeface="Arial"/>
              <a:sym typeface="Arial"/>
            </a:endParaRPr>
          </a:p>
        </p:txBody>
      </p:sp>
      <p:sp>
        <p:nvSpPr>
          <p:cNvPr id="2992" name="Google Shape;2992;p190"/>
          <p:cNvSpPr/>
          <p:nvPr/>
        </p:nvSpPr>
        <p:spPr>
          <a:xfrm>
            <a:off x="4667850" y="1057625"/>
            <a:ext cx="16509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 (gRPC)</a:t>
            </a:r>
            <a:endParaRPr/>
          </a:p>
        </p:txBody>
      </p:sp>
      <p:sp>
        <p:nvSpPr>
          <p:cNvPr id="2993" name="Google Shape;2993;p190"/>
          <p:cNvSpPr/>
          <p:nvPr/>
        </p:nvSpPr>
        <p:spPr>
          <a:xfrm>
            <a:off x="5349201" y="1354488"/>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2994" name="Google Shape;2994;p190"/>
          <p:cNvSpPr/>
          <p:nvPr/>
        </p:nvSpPr>
        <p:spPr>
          <a:xfrm>
            <a:off x="3834179" y="987723"/>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2995" name="Google Shape;2995;p190"/>
          <p:cNvSpPr/>
          <p:nvPr/>
        </p:nvSpPr>
        <p:spPr>
          <a:xfrm>
            <a:off x="3699350" y="1098575"/>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grpSp>
        <p:nvGrpSpPr>
          <p:cNvPr id="2996" name="Google Shape;2996;p190"/>
          <p:cNvGrpSpPr/>
          <p:nvPr/>
        </p:nvGrpSpPr>
        <p:grpSpPr>
          <a:xfrm>
            <a:off x="3901659" y="4324383"/>
            <a:ext cx="2993625" cy="589840"/>
            <a:chOff x="3678212" y="5904707"/>
            <a:chExt cx="3991500" cy="786453"/>
          </a:xfrm>
        </p:grpSpPr>
        <p:sp>
          <p:nvSpPr>
            <p:cNvPr id="2997" name="Google Shape;2997;p190"/>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2998" name="Google Shape;2998;p190"/>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2999" name="Google Shape;2999;p190"/>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0" name="Google Shape;3000;p190"/>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1" name="Google Shape;3001;p190"/>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02" name="Google Shape;3002;p190"/>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sp>
        <p:nvSpPr>
          <p:cNvPr id="3003" name="Google Shape;3003;p190"/>
          <p:cNvSpPr/>
          <p:nvPr/>
        </p:nvSpPr>
        <p:spPr>
          <a:xfrm rot="5400000">
            <a:off x="6850909" y="873204"/>
            <a:ext cx="195900" cy="362700"/>
          </a:xfrm>
          <a:prstGeom prst="downArrow">
            <a:avLst>
              <a:gd fmla="val 50000" name="adj1"/>
              <a:gd fmla="val 50000" name="adj2"/>
            </a:avLst>
          </a:prstGeom>
          <a:gradFill>
            <a:gsLst>
              <a:gs pos="0">
                <a:srgbClr val="2D5C97"/>
              </a:gs>
              <a:gs pos="80000">
                <a:srgbClr val="3C7AC5"/>
              </a:gs>
              <a:gs pos="100000">
                <a:srgbClr val="397BC9"/>
              </a:gs>
            </a:gsLst>
            <a:lin ang="16200038" scaled="0"/>
          </a:gradFill>
          <a:ln>
            <a:noFill/>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04" name="Google Shape;3004;p190"/>
          <p:cNvSpPr/>
          <p:nvPr/>
        </p:nvSpPr>
        <p:spPr>
          <a:xfrm>
            <a:off x="6767475" y="1797650"/>
            <a:ext cx="2180400" cy="1212600"/>
          </a:xfrm>
          <a:prstGeom prst="wedgeRoundRectCallout">
            <a:avLst>
              <a:gd fmla="val -19880" name="adj1"/>
              <a:gd fmla="val -8720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0"/>
          <p:cNvSpPr txBox="1"/>
          <p:nvPr/>
        </p:nvSpPr>
        <p:spPr>
          <a:xfrm>
            <a:off x="6665600" y="1820450"/>
            <a:ext cx="2180400" cy="135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US" sz="1200"/>
              <a:t>P4Runtime server address and port</a:t>
            </a:r>
            <a:endParaRPr sz="1200"/>
          </a:p>
          <a:p>
            <a:pPr indent="-304800" lvl="0" marL="457200" rtl="0" algn="l">
              <a:spcBef>
                <a:spcPts val="0"/>
              </a:spcBef>
              <a:spcAft>
                <a:spcPts val="0"/>
              </a:spcAft>
              <a:buSzPts val="1200"/>
              <a:buChar char="●"/>
            </a:pPr>
            <a:r>
              <a:rPr lang="en-US" sz="1200"/>
              <a:t>Path to BMv2 JSON and P4Info to deploy</a:t>
            </a:r>
            <a:endParaRPr sz="1200"/>
          </a:p>
          <a:p>
            <a:pPr indent="-304800" lvl="0" marL="457200" rtl="0" algn="l">
              <a:spcBef>
                <a:spcPts val="0"/>
              </a:spcBef>
              <a:spcAft>
                <a:spcPts val="0"/>
              </a:spcAft>
              <a:buSzPts val="1200"/>
              <a:buChar char="●"/>
            </a:pPr>
            <a:r>
              <a:rPr lang="en-US" sz="1200"/>
              <a:t>Table entries</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19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Step 3: Run the traffic generator and sniffer</a:t>
            </a:r>
            <a:endParaRPr/>
          </a:p>
        </p:txBody>
      </p:sp>
      <p:sp>
        <p:nvSpPr>
          <p:cNvPr id="3012" name="Google Shape;3012;p19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None/>
            </a:pPr>
            <a:r>
              <a:rPr lang="en-US"/>
              <a:t>In some exercises, this is</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send.py</a:t>
            </a:r>
            <a:r>
              <a:rPr lang="en-US"/>
              <a:t> and </a:t>
            </a:r>
            <a:r>
              <a:rPr b="0" lang="en-US">
                <a:latin typeface="Source Code Pro"/>
                <a:ea typeface="Source Code Pro"/>
                <a:cs typeface="Source Code Pro"/>
                <a:sym typeface="Source Code Pro"/>
              </a:rPr>
              <a:t>receive.py</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a:p>
          <a:p>
            <a:pPr indent="78741" lvl="0" marL="260348" rtl="0" algn="l">
              <a:spcBef>
                <a:spcPts val="75"/>
              </a:spcBef>
              <a:spcAft>
                <a:spcPts val="0"/>
              </a:spcAft>
              <a:buNone/>
            </a:pPr>
            <a:r>
              <a:rPr lang="en-US"/>
              <a:t>In others, we use standard</a:t>
            </a:r>
            <a:endParaRPr/>
          </a:p>
          <a:p>
            <a:pPr indent="78741" lvl="0" marL="260348" rtl="0" algn="l">
              <a:spcBef>
                <a:spcPts val="75"/>
              </a:spcBef>
              <a:spcAft>
                <a:spcPts val="0"/>
              </a:spcAft>
              <a:buNone/>
            </a:pPr>
            <a:r>
              <a:rPr lang="en-US"/>
              <a:t>Linux programs, like </a:t>
            </a:r>
            <a:r>
              <a:rPr b="0" lang="en-US">
                <a:latin typeface="Source Code Pro"/>
                <a:ea typeface="Source Code Pro"/>
                <a:cs typeface="Source Code Pro"/>
                <a:sym typeface="Source Code Pro"/>
              </a:rPr>
              <a:t>ping</a:t>
            </a:r>
            <a:endParaRPr b="0">
              <a:latin typeface="Source Code Pro"/>
              <a:ea typeface="Source Code Pro"/>
              <a:cs typeface="Source Code Pro"/>
              <a:sym typeface="Source Code Pro"/>
            </a:endParaRPr>
          </a:p>
          <a:p>
            <a:pPr indent="78741" lvl="0" marL="260348" rtl="0" algn="l">
              <a:spcBef>
                <a:spcPts val="75"/>
              </a:spcBef>
              <a:spcAft>
                <a:spcPts val="0"/>
              </a:spcAft>
              <a:buNone/>
            </a:pPr>
            <a:r>
              <a:t/>
            </a:r>
            <a:endParaRPr b="0">
              <a:latin typeface="Source Code Pro"/>
              <a:ea typeface="Source Code Pro"/>
              <a:cs typeface="Source Code Pro"/>
              <a:sym typeface="Source Code Pro"/>
            </a:endParaRPr>
          </a:p>
          <a:p>
            <a:pPr indent="78741" lvl="0" marL="260348" rtl="0" algn="l">
              <a:spcBef>
                <a:spcPts val="75"/>
              </a:spcBef>
              <a:spcAft>
                <a:spcPts val="0"/>
              </a:spcAft>
              <a:buNone/>
            </a:pPr>
            <a:r>
              <a:rPr lang="en-US"/>
              <a:t>In the p4runtime exercise,</a:t>
            </a:r>
            <a:endParaRPr/>
          </a:p>
          <a:p>
            <a:pPr indent="78741" lvl="0" marL="260348" rtl="0" algn="l">
              <a:spcBef>
                <a:spcPts val="75"/>
              </a:spcBef>
              <a:spcAft>
                <a:spcPts val="0"/>
              </a:spcAft>
              <a:buNone/>
            </a:pPr>
            <a:r>
              <a:rPr lang="en-US"/>
              <a:t>we also run our own controller:</a:t>
            </a:r>
            <a:endParaRPr/>
          </a:p>
          <a:p>
            <a:pPr indent="78741" lvl="0" marL="260348" rtl="0" algn="l">
              <a:spcBef>
                <a:spcPts val="75"/>
              </a:spcBef>
              <a:spcAft>
                <a:spcPts val="0"/>
              </a:spcAft>
              <a:buNone/>
            </a:pPr>
            <a:r>
              <a:rPr b="0" lang="en-US">
                <a:latin typeface="Source Code Pro"/>
                <a:ea typeface="Source Code Pro"/>
                <a:cs typeface="Source Code Pro"/>
                <a:sym typeface="Source Code Pro"/>
              </a:rPr>
              <a:t>mycontroller.py </a:t>
            </a:r>
            <a:r>
              <a:rPr lang="en-US"/>
              <a:t>instead of</a:t>
            </a:r>
            <a:endParaRPr/>
          </a:p>
          <a:p>
            <a:pPr indent="78741" lvl="0" marL="260348" rtl="0" algn="l">
              <a:spcBef>
                <a:spcPts val="75"/>
              </a:spcBef>
              <a:spcAft>
                <a:spcPts val="75"/>
              </a:spcAft>
              <a:buNone/>
            </a:pPr>
            <a:r>
              <a:rPr lang="en-US"/>
              <a:t>the static one</a:t>
            </a:r>
            <a:endParaRPr/>
          </a:p>
        </p:txBody>
      </p:sp>
      <p:sp>
        <p:nvSpPr>
          <p:cNvPr id="3013" name="Google Shape;3013;p19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014" name="Google Shape;3014;p191"/>
          <p:cNvGrpSpPr/>
          <p:nvPr/>
        </p:nvGrpSpPr>
        <p:grpSpPr>
          <a:xfrm>
            <a:off x="4835500" y="1697112"/>
            <a:ext cx="2180404" cy="2730669"/>
            <a:chOff x="4302825" y="1697875"/>
            <a:chExt cx="2180404" cy="2730669"/>
          </a:xfrm>
        </p:grpSpPr>
        <p:sp>
          <p:nvSpPr>
            <p:cNvPr id="3015" name="Google Shape;3015;p191"/>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91"/>
            <p:cNvSpPr txBox="1"/>
            <p:nvPr/>
          </p:nvSpPr>
          <p:spPr>
            <a:xfrm rot="-5400000">
              <a:off x="4027725" y="1972975"/>
              <a:ext cx="2730600" cy="21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38"/>
                <a:buFont typeface="Arial"/>
                <a:buNone/>
              </a:pPr>
              <a:r>
                <a:rPr b="0" i="0" lang="en-US" sz="1350" u="none" cap="none" strike="noStrike">
                  <a:solidFill>
                    <a:schemeClr val="lt1"/>
                  </a:solidFill>
                  <a:latin typeface="Arial"/>
                  <a:ea typeface="Arial"/>
                  <a:cs typeface="Arial"/>
                  <a:sym typeface="Arial"/>
                </a:rPr>
                <a:t>simple_switch_grp</a:t>
              </a:r>
              <a:r>
                <a:rPr lang="en-US" sz="1350">
                  <a:solidFill>
                    <a:schemeClr val="lt1"/>
                  </a:solidFill>
                </a:rPr>
                <a:t>c</a:t>
              </a:r>
              <a:r>
                <a:rPr b="0" i="0" lang="en-US" sz="1350" u="none" cap="none" strike="noStrike">
                  <a:solidFill>
                    <a:schemeClr val="lt1"/>
                  </a:solidFill>
                  <a:latin typeface="Arial"/>
                  <a:ea typeface="Arial"/>
                  <a:cs typeface="Arial"/>
                  <a:sym typeface="Arial"/>
                </a:rPr>
                <a:t>  (BMv2)</a:t>
              </a:r>
              <a:endParaRPr/>
            </a:p>
          </p:txBody>
        </p:sp>
        <p:sp>
          <p:nvSpPr>
            <p:cNvPr id="3017" name="Google Shape;3017;p191"/>
            <p:cNvSpPr/>
            <p:nvPr/>
          </p:nvSpPr>
          <p:spPr>
            <a:xfrm>
              <a:off x="4702780" y="1697944"/>
              <a:ext cx="1566900" cy="350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3018" name="Google Shape;3018;p191"/>
            <p:cNvSpPr/>
            <p:nvPr/>
          </p:nvSpPr>
          <p:spPr>
            <a:xfrm rot="10800000">
              <a:off x="5612850" y="265961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91"/>
            <p:cNvSpPr txBox="1"/>
            <p:nvPr/>
          </p:nvSpPr>
          <p:spPr>
            <a:xfrm rot="5400000">
              <a:off x="5529300" y="2805137"/>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Egress</a:t>
              </a:r>
              <a:endParaRPr/>
            </a:p>
          </p:txBody>
        </p:sp>
        <p:sp>
          <p:nvSpPr>
            <p:cNvPr id="3020" name="Google Shape;3020;p191"/>
            <p:cNvSpPr/>
            <p:nvPr/>
          </p:nvSpPr>
          <p:spPr>
            <a:xfrm>
              <a:off x="4852301" y="2659493"/>
              <a:ext cx="496800" cy="850200"/>
            </a:xfrm>
            <a:prstGeom prst="can">
              <a:avLst>
                <a:gd fmla="val 25000" name="adj"/>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91"/>
            <p:cNvSpPr txBox="1"/>
            <p:nvPr/>
          </p:nvSpPr>
          <p:spPr>
            <a:xfrm rot="-5400000">
              <a:off x="4768750" y="2867332"/>
              <a:ext cx="663900" cy="496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Ingress</a:t>
              </a:r>
              <a:endParaRPr/>
            </a:p>
          </p:txBody>
        </p:sp>
        <p:sp>
          <p:nvSpPr>
            <p:cNvPr id="3022" name="Google Shape;3022;p191"/>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TM</a:t>
              </a:r>
              <a:endParaRPr/>
            </a:p>
          </p:txBody>
        </p:sp>
        <p:sp>
          <p:nvSpPr>
            <p:cNvPr id="3023" name="Google Shape;3023;p191"/>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191"/>
            <p:cNvSpPr txBox="1"/>
            <p:nvPr/>
          </p:nvSpPr>
          <p:spPr>
            <a:xfrm>
              <a:off x="47187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Parser</a:t>
              </a:r>
              <a:endParaRPr/>
            </a:p>
          </p:txBody>
        </p:sp>
        <p:sp>
          <p:nvSpPr>
            <p:cNvPr id="3025" name="Google Shape;3025;p191"/>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91"/>
            <p:cNvSpPr txBox="1"/>
            <p:nvPr/>
          </p:nvSpPr>
          <p:spPr>
            <a:xfrm>
              <a:off x="5501406" y="3667298"/>
              <a:ext cx="725100" cy="34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Deparser</a:t>
              </a:r>
              <a:endParaRPr/>
            </a:p>
          </p:txBody>
        </p:sp>
        <p:sp>
          <p:nvSpPr>
            <p:cNvPr id="3027" name="Google Shape;3027;p191"/>
            <p:cNvSpPr/>
            <p:nvPr/>
          </p:nvSpPr>
          <p:spPr>
            <a:xfrm>
              <a:off x="5019433" y="2321606"/>
              <a:ext cx="297000" cy="4464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8" name="Google Shape;3028;p191"/>
            <p:cNvSpPr/>
            <p:nvPr/>
          </p:nvSpPr>
          <p:spPr>
            <a:xfrm rot="5400000">
              <a:off x="5590805" y="2411455"/>
              <a:ext cx="446400" cy="266700"/>
            </a:xfrm>
            <a:prstGeom prst="bentArrow">
              <a:avLst>
                <a:gd fmla="val 37500" name="adj1"/>
                <a:gd fmla="val 25000" name="adj2"/>
                <a:gd fmla="val 25000" name="adj3"/>
                <a:gd fmla="val 43750" name="adj4"/>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29" name="Google Shape;3029;p191"/>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Port Interface</a:t>
              </a:r>
              <a:endParaRPr/>
            </a:p>
          </p:txBody>
        </p:sp>
        <p:sp>
          <p:nvSpPr>
            <p:cNvPr id="3030" name="Google Shape;3030;p191"/>
            <p:cNvSpPr/>
            <p:nvPr/>
          </p:nvSpPr>
          <p:spPr>
            <a:xfrm>
              <a:off x="5020021" y="3432516"/>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1" name="Google Shape;3031;p191"/>
            <p:cNvSpPr/>
            <p:nvPr/>
          </p:nvSpPr>
          <p:spPr>
            <a:xfrm>
              <a:off x="4996469" y="39304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2" name="Google Shape;3032;p191"/>
            <p:cNvSpPr/>
            <p:nvPr/>
          </p:nvSpPr>
          <p:spPr>
            <a:xfrm flipH="1" rot="10800000">
              <a:off x="5774085" y="3432664"/>
              <a:ext cx="154500" cy="2658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3" name="Google Shape;3033;p191"/>
            <p:cNvSpPr/>
            <p:nvPr/>
          </p:nvSpPr>
          <p:spPr>
            <a:xfrm flipH="1" rot="10800000">
              <a:off x="5750532" y="3930598"/>
              <a:ext cx="154500" cy="192000"/>
            </a:xfrm>
            <a:prstGeom prst="upArrow">
              <a:avLst>
                <a:gd fmla="val 50000" name="adj1"/>
                <a:gd fmla="val 50000" name="adj2"/>
              </a:avLst>
            </a:prstGeom>
            <a:solidFill>
              <a:schemeClr val="accent5"/>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34" name="Google Shape;3034;p191"/>
            <p:cNvSpPr/>
            <p:nvPr/>
          </p:nvSpPr>
          <p:spPr>
            <a:xfrm>
              <a:off x="6276096" y="2089434"/>
              <a:ext cx="198600" cy="5157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Log</a:t>
              </a:r>
              <a:endParaRPr/>
            </a:p>
          </p:txBody>
        </p:sp>
        <p:sp>
          <p:nvSpPr>
            <p:cNvPr id="3035" name="Google Shape;3035;p191"/>
            <p:cNvSpPr/>
            <p:nvPr/>
          </p:nvSpPr>
          <p:spPr>
            <a:xfrm>
              <a:off x="6280485" y="2898308"/>
              <a:ext cx="198600" cy="905100"/>
            </a:xfrm>
            <a:prstGeom prst="rect">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8"/>
                <a:buFont typeface="Arial"/>
                <a:buNone/>
              </a:pPr>
              <a:r>
                <a:rPr b="0" i="0" lang="en-US" sz="750" u="none" cap="none" strike="noStrike">
                  <a:solidFill>
                    <a:schemeClr val="lt1"/>
                  </a:solidFill>
                  <a:latin typeface="Arial"/>
                  <a:ea typeface="Arial"/>
                  <a:cs typeface="Arial"/>
                  <a:sym typeface="Arial"/>
                </a:rPr>
                <a:t>Debug</a:t>
              </a:r>
              <a:endParaRPr/>
            </a:p>
          </p:txBody>
        </p:sp>
      </p:grpSp>
      <p:grpSp>
        <p:nvGrpSpPr>
          <p:cNvPr id="3036" name="Google Shape;3036;p191"/>
          <p:cNvGrpSpPr/>
          <p:nvPr/>
        </p:nvGrpSpPr>
        <p:grpSpPr>
          <a:xfrm>
            <a:off x="3041396" y="3954577"/>
            <a:ext cx="5785366" cy="958884"/>
            <a:chOff x="2508721" y="3955339"/>
            <a:chExt cx="5785366" cy="958884"/>
          </a:xfrm>
        </p:grpSpPr>
        <p:sp>
          <p:nvSpPr>
            <p:cNvPr id="3037" name="Google Shape;3037;p191"/>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sniffer</a:t>
              </a:r>
              <a:endParaRPr/>
            </a:p>
          </p:txBody>
        </p:sp>
        <p:sp>
          <p:nvSpPr>
            <p:cNvPr id="3038" name="Google Shape;3038;p191"/>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12"/>
                <a:buFont typeface="Arial"/>
                <a:buNone/>
              </a:pPr>
              <a:r>
                <a:rPr b="0" i="0" lang="en-US" sz="1248" u="none" cap="none" strike="noStrike">
                  <a:solidFill>
                    <a:schemeClr val="lt1"/>
                  </a:solidFill>
                  <a:latin typeface="Arial"/>
                  <a:ea typeface="Arial"/>
                  <a:cs typeface="Arial"/>
                  <a:sym typeface="Arial"/>
                </a:rPr>
                <a:t>Packet generator </a:t>
              </a:r>
              <a:endParaRPr/>
            </a:p>
          </p:txBody>
        </p:sp>
        <p:sp>
          <p:nvSpPr>
            <p:cNvPr id="3039" name="Google Shape;3039;p191"/>
            <p:cNvSpPr/>
            <p:nvPr/>
          </p:nvSpPr>
          <p:spPr>
            <a:xfrm flipH="1" rot="10800000">
              <a:off x="3585946" y="4362106"/>
              <a:ext cx="315600" cy="528300"/>
            </a:xfrm>
            <a:prstGeom prst="bentArrow">
              <a:avLst>
                <a:gd fmla="val 25000"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0" name="Google Shape;3040;p191"/>
            <p:cNvSpPr/>
            <p:nvPr/>
          </p:nvSpPr>
          <p:spPr>
            <a:xfrm flipH="1" rot="5400000">
              <a:off x="6863803" y="4389126"/>
              <a:ext cx="479100" cy="415800"/>
            </a:xfrm>
            <a:prstGeom prst="bentArrow">
              <a:avLst>
                <a:gd fmla="val 17565" name="adj1"/>
                <a:gd fmla="val 25000" name="adj2"/>
                <a:gd fmla="val 25000" name="adj3"/>
                <a:gd fmla="val 43750" name="adj4"/>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nvGrpSpPr>
            <p:cNvPr id="3041" name="Google Shape;3041;p191"/>
            <p:cNvGrpSpPr/>
            <p:nvPr/>
          </p:nvGrpSpPr>
          <p:grpSpPr>
            <a:xfrm>
              <a:off x="3901659" y="4324383"/>
              <a:ext cx="2993625" cy="589840"/>
              <a:chOff x="3678212" y="5904707"/>
              <a:chExt cx="3991500" cy="786453"/>
            </a:xfrm>
          </p:grpSpPr>
          <p:sp>
            <p:nvSpPr>
              <p:cNvPr id="3042" name="Google Shape;3042;p191"/>
              <p:cNvSpPr/>
              <p:nvPr/>
            </p:nvSpPr>
            <p:spPr>
              <a:xfrm>
                <a:off x="3678212" y="6110660"/>
                <a:ext cx="3991500" cy="580500"/>
              </a:xfrm>
              <a:prstGeom prst="roundRect">
                <a:avLst>
                  <a:gd fmla="val 16667" name="adj"/>
                </a:avLst>
              </a:prstGeom>
              <a:gradFill>
                <a:gsLst>
                  <a:gs pos="0">
                    <a:srgbClr val="FFA09D"/>
                  </a:gs>
                  <a:gs pos="35000">
                    <a:srgbClr val="FFBCBC"/>
                  </a:gs>
                  <a:gs pos="100000">
                    <a:srgbClr val="FFE2E2"/>
                  </a:gs>
                </a:gsLst>
                <a:lin ang="16200038" scaled="0"/>
              </a:gradFill>
              <a:ln cap="flat" cmpd="sng" w="9525">
                <a:solidFill>
                  <a:srgbClr val="BD4B48"/>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Linux Kernel</a:t>
                </a:r>
                <a:endParaRPr/>
              </a:p>
            </p:txBody>
          </p:sp>
          <p:sp>
            <p:nvSpPr>
              <p:cNvPr id="3043" name="Google Shape;3043;p191"/>
              <p:cNvSpPr txBox="1"/>
              <p:nvPr/>
            </p:nvSpPr>
            <p:spPr>
              <a:xfrm>
                <a:off x="3910073" y="6035078"/>
                <a:ext cx="885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63"/>
                  <a:buFont typeface="Arial"/>
                  <a:buNone/>
                </a:pPr>
                <a:r>
                  <a:rPr b="0" i="0" lang="en-US" sz="1050" u="none" cap="none" strike="noStrike">
                    <a:solidFill>
                      <a:schemeClr val="dk1"/>
                    </a:solidFill>
                    <a:latin typeface="Arial"/>
                    <a:ea typeface="Arial"/>
                    <a:cs typeface="Arial"/>
                    <a:sym typeface="Arial"/>
                  </a:rPr>
                  <a:t>veth0..n</a:t>
                </a:r>
                <a:endParaRPr/>
              </a:p>
            </p:txBody>
          </p:sp>
          <p:sp>
            <p:nvSpPr>
              <p:cNvPr id="3044" name="Google Shape;3044;p191"/>
              <p:cNvSpPr/>
              <p:nvPr/>
            </p:nvSpPr>
            <p:spPr>
              <a:xfrm flipH="1" rot="10800000">
                <a:off x="4822832"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5" name="Google Shape;3045;p191"/>
              <p:cNvSpPr/>
              <p:nvPr/>
            </p:nvSpPr>
            <p:spPr>
              <a:xfrm flipH="1" rot="10800000">
                <a:off x="5180071"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6" name="Google Shape;3046;p191"/>
              <p:cNvSpPr/>
              <p:nvPr/>
            </p:nvSpPr>
            <p:spPr>
              <a:xfrm flipH="1" rot="10800000">
                <a:off x="5537310"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3047" name="Google Shape;3047;p191"/>
              <p:cNvSpPr/>
              <p:nvPr/>
            </p:nvSpPr>
            <p:spPr>
              <a:xfrm flipH="1" rot="10800000">
                <a:off x="6461294" y="5904707"/>
                <a:ext cx="245700" cy="319500"/>
              </a:xfrm>
              <a:prstGeom prst="snip2SameRect">
                <a:avLst>
                  <a:gd fmla="val 16667" name="adj1"/>
                  <a:gd fmla="val 0" name="adj2"/>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grpSp>
      </p:grpSp>
      <p:grpSp>
        <p:nvGrpSpPr>
          <p:cNvPr id="3048" name="Google Shape;3048;p191"/>
          <p:cNvGrpSpPr/>
          <p:nvPr/>
        </p:nvGrpSpPr>
        <p:grpSpPr>
          <a:xfrm>
            <a:off x="6957950" y="1968363"/>
            <a:ext cx="1459304" cy="1577223"/>
            <a:chOff x="6425275" y="1969126"/>
            <a:chExt cx="1459304" cy="1577223"/>
          </a:xfrm>
        </p:grpSpPr>
        <p:sp>
          <p:nvSpPr>
            <p:cNvPr id="3049" name="Google Shape;3049;p191"/>
            <p:cNvSpPr/>
            <p:nvPr/>
          </p:nvSpPr>
          <p:spPr>
            <a:xfrm>
              <a:off x="6425275" y="2192985"/>
              <a:ext cx="885900" cy="210300"/>
            </a:xfrm>
            <a:prstGeom prst="right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C:\Users\ecoffey\AppData\Local\Temp\Rar$DRa1.653\30059_Device_laptop_3145_default_256.png" id="3050" name="Google Shape;3050;p191"/>
            <p:cNvPicPr preferRelativeResize="0"/>
            <p:nvPr/>
          </p:nvPicPr>
          <p:blipFill rotWithShape="1">
            <a:blip r:embed="rId3">
              <a:alphaModFix/>
            </a:blip>
            <a:srcRect b="0" l="0" r="0" t="0"/>
            <a:stretch/>
          </p:blipFill>
          <p:spPr>
            <a:xfrm>
              <a:off x="7222902" y="1969126"/>
              <a:ext cx="661676" cy="661676"/>
            </a:xfrm>
            <a:prstGeom prst="rect">
              <a:avLst/>
            </a:prstGeom>
            <a:noFill/>
            <a:ln>
              <a:noFill/>
            </a:ln>
          </p:spPr>
        </p:pic>
        <p:sp>
          <p:nvSpPr>
            <p:cNvPr id="3051" name="Google Shape;3051;p191"/>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6"/>
                <a:buFont typeface="Arial"/>
                <a:buNone/>
              </a:pPr>
              <a:r>
                <a:rPr b="0" i="0" lang="en-US" sz="825" u="none" cap="none" strike="noStrike">
                  <a:solidFill>
                    <a:schemeClr val="lt1"/>
                  </a:solidFill>
                  <a:latin typeface="Arial"/>
                  <a:ea typeface="Arial"/>
                  <a:cs typeface="Arial"/>
                  <a:sym typeface="Arial"/>
                </a:rPr>
                <a:t>P4  Debugger</a:t>
              </a:r>
              <a:endParaRPr/>
            </a:p>
          </p:txBody>
        </p:sp>
        <p:sp>
          <p:nvSpPr>
            <p:cNvPr id="3052" name="Google Shape;3052;p191"/>
            <p:cNvSpPr/>
            <p:nvPr/>
          </p:nvSpPr>
          <p:spPr>
            <a:xfrm>
              <a:off x="6528148" y="3222949"/>
              <a:ext cx="694800" cy="323400"/>
            </a:xfrm>
            <a:prstGeom prst="bentUpArrow">
              <a:avLst>
                <a:gd fmla="val 25000" name="adj1"/>
                <a:gd fmla="val 25000" name="adj2"/>
                <a:gd fmla="val 25000" name="adj3"/>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
        <p:nvSpPr>
          <p:cNvPr id="3053" name="Google Shape;3053;p191"/>
          <p:cNvSpPr/>
          <p:nvPr/>
        </p:nvSpPr>
        <p:spPr>
          <a:xfrm>
            <a:off x="4678875" y="753788"/>
            <a:ext cx="2519400" cy="600000"/>
          </a:xfrm>
          <a:prstGeom prst="rect">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3054" name="Google Shape;3054;p191"/>
          <p:cNvSpPr/>
          <p:nvPr/>
        </p:nvSpPr>
        <p:spPr>
          <a:xfrm>
            <a:off x="5292799" y="1056853"/>
            <a:ext cx="1466400" cy="296700"/>
          </a:xfrm>
          <a:prstGeom prst="roundRect">
            <a:avLst>
              <a:gd fmla="val 16667" name="adj"/>
            </a:avLst>
          </a:prstGeom>
          <a:solidFill>
            <a:schemeClr val="accent2"/>
          </a:solidFill>
          <a:ln cap="flat" cmpd="sng" w="38100">
            <a:solidFill>
              <a:schemeClr val="lt1"/>
            </a:solidFill>
            <a:prstDash val="solid"/>
            <a:round/>
            <a:headEnd len="sm" w="sm" type="none"/>
            <a:tailEnd len="sm" w="sm" type="none"/>
          </a:ln>
          <a:effectLst>
            <a:outerShdw blurRad="39999"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3055" name="Google Shape;3055;p191"/>
          <p:cNvSpPr/>
          <p:nvPr/>
        </p:nvSpPr>
        <p:spPr>
          <a:xfrm>
            <a:off x="5881876" y="1353725"/>
            <a:ext cx="184500" cy="358800"/>
          </a:xfrm>
          <a:prstGeom prst="upDownArrow">
            <a:avLst>
              <a:gd fmla="val 50000" name="adj1"/>
              <a:gd fmla="val 50000" name="adj2"/>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056" name="Google Shape;3056;p191"/>
          <p:cNvSpPr/>
          <p:nvPr/>
        </p:nvSpPr>
        <p:spPr>
          <a:xfrm>
            <a:off x="4366854" y="986961"/>
            <a:ext cx="365418" cy="358776"/>
          </a:xfrm>
          <a:prstGeom prst="flowChartDocument">
            <a:avLst/>
          </a:prstGeom>
          <a:gradFill>
            <a:gsLst>
              <a:gs pos="0">
                <a:srgbClr val="C86C1F"/>
              </a:gs>
              <a:gs pos="80000">
                <a:srgbClr val="FF8E29"/>
              </a:gs>
              <a:gs pos="100000">
                <a:srgbClr val="FF8D25"/>
              </a:gs>
            </a:gsLst>
            <a:lin ang="16200038" scaled="0"/>
          </a:gradFill>
          <a:ln cap="flat" cmpd="sng" w="9525">
            <a:solidFill>
              <a:srgbClr val="F5913F"/>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
        <p:nvSpPr>
          <p:cNvPr id="3057" name="Google Shape;3057;p191"/>
          <p:cNvSpPr/>
          <p:nvPr/>
        </p:nvSpPr>
        <p:spPr>
          <a:xfrm>
            <a:off x="4232025" y="1097813"/>
            <a:ext cx="365418" cy="358776"/>
          </a:xfrm>
          <a:prstGeom prst="flowChartDocument">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373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63"/>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p192"/>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endParaRPr/>
          </a:p>
        </p:txBody>
      </p:sp>
      <p:sp>
        <p:nvSpPr>
          <p:cNvPr id="3064" name="Google Shape;3064;p192"/>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API overview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Workflow</a:t>
            </a:r>
            <a:endParaRPr/>
          </a:p>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Exercise - Tunneling</a:t>
            </a:r>
            <a:endParaRPr b="1"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rgbClr val="3F3151"/>
              </a:buClr>
              <a:buSzPts val="1800"/>
              <a:buFont typeface="Merriweather Sans"/>
              <a:buChar char="•"/>
            </a:pPr>
            <a:r>
              <a:rPr lang="en-US"/>
              <a:t>Why P4Runtime?</a:t>
            </a:r>
            <a:endParaRPr/>
          </a:p>
          <a:p>
            <a:pPr indent="0" lvl="0" marL="0" marR="0" rtl="0" algn="l">
              <a:lnSpc>
                <a:spcPct val="100000"/>
              </a:lnSpc>
              <a:spcBef>
                <a:spcPts val="0"/>
              </a:spcBef>
              <a:spcAft>
                <a:spcPts val="0"/>
              </a:spcAft>
              <a:buNone/>
            </a:pPr>
            <a:r>
              <a:t/>
            </a:r>
            <a:endParaRPr/>
          </a:p>
        </p:txBody>
      </p:sp>
      <p:sp>
        <p:nvSpPr>
          <p:cNvPr id="3065" name="Google Shape;3065;p19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193"/>
          <p:cNvSpPr/>
          <p:nvPr/>
        </p:nvSpPr>
        <p:spPr>
          <a:xfrm>
            <a:off x="609600" y="1809750"/>
            <a:ext cx="2209800" cy="1981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2" name="Google Shape;3072;p193"/>
          <p:cNvSpPr/>
          <p:nvPr/>
        </p:nvSpPr>
        <p:spPr>
          <a:xfrm>
            <a:off x="5105400" y="1047750"/>
            <a:ext cx="3722400" cy="2743200"/>
          </a:xfrm>
          <a:prstGeom prst="rect">
            <a:avLst/>
          </a:prstGeom>
          <a:noFill/>
          <a:ln cap="flat" cmpd="sng" w="19050">
            <a:solidFill>
              <a:srgbClr val="000000"/>
            </a:solidFill>
            <a:prstDash val="dash"/>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73" name="Google Shape;3073;p19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Runtime control of P4 data planes</a:t>
            </a:r>
            <a:endParaRPr/>
          </a:p>
        </p:txBody>
      </p:sp>
      <p:sp>
        <p:nvSpPr>
          <p:cNvPr id="3074" name="Google Shape;3074;p19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075" name="Google Shape;3075;p193"/>
          <p:cNvSpPr/>
          <p:nvPr/>
        </p:nvSpPr>
        <p:spPr>
          <a:xfrm>
            <a:off x="762000" y="1885950"/>
            <a:ext cx="1905000" cy="6096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Program</a:t>
            </a:r>
            <a:endParaRPr/>
          </a:p>
        </p:txBody>
      </p:sp>
      <p:sp>
        <p:nvSpPr>
          <p:cNvPr id="3076" name="Google Shape;3076;p193"/>
          <p:cNvSpPr/>
          <p:nvPr/>
        </p:nvSpPr>
        <p:spPr>
          <a:xfrm>
            <a:off x="762000" y="2724150"/>
            <a:ext cx="19050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Architecture</a:t>
            </a:r>
            <a:endParaRPr/>
          </a:p>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Model</a:t>
            </a:r>
            <a:endParaRPr/>
          </a:p>
        </p:txBody>
      </p:sp>
      <p:sp>
        <p:nvSpPr>
          <p:cNvPr id="3077" name="Google Shape;3077;p193"/>
          <p:cNvSpPr/>
          <p:nvPr/>
        </p:nvSpPr>
        <p:spPr>
          <a:xfrm>
            <a:off x="3048000" y="1885950"/>
            <a:ext cx="1524000" cy="6096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P4 Compiler</a:t>
            </a:r>
            <a:endParaRPr/>
          </a:p>
        </p:txBody>
      </p:sp>
      <p:sp>
        <p:nvSpPr>
          <p:cNvPr id="3078" name="Google Shape;3078;p193"/>
          <p:cNvSpPr/>
          <p:nvPr/>
        </p:nvSpPr>
        <p:spPr>
          <a:xfrm>
            <a:off x="3048000" y="2876550"/>
            <a:ext cx="1524000" cy="762000"/>
          </a:xfrm>
          <a:prstGeom prst="rect">
            <a:avLst/>
          </a:prstGeom>
          <a:solidFill>
            <a:srgbClr val="DE828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rPr b="0" i="0" lang="en-US" sz="1400" u="none" cap="none" strike="noStrike">
                <a:solidFill>
                  <a:srgbClr val="000000"/>
                </a:solidFill>
                <a:latin typeface="Arial"/>
                <a:ea typeface="Arial"/>
                <a:cs typeface="Arial"/>
                <a:sym typeface="Arial"/>
              </a:rPr>
              <a:t>Target-specific configuration binary</a:t>
            </a:r>
            <a:endParaRPr/>
          </a:p>
        </p:txBody>
      </p:sp>
      <p:sp>
        <p:nvSpPr>
          <p:cNvPr id="3079" name="Google Shape;3079;p193"/>
          <p:cNvSpPr/>
          <p:nvPr/>
        </p:nvSpPr>
        <p:spPr>
          <a:xfrm>
            <a:off x="5257800" y="1200150"/>
            <a:ext cx="3431400" cy="7620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2400" u="none" cap="none" strike="noStrike">
                <a:solidFill>
                  <a:srgbClr val="000000"/>
                </a:solidFill>
                <a:latin typeface="Arial"/>
                <a:ea typeface="Arial"/>
                <a:cs typeface="Arial"/>
                <a:sym typeface="Arial"/>
              </a:rPr>
              <a:t>Control Plane</a:t>
            </a:r>
            <a:endParaRPr/>
          </a:p>
        </p:txBody>
      </p:sp>
      <p:sp>
        <p:nvSpPr>
          <p:cNvPr id="3080" name="Google Shape;3080;p193"/>
          <p:cNvSpPr/>
          <p:nvPr/>
        </p:nvSpPr>
        <p:spPr>
          <a:xfrm>
            <a:off x="5257800" y="2724150"/>
            <a:ext cx="3431400" cy="914400"/>
          </a:xfrm>
          <a:prstGeom prst="rect">
            <a:avLst/>
          </a:prstGeom>
          <a:solidFill>
            <a:srgbClr val="F1C232"/>
          </a:solidFill>
          <a:ln cap="flat" cmpd="sng" w="19050">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450"/>
              <a:buFont typeface="Arial"/>
              <a:buNone/>
            </a:pPr>
            <a:r>
              <a:rPr b="0" i="0" lang="en-US" sz="1800" u="none" cap="none" strike="noStrike">
                <a:solidFill>
                  <a:srgbClr val="000000"/>
                </a:solidFill>
                <a:latin typeface="Arial"/>
                <a:ea typeface="Arial"/>
                <a:cs typeface="Arial"/>
                <a:sym typeface="Arial"/>
              </a:rPr>
              <a:t>Data Plane</a:t>
            </a:r>
            <a:endParaRPr/>
          </a:p>
        </p:txBody>
      </p:sp>
      <p:sp>
        <p:nvSpPr>
          <p:cNvPr id="3081" name="Google Shape;3081;p193"/>
          <p:cNvSpPr/>
          <p:nvPr/>
        </p:nvSpPr>
        <p:spPr>
          <a:xfrm>
            <a:off x="54102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Tables</a:t>
            </a:r>
            <a:endParaRPr/>
          </a:p>
        </p:txBody>
      </p:sp>
      <p:sp>
        <p:nvSpPr>
          <p:cNvPr id="3082" name="Google Shape;3082;p193"/>
          <p:cNvSpPr/>
          <p:nvPr/>
        </p:nvSpPr>
        <p:spPr>
          <a:xfrm>
            <a:off x="6324600" y="2952750"/>
            <a:ext cx="762000" cy="533400"/>
          </a:xfrm>
          <a:prstGeom prst="rect">
            <a:avLst/>
          </a:prstGeom>
          <a:solidFill>
            <a:srgbClr val="CCFFCC"/>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Extern</a:t>
            </a:r>
            <a:endParaRPr/>
          </a:p>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objects</a:t>
            </a:r>
            <a:endParaRPr/>
          </a:p>
        </p:txBody>
      </p:sp>
      <p:sp>
        <p:nvSpPr>
          <p:cNvPr id="3083" name="Google Shape;3083;p193"/>
          <p:cNvSpPr/>
          <p:nvPr/>
        </p:nvSpPr>
        <p:spPr>
          <a:xfrm>
            <a:off x="5427827" y="1962150"/>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4" name="Google Shape;3084;p193"/>
          <p:cNvSpPr/>
          <p:nvPr/>
        </p:nvSpPr>
        <p:spPr>
          <a:xfrm>
            <a:off x="6646849" y="1950421"/>
            <a:ext cx="228600" cy="10668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5" name="Google Shape;3085;p193"/>
          <p:cNvSpPr/>
          <p:nvPr/>
        </p:nvSpPr>
        <p:spPr>
          <a:xfrm>
            <a:off x="2590800" y="2038350"/>
            <a:ext cx="5334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6" name="Google Shape;3086;p193"/>
          <p:cNvSpPr/>
          <p:nvPr/>
        </p:nvSpPr>
        <p:spPr>
          <a:xfrm rot="5400000">
            <a:off x="3619500" y="2505150"/>
            <a:ext cx="381000" cy="304800"/>
          </a:xfrm>
          <a:prstGeom prst="rightArrow">
            <a:avLst>
              <a:gd fmla="val 50000" name="adj1"/>
              <a:gd fmla="val 50000" name="adj2"/>
            </a:avLst>
          </a:prstGeom>
          <a:solidFill>
            <a:srgbClr val="FFFF00"/>
          </a:solidFill>
          <a:ln cap="flat" cmpd="sng" w="19050">
            <a:solidFill>
              <a:srgbClr val="FFD8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87" name="Google Shape;3087;p193"/>
          <p:cNvSpPr/>
          <p:nvPr/>
        </p:nvSpPr>
        <p:spPr>
          <a:xfrm>
            <a:off x="4572000" y="3028950"/>
            <a:ext cx="838200" cy="381000"/>
          </a:xfrm>
          <a:prstGeom prst="rightArrow">
            <a:avLst>
              <a:gd fmla="val 50000" name="adj1"/>
              <a:gd fmla="val 50000" name="adj2"/>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Load</a:t>
            </a:r>
            <a:endParaRPr/>
          </a:p>
        </p:txBody>
      </p:sp>
      <p:sp>
        <p:nvSpPr>
          <p:cNvPr id="3088" name="Google Shape;3088;p193"/>
          <p:cNvSpPr txBox="1"/>
          <p:nvPr/>
        </p:nvSpPr>
        <p:spPr>
          <a:xfrm>
            <a:off x="1905000" y="4095750"/>
            <a:ext cx="2091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Vendor supplied</a:t>
            </a:r>
            <a:endParaRPr/>
          </a:p>
        </p:txBody>
      </p:sp>
      <p:sp>
        <p:nvSpPr>
          <p:cNvPr id="3089" name="Google Shape;3089;p193"/>
          <p:cNvSpPr txBox="1"/>
          <p:nvPr/>
        </p:nvSpPr>
        <p:spPr>
          <a:xfrm>
            <a:off x="2743200" y="819150"/>
            <a:ext cx="1815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00"/>
              <a:buFont typeface="Arial"/>
              <a:buNone/>
            </a:pPr>
            <a:r>
              <a:rPr b="0" i="1" lang="en-US" sz="2000" u="none" cap="none" strike="noStrike">
                <a:solidFill>
                  <a:srgbClr val="000000"/>
                </a:solidFill>
                <a:latin typeface="Arial"/>
                <a:ea typeface="Arial"/>
                <a:cs typeface="Arial"/>
                <a:sym typeface="Arial"/>
              </a:rPr>
              <a:t>User supplied</a:t>
            </a:r>
            <a:endParaRPr/>
          </a:p>
        </p:txBody>
      </p:sp>
      <p:cxnSp>
        <p:nvCxnSpPr>
          <p:cNvPr id="3090" name="Google Shape;3090;p193"/>
          <p:cNvCxnSpPr>
            <a:stCxn id="3088" idx="0"/>
          </p:cNvCxnSpPr>
          <p:nvPr/>
        </p:nvCxnSpPr>
        <p:spPr>
          <a:xfrm rot="10800000">
            <a:off x="2362050" y="3638550"/>
            <a:ext cx="588600" cy="457200"/>
          </a:xfrm>
          <a:prstGeom prst="straightConnector1">
            <a:avLst/>
          </a:prstGeom>
          <a:noFill/>
          <a:ln cap="flat" cmpd="sng" w="25400">
            <a:solidFill>
              <a:srgbClr val="000000"/>
            </a:solidFill>
            <a:prstDash val="solid"/>
            <a:round/>
            <a:headEnd len="sm" w="sm" type="none"/>
            <a:tailEnd len="med" w="med" type="stealth"/>
          </a:ln>
        </p:spPr>
      </p:cxnSp>
      <p:cxnSp>
        <p:nvCxnSpPr>
          <p:cNvPr id="3091" name="Google Shape;3091;p193"/>
          <p:cNvCxnSpPr>
            <a:stCxn id="3088" idx="0"/>
          </p:cNvCxnSpPr>
          <p:nvPr/>
        </p:nvCxnSpPr>
        <p:spPr>
          <a:xfrm flipH="1" rot="10800000">
            <a:off x="2950650" y="2495550"/>
            <a:ext cx="249600" cy="1600200"/>
          </a:xfrm>
          <a:prstGeom prst="straightConnector1">
            <a:avLst/>
          </a:prstGeom>
          <a:noFill/>
          <a:ln cap="flat" cmpd="sng" w="25400">
            <a:solidFill>
              <a:srgbClr val="000000"/>
            </a:solidFill>
            <a:prstDash val="solid"/>
            <a:round/>
            <a:headEnd len="sm" w="sm" type="none"/>
            <a:tailEnd len="med" w="med" type="stealth"/>
          </a:ln>
        </p:spPr>
      </p:cxnSp>
      <p:cxnSp>
        <p:nvCxnSpPr>
          <p:cNvPr id="3092" name="Google Shape;3092;p193"/>
          <p:cNvCxnSpPr>
            <a:stCxn id="3088" idx="0"/>
          </p:cNvCxnSpPr>
          <p:nvPr/>
        </p:nvCxnSpPr>
        <p:spPr>
          <a:xfrm flipH="1" rot="10800000">
            <a:off x="2950650" y="3596850"/>
            <a:ext cx="2321700" cy="498900"/>
          </a:xfrm>
          <a:prstGeom prst="straightConnector1">
            <a:avLst/>
          </a:prstGeom>
          <a:noFill/>
          <a:ln cap="flat" cmpd="sng" w="25400">
            <a:solidFill>
              <a:srgbClr val="000000"/>
            </a:solidFill>
            <a:prstDash val="solid"/>
            <a:round/>
            <a:headEnd len="sm" w="sm" type="none"/>
            <a:tailEnd len="med" w="med" type="stealth"/>
          </a:ln>
        </p:spPr>
      </p:cxnSp>
      <p:cxnSp>
        <p:nvCxnSpPr>
          <p:cNvPr id="3093" name="Google Shape;3093;p193"/>
          <p:cNvCxnSpPr>
            <a:stCxn id="3089" idx="2"/>
          </p:cNvCxnSpPr>
          <p:nvPr/>
        </p:nvCxnSpPr>
        <p:spPr>
          <a:xfrm flipH="1">
            <a:off x="2514450" y="1219350"/>
            <a:ext cx="1136400" cy="666600"/>
          </a:xfrm>
          <a:prstGeom prst="straightConnector1">
            <a:avLst/>
          </a:prstGeom>
          <a:noFill/>
          <a:ln cap="flat" cmpd="sng" w="25400">
            <a:solidFill>
              <a:srgbClr val="000000"/>
            </a:solidFill>
            <a:prstDash val="solid"/>
            <a:round/>
            <a:headEnd len="sm" w="sm" type="none"/>
            <a:tailEnd len="med" w="med" type="stealth"/>
          </a:ln>
        </p:spPr>
      </p:cxnSp>
      <p:cxnSp>
        <p:nvCxnSpPr>
          <p:cNvPr id="3094" name="Google Shape;3094;p193"/>
          <p:cNvCxnSpPr>
            <a:stCxn id="3089" idx="2"/>
          </p:cNvCxnSpPr>
          <p:nvPr/>
        </p:nvCxnSpPr>
        <p:spPr>
          <a:xfrm>
            <a:off x="3650850" y="1219350"/>
            <a:ext cx="1606800" cy="285600"/>
          </a:xfrm>
          <a:prstGeom prst="straightConnector1">
            <a:avLst/>
          </a:prstGeom>
          <a:noFill/>
          <a:ln cap="flat" cmpd="sng" w="25400">
            <a:solidFill>
              <a:srgbClr val="000000"/>
            </a:solidFill>
            <a:prstDash val="solid"/>
            <a:round/>
            <a:headEnd len="sm" w="sm" type="none"/>
            <a:tailEnd len="med" w="med" type="stealth"/>
          </a:ln>
        </p:spPr>
      </p:cxnSp>
      <p:sp>
        <p:nvSpPr>
          <p:cNvPr id="3095" name="Google Shape;3095;p193"/>
          <p:cNvSpPr txBox="1"/>
          <p:nvPr/>
        </p:nvSpPr>
        <p:spPr>
          <a:xfrm>
            <a:off x="5550971" y="2064543"/>
            <a:ext cx="10668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Add/remove</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table entries</a:t>
            </a:r>
            <a:endParaRPr/>
          </a:p>
        </p:txBody>
      </p:sp>
      <p:sp>
        <p:nvSpPr>
          <p:cNvPr id="3096" name="Google Shape;3096;p193"/>
          <p:cNvSpPr txBox="1"/>
          <p:nvPr/>
        </p:nvSpPr>
        <p:spPr>
          <a:xfrm>
            <a:off x="6992692" y="2322302"/>
            <a:ext cx="12717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97" name="Google Shape;3097;p193"/>
          <p:cNvSpPr/>
          <p:nvPr/>
        </p:nvSpPr>
        <p:spPr>
          <a:xfrm>
            <a:off x="7391330" y="2612434"/>
            <a:ext cx="993600" cy="2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CPU port</a:t>
            </a:r>
            <a:endParaRPr/>
          </a:p>
        </p:txBody>
      </p:sp>
      <p:sp>
        <p:nvSpPr>
          <p:cNvPr id="3098" name="Google Shape;3098;p193"/>
          <p:cNvSpPr/>
          <p:nvPr/>
        </p:nvSpPr>
        <p:spPr>
          <a:xfrm>
            <a:off x="7590752" y="1997289"/>
            <a:ext cx="228600" cy="609600"/>
          </a:xfrm>
          <a:prstGeom prst="upDownArrow">
            <a:avLst>
              <a:gd fmla="val 50000" name="adj1"/>
              <a:gd fmla="val 50000" name="adj2"/>
            </a:avLst>
          </a:prstGeom>
          <a:solidFill>
            <a:srgbClr val="66666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99" name="Google Shape;3099;p193"/>
          <p:cNvSpPr txBox="1"/>
          <p:nvPr/>
        </p:nvSpPr>
        <p:spPr>
          <a:xfrm>
            <a:off x="7761000" y="2037850"/>
            <a:ext cx="12306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Packet-in/out</a:t>
            </a:r>
            <a:endParaRPr/>
          </a:p>
        </p:txBody>
      </p:sp>
      <p:sp>
        <p:nvSpPr>
          <p:cNvPr id="3100" name="Google Shape;3100;p193"/>
          <p:cNvSpPr txBox="1"/>
          <p:nvPr/>
        </p:nvSpPr>
        <p:spPr>
          <a:xfrm>
            <a:off x="6808377" y="2093689"/>
            <a:ext cx="762000" cy="49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Extern</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control</a:t>
            </a:r>
            <a:endParaRPr/>
          </a:p>
        </p:txBody>
      </p:sp>
      <p:grpSp>
        <p:nvGrpSpPr>
          <p:cNvPr id="3101" name="Google Shape;3101;p193"/>
          <p:cNvGrpSpPr/>
          <p:nvPr/>
        </p:nvGrpSpPr>
        <p:grpSpPr>
          <a:xfrm>
            <a:off x="5105384" y="1883101"/>
            <a:ext cx="3722418" cy="2913349"/>
            <a:chOff x="4899300" y="1950424"/>
            <a:chExt cx="3939900" cy="2913349"/>
          </a:xfrm>
        </p:grpSpPr>
        <p:sp>
          <p:nvSpPr>
            <p:cNvPr id="3102" name="Google Shape;3102;p193"/>
            <p:cNvSpPr/>
            <p:nvPr/>
          </p:nvSpPr>
          <p:spPr>
            <a:xfrm>
              <a:off x="4899300" y="1950424"/>
              <a:ext cx="3939900" cy="1066800"/>
            </a:xfrm>
            <a:prstGeom prst="rect">
              <a:avLst/>
            </a:prstGeom>
            <a:solidFill>
              <a:srgbClr val="FF0000">
                <a:alpha val="11764"/>
              </a:srgbClr>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93"/>
            <p:cNvSpPr txBox="1"/>
            <p:nvPr/>
          </p:nvSpPr>
          <p:spPr>
            <a:xfrm>
              <a:off x="5475444" y="3949373"/>
              <a:ext cx="29961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Focus of this session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1"/>
                                        </p:tgtEl>
                                        <p:attrNameLst>
                                          <p:attrName>style.visibility</p:attrName>
                                        </p:attrNameLst>
                                      </p:cBhvr>
                                      <p:to>
                                        <p:strVal val="visible"/>
                                      </p:to>
                                    </p:set>
                                    <p:animEffect filter="fade" transition="in">
                                      <p:cBhvr>
                                        <p:cTn dur="500"/>
                                        <p:tgtEl>
                                          <p:spTgt spid="3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19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Existing approaches to runtime control</a:t>
            </a:r>
            <a:endParaRPr/>
          </a:p>
        </p:txBody>
      </p:sp>
      <p:sp>
        <p:nvSpPr>
          <p:cNvPr id="3110" name="Google Shape;3110;p194"/>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P4 compiler auto-generated runtime APIs</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Program-dependent -- hard to provision new P4 program without restarting the control plane!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BMv2 CLI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Program-independent, but target-specific -- control plane not portable!</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OpenFlow</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 -- protocol headers and actions baked in the specification!</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361950" lvl="0" marL="457200" marR="0" rtl="0" algn="l">
              <a:lnSpc>
                <a:spcPct val="100000"/>
              </a:lnSpc>
              <a:spcBef>
                <a:spcPts val="75"/>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OCP Switch Abstraction Interface (SAI)</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Target-independent, but protocol-dependent</a:t>
            </a:r>
            <a:endParaRPr/>
          </a:p>
        </p:txBody>
      </p:sp>
      <p:sp>
        <p:nvSpPr>
          <p:cNvPr id="3111" name="Google Shape;3111;p19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195"/>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do we need another data plane control API?</a:t>
            </a:r>
            <a:endParaRPr/>
          </a:p>
        </p:txBody>
      </p:sp>
      <p:sp>
        <p:nvSpPr>
          <p:cNvPr id="3118" name="Google Shape;3118;p195"/>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sz="825">
                <a:solidFill>
                  <a:srgbClr val="888888"/>
                </a:solidFill>
              </a:rPr>
              <a:t>‹#›</a:t>
            </a:fld>
            <a:endParaRPr sz="825">
              <a:solidFill>
                <a:srgbClr val="888888"/>
              </a:solidFill>
            </a:endParaRPr>
          </a:p>
        </p:txBody>
      </p:sp>
      <p:pic>
        <p:nvPicPr>
          <p:cNvPr id="3119" name="Google Shape;3119;p195"/>
          <p:cNvPicPr preferRelativeResize="0"/>
          <p:nvPr/>
        </p:nvPicPr>
        <p:blipFill>
          <a:blip r:embed="rId3">
            <a:alphaModFix/>
          </a:blip>
          <a:stretch>
            <a:fillRect/>
          </a:stretch>
        </p:blipFill>
        <p:spPr>
          <a:xfrm>
            <a:off x="1381050" y="812300"/>
            <a:ext cx="6381875" cy="3612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19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Properties of a runtime control API</a:t>
            </a:r>
            <a:endParaRPr/>
          </a:p>
        </p:txBody>
      </p:sp>
      <p:sp>
        <p:nvSpPr>
          <p:cNvPr id="3126" name="Google Shape;3126;p19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aphicFrame>
        <p:nvGraphicFramePr>
          <p:cNvPr id="3127" name="Google Shape;3127;p196"/>
          <p:cNvGraphicFramePr/>
          <p:nvPr/>
        </p:nvGraphicFramePr>
        <p:xfrm>
          <a:off x="1444050" y="1016700"/>
          <a:ext cx="3000000" cy="3000000"/>
        </p:xfrm>
        <a:graphic>
          <a:graphicData uri="http://schemas.openxmlformats.org/drawingml/2006/table">
            <a:tbl>
              <a:tblPr>
                <a:noFill/>
                <a:tableStyleId>{963D4275-CD75-4495-AC4C-0B0CBDCFB62B}</a:tableStyleId>
              </a:tblPr>
              <a:tblGrid>
                <a:gridCol w="2085300"/>
                <a:gridCol w="2085300"/>
                <a:gridCol w="2085300"/>
              </a:tblGrid>
              <a:tr h="581500">
                <a:tc>
                  <a:txBody>
                    <a:bodyPr/>
                    <a:lstStyle/>
                    <a:p>
                      <a:pPr indent="0" lvl="0" marL="0" marR="0" rtl="0" algn="l">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API</a:t>
                      </a:r>
                      <a:endParaRPr/>
                    </a:p>
                  </a:txBody>
                  <a:tcPr marT="91425" marB="91425" marR="91425" marL="91425" anchor="ctr">
                    <a:solidFill>
                      <a:srgbClr val="666666"/>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Target-independent</a:t>
                      </a:r>
                      <a:endParaRPr/>
                    </a:p>
                  </a:txBody>
                  <a:tcPr marT="91425" marB="91425" marR="91425" marL="91425" anchor="ctr">
                    <a:solidFill>
                      <a:srgbClr val="666666"/>
                    </a:solidFill>
                  </a:tcPr>
                </a:tc>
                <a:tc>
                  <a:txBody>
                    <a:bodyPr/>
                    <a:lstStyle/>
                    <a:p>
                      <a:pPr indent="0" lvl="0" marL="0" marR="0" rtl="0" algn="ctr">
                        <a:lnSpc>
                          <a:spcPct val="100000"/>
                        </a:lnSpc>
                        <a:spcBef>
                          <a:spcPts val="0"/>
                        </a:spcBef>
                        <a:spcAft>
                          <a:spcPts val="0"/>
                        </a:spcAft>
                        <a:buClr>
                          <a:srgbClr val="FFFFFF"/>
                        </a:buClr>
                        <a:buSzPts val="1400"/>
                        <a:buFont typeface="Arial"/>
                        <a:buNone/>
                      </a:pPr>
                      <a:r>
                        <a:rPr b="1" lang="en-US" sz="1400" u="none" cap="none" strike="noStrike">
                          <a:solidFill>
                            <a:srgbClr val="FFFFFF"/>
                          </a:solidFill>
                        </a:rPr>
                        <a:t>Protocol-independent</a:t>
                      </a:r>
                      <a:endParaRPr/>
                    </a:p>
                  </a:txBody>
                  <a:tcPr marT="91425" marB="91425" marR="91425" marL="91425" anchor="ctr">
                    <a:solidFill>
                      <a:srgbClr val="666666"/>
                    </a:solidFill>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 compiler auto-generated</a:t>
                      </a:r>
                      <a:endParaRPr/>
                    </a:p>
                  </a:txBody>
                  <a:tcPr marT="91425" marB="91425" marR="91425" marL="91425" anchor="ctr"/>
                </a:tc>
                <a:tc>
                  <a:txBody>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BMv2 CLI</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OpenFlow</a:t>
                      </a:r>
                      <a:endParaRPr/>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CC0000"/>
                          </a:solidFill>
                        </a:rPr>
                        <a:t>✘</a:t>
                      </a:r>
                      <a:endParaRPr/>
                    </a:p>
                  </a:txBody>
                  <a:tcPr marT="91425" marB="91425" marR="91425" marL="91425" anchor="ctr">
                    <a:lnB cap="flat" cmpd="sng" w="9525">
                      <a:solidFill>
                        <a:srgbClr val="9E9E9E"/>
                      </a:solidFill>
                      <a:prstDash val="solid"/>
                      <a:round/>
                      <a:headEnd len="sm" w="sm" type="none"/>
                      <a:tailEnd len="sm" w="sm" type="none"/>
                    </a:lnB>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SAI</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8000"/>
                        </a:buClr>
                        <a:buSzPts val="2400"/>
                        <a:buFont typeface="Arial"/>
                        <a:buNone/>
                      </a:pPr>
                      <a:r>
                        <a:rPr lang="en-US" sz="2400" u="none" cap="none" strike="noStrike">
                          <a:solidFill>
                            <a:srgbClr val="008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C0000"/>
                        </a:buClr>
                        <a:buSzPts val="2400"/>
                        <a:buFont typeface="Arial"/>
                        <a:buNone/>
                      </a:pPr>
                      <a:r>
                        <a:rPr lang="en-US" sz="2400" u="none" cap="none" strike="noStrike">
                          <a:solidFill>
                            <a:srgbClr val="CC0000"/>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15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P4Runtime</a:t>
                      </a:r>
                      <a:endParaRPr/>
                    </a:p>
                  </a:txBody>
                  <a:tcPr marT="91425" marB="91425" marR="91425" marL="91425" anchor="ctr">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400" u="none" cap="none" strike="noStrike">
                          <a:solidFill>
                            <a:srgbClr val="008000"/>
                          </a:solidFill>
                        </a:rPr>
                        <a:t>✔</a:t>
                      </a:r>
                      <a:endParaRPr/>
                    </a:p>
                  </a:txBody>
                  <a:tcPr marT="91425" marB="91425" marR="91425" marL="91425" anchor="ctr">
                    <a:lnT cap="flat" cmpd="sng" w="9525">
                      <a:solidFill>
                        <a:srgbClr val="9E9E9E"/>
                      </a:solidFill>
                      <a:prstDash val="solid"/>
                      <a:round/>
                      <a:headEnd len="sm" w="sm" type="none"/>
                      <a:tailEnd len="sm" w="sm" type="none"/>
                    </a:lnT>
                    <a:solidFill>
                      <a:srgbClr val="D9EAD3"/>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34"/>
          <p:cNvSpPr txBox="1"/>
          <p:nvPr>
            <p:ph type="title"/>
          </p:nvPr>
        </p:nvSpPr>
        <p:spPr>
          <a:xfrm>
            <a:off x="1617132" y="590550"/>
            <a:ext cx="7247400" cy="9399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What is Data Plane Programming?</a:t>
            </a:r>
            <a:endParaRPr b="1" i="0" sz="2700" u="none" cap="none" strike="noStrike">
              <a:solidFill>
                <a:schemeClr val="dk1"/>
              </a:solidFill>
              <a:latin typeface="Arial"/>
              <a:ea typeface="Arial"/>
              <a:cs typeface="Arial"/>
              <a:sym typeface="Arial"/>
            </a:endParaRPr>
          </a:p>
        </p:txBody>
      </p:sp>
      <p:sp>
        <p:nvSpPr>
          <p:cNvPr id="864" name="Google Shape;864;p134"/>
          <p:cNvSpPr txBox="1"/>
          <p:nvPr>
            <p:ph idx="1" type="body"/>
          </p:nvPr>
        </p:nvSpPr>
        <p:spPr>
          <a:xfrm>
            <a:off x="2322735" y="1700435"/>
            <a:ext cx="6541800" cy="27093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Why program the Data Plane?</a:t>
            </a:r>
            <a:endParaRPr b="1" i="0" sz="1800" u="none" cap="none" strike="noStrike">
              <a:solidFill>
                <a:schemeClr val="dk1"/>
              </a:solidFill>
              <a:latin typeface="Arial"/>
              <a:ea typeface="Arial"/>
              <a:cs typeface="Arial"/>
              <a:sym typeface="Arial"/>
            </a:endParaRPr>
          </a:p>
        </p:txBody>
      </p:sp>
      <p:sp>
        <p:nvSpPr>
          <p:cNvPr id="865" name="Google Shape;865;p13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197"/>
          <p:cNvSpPr/>
          <p:nvPr/>
        </p:nvSpPr>
        <p:spPr>
          <a:xfrm>
            <a:off x="6771863" y="1327216"/>
            <a:ext cx="2139300" cy="484500"/>
          </a:xfrm>
          <a:prstGeom prst="rect">
            <a:avLst/>
          </a:prstGeom>
          <a:solidFill>
            <a:srgbClr val="B7B7B7"/>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Control plane</a:t>
            </a:r>
            <a:endParaRPr/>
          </a:p>
        </p:txBody>
      </p:sp>
      <p:sp>
        <p:nvSpPr>
          <p:cNvPr id="3134" name="Google Shape;3134;p19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What is P4Runtime?</a:t>
            </a:r>
            <a:endParaRPr/>
          </a:p>
        </p:txBody>
      </p:sp>
      <p:sp>
        <p:nvSpPr>
          <p:cNvPr id="3135" name="Google Shape;3135;p197"/>
          <p:cNvSpPr txBox="1"/>
          <p:nvPr>
            <p:ph idx="1" type="body"/>
          </p:nvPr>
        </p:nvSpPr>
        <p:spPr>
          <a:xfrm>
            <a:off x="152400" y="742950"/>
            <a:ext cx="563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Framework for runtime control of P4 targets</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Open-source API + server implementation</a:t>
            </a:r>
            <a:endParaRPr/>
          </a:p>
          <a:p>
            <a:pPr indent="-317500" lvl="2" marL="1371600" marR="0" rtl="0" algn="l">
              <a:lnSpc>
                <a:spcPct val="100000"/>
              </a:lnSpc>
              <a:spcBef>
                <a:spcPts val="0"/>
              </a:spcBef>
              <a:spcAft>
                <a:spcPts val="0"/>
              </a:spcAft>
              <a:buClr>
                <a:srgbClr val="1F1828"/>
              </a:buClr>
              <a:buSzPts val="1400"/>
              <a:buFont typeface="Merriweather Sans"/>
              <a:buChar char="■"/>
            </a:pPr>
            <a:r>
              <a:rPr b="0" i="0" lang="en-US" sz="1400" u="sng" cap="none" strike="noStrike">
                <a:solidFill>
                  <a:schemeClr val="hlink"/>
                </a:solidFill>
                <a:latin typeface="Arial"/>
                <a:ea typeface="Arial"/>
                <a:cs typeface="Arial"/>
                <a:sym typeface="Arial"/>
                <a:hlinkClick r:id="rId3"/>
              </a:rPr>
              <a:t>https://github.com/p4lang/PI</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Initial contribution by Google and Barefoot</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Work-in-progress by the p4.org API WG</a:t>
            </a:r>
            <a:endParaRPr b="1" i="0" sz="1800" u="none" cap="none" strike="noStrike">
              <a:solidFill>
                <a:schemeClr val="dk1"/>
              </a:solidFill>
              <a:latin typeface="Arial"/>
              <a:ea typeface="Arial"/>
              <a:cs typeface="Arial"/>
              <a:sym typeface="Arial"/>
            </a:endParaRPr>
          </a:p>
          <a:p>
            <a:pPr indent="-317500" lvl="1" marL="914400" marR="0" rtl="0" algn="l">
              <a:lnSpc>
                <a:spcPct val="100000"/>
              </a:lnSpc>
              <a:spcBef>
                <a:spcPts val="75"/>
              </a:spcBef>
              <a:spcAft>
                <a:spcPts val="0"/>
              </a:spcAft>
              <a:buClr>
                <a:srgbClr val="205867"/>
              </a:buClr>
              <a:buSzPts val="1400"/>
              <a:buFont typeface="Merriweather Sans"/>
              <a:buChar char="◦"/>
            </a:pPr>
            <a:r>
              <a:rPr lang="en-US" sz="1400"/>
              <a:t>Draft of version 1.0 available</a:t>
            </a:r>
            <a:endParaRPr sz="1400"/>
          </a:p>
          <a:p>
            <a:pPr indent="0" lvl="0" marL="0" marR="0" rtl="0" algn="l">
              <a:lnSpc>
                <a:spcPct val="100000"/>
              </a:lnSpc>
              <a:spcBef>
                <a:spcPts val="75"/>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15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API definition</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p4runtime.proto</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gRPC transport</a:t>
            </a:r>
            <a:endParaRPr/>
          </a:p>
          <a:p>
            <a:pPr indent="0" lvl="0" marL="0" marR="0" rtl="0" algn="l">
              <a:lnSpc>
                <a:spcPct val="100000"/>
              </a:lnSpc>
              <a:spcBef>
                <a:spcPts val="150"/>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 program-independent</a:t>
            </a:r>
            <a:endParaRPr/>
          </a:p>
          <a:p>
            <a:pPr indent="-317500" lvl="1" marL="914400" marR="0" rtl="0" algn="l">
              <a:lnSpc>
                <a:spcPct val="100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API doesn’t change with the P4 program</a:t>
            </a:r>
            <a:endParaRPr/>
          </a:p>
          <a:p>
            <a:pPr indent="0" lvl="0" marL="0" marR="0" rtl="0" algn="l">
              <a:lnSpc>
                <a:spcPct val="100000"/>
              </a:lnSpc>
              <a:spcBef>
                <a:spcPts val="56"/>
              </a:spcBef>
              <a:spcAft>
                <a:spcPts val="0"/>
              </a:spcAft>
              <a:buClr>
                <a:srgbClr val="3F3151"/>
              </a:buClr>
              <a:buSzPts val="2100"/>
              <a:buFont typeface="Merriweather Sans"/>
              <a:buNone/>
            </a:pPr>
            <a:r>
              <a:t/>
            </a:r>
            <a:endParaRPr b="1" i="0" sz="1000" u="none" cap="none" strike="noStrike">
              <a:solidFill>
                <a:schemeClr val="dk1"/>
              </a:solidFill>
              <a:latin typeface="Arial"/>
              <a:ea typeface="Arial"/>
              <a:cs typeface="Arial"/>
              <a:sym typeface="Arial"/>
            </a:endParaRPr>
          </a:p>
          <a:p>
            <a:pPr indent="-342900" lvl="0" marL="457200" marR="0" rtl="0" algn="l">
              <a:lnSpc>
                <a:spcPct val="100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Enables field-reconfigurability</a:t>
            </a:r>
            <a:endParaRPr/>
          </a:p>
          <a:p>
            <a:pPr indent="-342900" lvl="1" marL="914400" marR="0" rtl="0" algn="l">
              <a:lnSpc>
                <a:spcPct val="100000"/>
              </a:lnSpc>
              <a:spcBef>
                <a:spcPts val="0"/>
              </a:spcBef>
              <a:spcAft>
                <a:spcPts val="0"/>
              </a:spcAft>
              <a:buClr>
                <a:srgbClr val="205867"/>
              </a:buClr>
              <a:buSzPts val="1800"/>
              <a:buFont typeface="Merriweather Sans"/>
              <a:buChar char="◦"/>
            </a:pPr>
            <a:r>
              <a:rPr b="0" i="0" lang="en-US" sz="1400" u="none" cap="none" strike="noStrike">
                <a:solidFill>
                  <a:schemeClr val="dk1"/>
                </a:solidFill>
                <a:latin typeface="Arial"/>
                <a:ea typeface="Arial"/>
                <a:cs typeface="Arial"/>
                <a:sym typeface="Arial"/>
              </a:rPr>
              <a:t>Ability to push new P4 program without recompiling the software stack of target switches</a:t>
            </a:r>
            <a:endParaRPr/>
          </a:p>
        </p:txBody>
      </p:sp>
      <p:sp>
        <p:nvSpPr>
          <p:cNvPr id="3136" name="Google Shape;3136;p19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cxnSp>
        <p:nvCxnSpPr>
          <p:cNvPr id="3137" name="Google Shape;3137;p197"/>
          <p:cNvCxnSpPr/>
          <p:nvPr/>
        </p:nvCxnSpPr>
        <p:spPr>
          <a:xfrm>
            <a:off x="7033475" y="2566350"/>
            <a:ext cx="1634400" cy="0"/>
          </a:xfrm>
          <a:prstGeom prst="straightConnector1">
            <a:avLst/>
          </a:prstGeom>
          <a:noFill/>
          <a:ln cap="flat" cmpd="sng" w="9525">
            <a:solidFill>
              <a:srgbClr val="000000"/>
            </a:solidFill>
            <a:prstDash val="dash"/>
            <a:miter lim="800000"/>
            <a:headEnd len="sm" w="sm" type="none"/>
            <a:tailEnd len="sm" w="sm" type="none"/>
          </a:ln>
        </p:spPr>
      </p:cxnSp>
      <p:sp>
        <p:nvSpPr>
          <p:cNvPr id="3138" name="Google Shape;3138;p197"/>
          <p:cNvSpPr txBox="1"/>
          <p:nvPr/>
        </p:nvSpPr>
        <p:spPr>
          <a:xfrm>
            <a:off x="6302410" y="2079190"/>
            <a:ext cx="1484100" cy="484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p4runtime.proto</a:t>
            </a:r>
            <a:r>
              <a:rPr b="0" i="0" lang="en-US" sz="1200" u="none" cap="none" strike="noStrike">
                <a:solidFill>
                  <a:srgbClr val="000000"/>
                </a:solidFill>
                <a:latin typeface="Calibri"/>
                <a:ea typeface="Calibri"/>
                <a:cs typeface="Calibri"/>
                <a:sym typeface="Calibri"/>
              </a:rPr>
              <a:t> (API)</a:t>
            </a:r>
            <a:endParaRPr/>
          </a:p>
        </p:txBody>
      </p:sp>
      <p:grpSp>
        <p:nvGrpSpPr>
          <p:cNvPr id="3139" name="Google Shape;3139;p197"/>
          <p:cNvGrpSpPr/>
          <p:nvPr/>
        </p:nvGrpSpPr>
        <p:grpSpPr>
          <a:xfrm>
            <a:off x="6072443" y="2920225"/>
            <a:ext cx="2691391" cy="1602300"/>
            <a:chOff x="6072443" y="2920225"/>
            <a:chExt cx="2691391" cy="1602300"/>
          </a:xfrm>
        </p:grpSpPr>
        <p:sp>
          <p:nvSpPr>
            <p:cNvPr id="3140" name="Google Shape;3140;p197"/>
            <p:cNvSpPr/>
            <p:nvPr/>
          </p:nvSpPr>
          <p:spPr>
            <a:xfrm>
              <a:off x="6676175" y="2920225"/>
              <a:ext cx="2087659"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grpSp>
          <p:nvGrpSpPr>
            <p:cNvPr id="3141" name="Google Shape;3141;p197"/>
            <p:cNvGrpSpPr/>
            <p:nvPr/>
          </p:nvGrpSpPr>
          <p:grpSpPr>
            <a:xfrm>
              <a:off x="7298953" y="3734132"/>
              <a:ext cx="1085128" cy="689939"/>
              <a:chOff x="6577615" y="3870898"/>
              <a:chExt cx="1406882" cy="894514"/>
            </a:xfrm>
          </p:grpSpPr>
          <p:pic>
            <p:nvPicPr>
              <p:cNvPr id="3142" name="Google Shape;3142;p197"/>
              <p:cNvPicPr preferRelativeResize="0"/>
              <p:nvPr/>
            </p:nvPicPr>
            <p:blipFill rotWithShape="1">
              <a:blip r:embed="rId4">
                <a:alphaModFix/>
              </a:blip>
              <a:srcRect b="0" l="0" r="0" t="0"/>
              <a:stretch/>
            </p:blipFill>
            <p:spPr>
              <a:xfrm>
                <a:off x="6577615" y="3870898"/>
                <a:ext cx="1406882" cy="894514"/>
              </a:xfrm>
              <a:prstGeom prst="rect">
                <a:avLst/>
              </a:prstGeom>
              <a:noFill/>
              <a:ln>
                <a:noFill/>
              </a:ln>
            </p:spPr>
          </p:pic>
          <p:pic>
            <p:nvPicPr>
              <p:cNvPr descr="p4_logotype_web.png" id="3143" name="Google Shape;3143;p197"/>
              <p:cNvPicPr preferRelativeResize="0"/>
              <p:nvPr/>
            </p:nvPicPr>
            <p:blipFill rotWithShape="1">
              <a:blip r:embed="rId5">
                <a:alphaModFix/>
              </a:blip>
              <a:srcRect b="0" l="0" r="0" t="0"/>
              <a:stretch/>
            </p:blipFill>
            <p:spPr>
              <a:xfrm rot="-1382641">
                <a:off x="7174771" y="4212336"/>
                <a:ext cx="345992" cy="301180"/>
              </a:xfrm>
              <a:prstGeom prst="rect">
                <a:avLst/>
              </a:prstGeom>
              <a:noFill/>
              <a:ln>
                <a:noFill/>
              </a:ln>
            </p:spPr>
          </p:pic>
        </p:grpSp>
        <p:sp>
          <p:nvSpPr>
            <p:cNvPr id="3144" name="Google Shape;3144;p197"/>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Program-independent</a:t>
              </a:r>
              <a:br>
                <a:rPr b="0" i="0" lang="en-US" sz="1200" u="none" cap="none" strike="noStrike">
                  <a:solidFill>
                    <a:srgbClr val="000000"/>
                  </a:solidFill>
                  <a:latin typeface="Calibri"/>
                  <a:ea typeface="Calibri"/>
                  <a:cs typeface="Calibri"/>
                  <a:sym typeface="Calibri"/>
                </a:rPr>
              </a:br>
              <a:r>
                <a:rPr b="0" i="0" lang="en-US" sz="1200" u="none" cap="none" strike="noStrike">
                  <a:solidFill>
                    <a:srgbClr val="000000"/>
                  </a:solidFill>
                  <a:latin typeface="Calibri"/>
                  <a:ea typeface="Calibri"/>
                  <a:cs typeface="Calibri"/>
                  <a:sym typeface="Calibri"/>
                </a:rPr>
                <a:t>server (e.g. gRPC)</a:t>
              </a:r>
              <a:endParaRPr/>
            </a:p>
          </p:txBody>
        </p:sp>
        <p:sp>
          <p:nvSpPr>
            <p:cNvPr id="3145" name="Google Shape;3145;p197"/>
            <p:cNvSpPr/>
            <p:nvPr/>
          </p:nvSpPr>
          <p:spPr>
            <a:xfrm>
              <a:off x="7317275" y="3419095"/>
              <a:ext cx="1066800" cy="197100"/>
            </a:xfrm>
            <a:prstGeom prst="rect">
              <a:avLst/>
            </a:prstGeom>
            <a:solidFill>
              <a:srgbClr val="CCCCCC"/>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146" name="Google Shape;3146;p197"/>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97"/>
            <p:cNvSpPr txBox="1"/>
            <p:nvPr/>
          </p:nvSpPr>
          <p:spPr>
            <a:xfrm>
              <a:off x="6919334" y="4199347"/>
              <a:ext cx="818100" cy="2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148" name="Google Shape;3148;p197"/>
            <p:cNvPicPr preferRelativeResize="0"/>
            <p:nvPr/>
          </p:nvPicPr>
          <p:blipFill rotWithShape="1">
            <a:blip r:embed="rId6">
              <a:alphaModFix/>
            </a:blip>
            <a:srcRect b="24542" l="0" r="0" t="25289"/>
            <a:stretch/>
          </p:blipFill>
          <p:spPr>
            <a:xfrm>
              <a:off x="6072443" y="3442654"/>
              <a:ext cx="894801" cy="580874"/>
            </a:xfrm>
            <a:prstGeom prst="rect">
              <a:avLst/>
            </a:prstGeom>
            <a:noFill/>
            <a:ln>
              <a:noFill/>
            </a:ln>
          </p:spPr>
        </p:pic>
      </p:grpSp>
      <p:sp>
        <p:nvSpPr>
          <p:cNvPr id="3149" name="Google Shape;3149;p197"/>
          <p:cNvSpPr/>
          <p:nvPr/>
        </p:nvSpPr>
        <p:spPr>
          <a:xfrm>
            <a:off x="7762775" y="1820550"/>
            <a:ext cx="157500" cy="11667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19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Protocol Buffers Basics</a:t>
            </a:r>
            <a:endParaRPr/>
          </a:p>
        </p:txBody>
      </p:sp>
      <p:sp>
        <p:nvSpPr>
          <p:cNvPr id="3156" name="Google Shape;3156;p198"/>
          <p:cNvSpPr txBox="1"/>
          <p:nvPr>
            <p:ph idx="1" type="body"/>
          </p:nvPr>
        </p:nvSpPr>
        <p:spPr>
          <a:xfrm>
            <a:off x="152400" y="742950"/>
            <a:ext cx="4799400" cy="4114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75"/>
              </a:spcBef>
              <a:spcAft>
                <a:spcPts val="0"/>
              </a:spcAft>
              <a:buSzPts val="1800"/>
              <a:buFont typeface="Arial"/>
              <a:buChar char="•"/>
            </a:pPr>
            <a:r>
              <a:rPr b="0" lang="en-US" sz="1800"/>
              <a:t>Language for describing data for serialization in a structured way</a:t>
            </a:r>
            <a:endParaRPr b="0" sz="1800"/>
          </a:p>
          <a:p>
            <a:pPr indent="-342900" lvl="0" marL="457200" rtl="0" algn="l">
              <a:lnSpc>
                <a:spcPct val="100000"/>
              </a:lnSpc>
              <a:spcBef>
                <a:spcPts val="1000"/>
              </a:spcBef>
              <a:spcAft>
                <a:spcPts val="0"/>
              </a:spcAft>
              <a:buSzPts val="1800"/>
              <a:buFont typeface="Arial"/>
              <a:buChar char="•"/>
            </a:pPr>
            <a:r>
              <a:rPr b="0" lang="en-US" sz="1800"/>
              <a:t>Common binary wire-format</a:t>
            </a:r>
            <a:endParaRPr b="0" sz="1800"/>
          </a:p>
          <a:p>
            <a:pPr indent="-342900" lvl="0" marL="457200" rtl="0" algn="l">
              <a:lnSpc>
                <a:spcPct val="100000"/>
              </a:lnSpc>
              <a:spcBef>
                <a:spcPts val="1000"/>
              </a:spcBef>
              <a:spcAft>
                <a:spcPts val="0"/>
              </a:spcAft>
              <a:buSzPts val="1800"/>
              <a:buFont typeface="Arial"/>
              <a:buChar char="•"/>
            </a:pPr>
            <a:r>
              <a:rPr b="0" lang="en-US" sz="1800"/>
              <a:t>Language-neutral</a:t>
            </a:r>
            <a:endParaRPr b="0" sz="1800"/>
          </a:p>
          <a:p>
            <a:pPr indent="-330200" lvl="1" marL="914400" rtl="0" algn="l">
              <a:lnSpc>
                <a:spcPct val="100000"/>
              </a:lnSpc>
              <a:spcBef>
                <a:spcPts val="56"/>
              </a:spcBef>
              <a:spcAft>
                <a:spcPts val="0"/>
              </a:spcAft>
              <a:buSzPts val="1600"/>
              <a:buChar char="◦"/>
            </a:pPr>
            <a:r>
              <a:rPr b="0" lang="en-US" sz="1600"/>
              <a:t>Code generators for: </a:t>
            </a:r>
            <a:r>
              <a:rPr b="0" i="1" lang="en-US" sz="1600"/>
              <a:t>Action Script, C, </a:t>
            </a:r>
            <a:r>
              <a:rPr i="1" lang="en-US" sz="1600"/>
              <a:t>C++,</a:t>
            </a:r>
            <a:r>
              <a:rPr b="0" i="1" lang="en-US" sz="1600"/>
              <a:t> C#, Clojure, Lisp, D, Dart, Erlang, Go, Haskell, </a:t>
            </a:r>
            <a:r>
              <a:rPr i="1" lang="en-US" sz="1600"/>
              <a:t>Java</a:t>
            </a:r>
            <a:r>
              <a:rPr b="0" i="1" lang="en-US" sz="1600"/>
              <a:t>, Javascript, Lua, Objective C, OCaml, Perl, PHP, </a:t>
            </a:r>
            <a:r>
              <a:rPr i="1" lang="en-US" sz="1600"/>
              <a:t>Python</a:t>
            </a:r>
            <a:r>
              <a:rPr b="0" i="1" lang="en-US" sz="1600"/>
              <a:t>, Ruby, Rust, Scala, Swift, Visual Basic,</a:t>
            </a:r>
            <a:r>
              <a:rPr b="0" lang="en-US" sz="1600"/>
              <a:t> ...</a:t>
            </a:r>
            <a:endParaRPr b="0" sz="1600"/>
          </a:p>
          <a:p>
            <a:pPr indent="-342900" lvl="0" marL="457200" rtl="0" algn="l">
              <a:lnSpc>
                <a:spcPct val="100000"/>
              </a:lnSpc>
              <a:spcBef>
                <a:spcPts val="1000"/>
              </a:spcBef>
              <a:spcAft>
                <a:spcPts val="0"/>
              </a:spcAft>
              <a:buSzPts val="1800"/>
              <a:buFont typeface="Arial"/>
              <a:buChar char="•"/>
            </a:pPr>
            <a:r>
              <a:rPr b="0" lang="en-US" sz="1800"/>
              <a:t>Platform-neutral</a:t>
            </a:r>
            <a:endParaRPr b="0" sz="1800"/>
          </a:p>
          <a:p>
            <a:pPr indent="-342900" lvl="0" marL="457200" rtl="0" algn="l">
              <a:lnSpc>
                <a:spcPct val="100000"/>
              </a:lnSpc>
              <a:spcBef>
                <a:spcPts val="1000"/>
              </a:spcBef>
              <a:spcAft>
                <a:spcPts val="0"/>
              </a:spcAft>
              <a:buSzPts val="1800"/>
              <a:buFont typeface="Arial"/>
              <a:buChar char="•"/>
            </a:pPr>
            <a:r>
              <a:rPr b="0" lang="en-US" sz="1800"/>
              <a:t>Extensible and backwards compatible</a:t>
            </a:r>
            <a:endParaRPr b="0" sz="1800"/>
          </a:p>
          <a:p>
            <a:pPr indent="-342900" lvl="0" marL="457200" rtl="0" algn="l">
              <a:lnSpc>
                <a:spcPct val="100000"/>
              </a:lnSpc>
              <a:spcBef>
                <a:spcPts val="1000"/>
              </a:spcBef>
              <a:spcAft>
                <a:spcPts val="1000"/>
              </a:spcAft>
              <a:buSzPts val="1800"/>
              <a:buFont typeface="Arial"/>
              <a:buChar char="•"/>
            </a:pPr>
            <a:r>
              <a:rPr b="0" lang="en-US" sz="1800"/>
              <a:t>Strongly typed</a:t>
            </a:r>
            <a:endParaRPr b="0" sz="1800"/>
          </a:p>
        </p:txBody>
      </p:sp>
      <p:sp>
        <p:nvSpPr>
          <p:cNvPr id="3157" name="Google Shape;3157;p19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58" name="Google Shape;3158;p198"/>
          <p:cNvSpPr/>
          <p:nvPr/>
        </p:nvSpPr>
        <p:spPr>
          <a:xfrm>
            <a:off x="5014125" y="759400"/>
            <a:ext cx="3825000" cy="40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76200" marR="76200" rtl="0" algn="l">
              <a:lnSpc>
                <a:spcPct val="100000"/>
              </a:lnSpc>
              <a:spcBef>
                <a:spcPts val="1200"/>
              </a:spcBef>
              <a:spcAft>
                <a:spcPts val="0"/>
              </a:spcAft>
              <a:buNone/>
            </a:pPr>
            <a:r>
              <a:rPr lang="en-US" sz="1200">
                <a:solidFill>
                  <a:srgbClr val="37474F"/>
                </a:solidFill>
                <a:latin typeface="Roboto Mono"/>
                <a:ea typeface="Roboto Mono"/>
                <a:cs typeface="Roboto Mono"/>
                <a:sym typeface="Roboto Mono"/>
              </a:rPr>
              <a:t>syntax = "proto3";</a:t>
            </a:r>
            <a:endParaRPr sz="1200">
              <a:solidFill>
                <a:srgbClr val="37474F"/>
              </a:solidFill>
              <a:latin typeface="Roboto Mono"/>
              <a:ea typeface="Roboto Mono"/>
              <a:cs typeface="Roboto Mono"/>
              <a:sym typeface="Roboto Mono"/>
            </a:endParaRPr>
          </a:p>
          <a:p>
            <a:pPr indent="0" lvl="0" marL="76200" marR="76200" rtl="0" algn="l">
              <a:lnSpc>
                <a:spcPct val="100000"/>
              </a:lnSpc>
              <a:spcBef>
                <a:spcPts val="1200"/>
              </a:spcBef>
              <a:spcAft>
                <a:spcPts val="0"/>
              </a:spcAft>
              <a:buClr>
                <a:schemeClr val="dk1"/>
              </a:buClr>
              <a:buSzPts val="1100"/>
              <a:buFont typeface="Arial"/>
              <a:buNone/>
            </a:pPr>
            <a:r>
              <a:rPr lang="en-US" sz="1200">
                <a:solidFill>
                  <a:srgbClr val="37474F"/>
                </a:solidFill>
                <a:latin typeface="Roboto Mono"/>
                <a:ea typeface="Roboto Mono"/>
                <a:cs typeface="Roboto Mono"/>
                <a:sym typeface="Roboto Mono"/>
              </a:rPr>
              <a:t>message Person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name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int32 id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email = 3;</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enum PhoneType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MOBILE = 0;</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HOME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WORK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message PhoneNumber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number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PhoneType type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repeated PhoneNumber phone = 4;</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19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Basics</a:t>
            </a:r>
            <a:endParaRPr/>
          </a:p>
        </p:txBody>
      </p:sp>
      <p:sp>
        <p:nvSpPr>
          <p:cNvPr id="3165" name="Google Shape;3165;p199"/>
          <p:cNvSpPr txBox="1"/>
          <p:nvPr>
            <p:ph idx="1" type="body"/>
          </p:nvPr>
        </p:nvSpPr>
        <p:spPr>
          <a:xfrm>
            <a:off x="152400" y="742950"/>
            <a:ext cx="83985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0" lang="en-US" sz="1800"/>
              <a:t>Use Protocol Buffers to define service API and messages</a:t>
            </a:r>
            <a:endParaRPr b="0" sz="1800"/>
          </a:p>
          <a:p>
            <a:pPr indent="-342900" lvl="0" marL="457200" rtl="0" algn="l">
              <a:spcBef>
                <a:spcPts val="1000"/>
              </a:spcBef>
              <a:spcAft>
                <a:spcPts val="0"/>
              </a:spcAft>
              <a:buClr>
                <a:schemeClr val="dk1"/>
              </a:buClr>
              <a:buSzPts val="1800"/>
              <a:buFont typeface="Arial"/>
              <a:buChar char="●"/>
            </a:pPr>
            <a:r>
              <a:rPr b="0" lang="en-US" sz="1800"/>
              <a:t>Automatically generate native stubs in:</a:t>
            </a:r>
            <a:endParaRPr b="0" sz="1800"/>
          </a:p>
          <a:p>
            <a:pPr indent="-342900" lvl="1" marL="914400" rtl="0" algn="l">
              <a:spcBef>
                <a:spcPts val="0"/>
              </a:spcBef>
              <a:spcAft>
                <a:spcPts val="0"/>
              </a:spcAft>
              <a:buClr>
                <a:schemeClr val="dk1"/>
              </a:buClr>
              <a:buSzPts val="1800"/>
              <a:buFont typeface="Arial"/>
              <a:buChar char="○"/>
            </a:pPr>
            <a:r>
              <a:rPr lang="en-US"/>
              <a:t>C / C++</a:t>
            </a:r>
            <a:endParaRPr/>
          </a:p>
          <a:p>
            <a:pPr indent="-342900" lvl="1" marL="914400" rtl="0" algn="l">
              <a:spcBef>
                <a:spcPts val="0"/>
              </a:spcBef>
              <a:spcAft>
                <a:spcPts val="0"/>
              </a:spcAft>
              <a:buClr>
                <a:schemeClr val="dk1"/>
              </a:buClr>
              <a:buSzPts val="1800"/>
              <a:buFont typeface="Arial"/>
              <a:buChar char="○"/>
            </a:pPr>
            <a:r>
              <a:rPr lang="en-US"/>
              <a:t>C#</a:t>
            </a:r>
            <a:endParaRPr/>
          </a:p>
          <a:p>
            <a:pPr indent="-342900" lvl="1" marL="914400" rtl="0" algn="l">
              <a:spcBef>
                <a:spcPts val="0"/>
              </a:spcBef>
              <a:spcAft>
                <a:spcPts val="0"/>
              </a:spcAft>
              <a:buClr>
                <a:schemeClr val="dk1"/>
              </a:buClr>
              <a:buSzPts val="1800"/>
              <a:buFont typeface="Arial"/>
              <a:buChar char="○"/>
            </a:pPr>
            <a:r>
              <a:rPr lang="en-US"/>
              <a:t>Dart</a:t>
            </a:r>
            <a:endParaRPr/>
          </a:p>
          <a:p>
            <a:pPr indent="-342900" lvl="1" marL="914400" rtl="0" algn="l">
              <a:spcBef>
                <a:spcPts val="0"/>
              </a:spcBef>
              <a:spcAft>
                <a:spcPts val="0"/>
              </a:spcAft>
              <a:buClr>
                <a:schemeClr val="dk1"/>
              </a:buClr>
              <a:buSzPts val="1800"/>
              <a:buFont typeface="Arial"/>
              <a:buChar char="○"/>
            </a:pPr>
            <a:r>
              <a:rPr lang="en-US"/>
              <a:t>Go</a:t>
            </a:r>
            <a:endParaRPr/>
          </a:p>
          <a:p>
            <a:pPr indent="-342900" lvl="1" marL="914400" rtl="0" algn="l">
              <a:spcBef>
                <a:spcPts val="0"/>
              </a:spcBef>
              <a:spcAft>
                <a:spcPts val="0"/>
              </a:spcAft>
              <a:buClr>
                <a:schemeClr val="dk1"/>
              </a:buClr>
              <a:buSzPts val="1800"/>
              <a:buFont typeface="Arial"/>
              <a:buChar char="○"/>
            </a:pPr>
            <a:r>
              <a:rPr lang="en-US"/>
              <a:t>Java</a:t>
            </a:r>
            <a:endParaRPr/>
          </a:p>
          <a:p>
            <a:pPr indent="-342900" lvl="1" marL="914400" rtl="0" algn="l">
              <a:spcBef>
                <a:spcPts val="0"/>
              </a:spcBef>
              <a:spcAft>
                <a:spcPts val="0"/>
              </a:spcAft>
              <a:buClr>
                <a:schemeClr val="dk1"/>
              </a:buClr>
              <a:buSzPts val="1800"/>
              <a:buFont typeface="Arial"/>
              <a:buChar char="○"/>
            </a:pPr>
            <a:r>
              <a:rPr lang="en-US"/>
              <a:t>Node.js</a:t>
            </a:r>
            <a:endParaRPr/>
          </a:p>
          <a:p>
            <a:pPr indent="-342900" lvl="1" marL="914400" rtl="0" algn="l">
              <a:spcBef>
                <a:spcPts val="0"/>
              </a:spcBef>
              <a:spcAft>
                <a:spcPts val="0"/>
              </a:spcAft>
              <a:buClr>
                <a:schemeClr val="dk1"/>
              </a:buClr>
              <a:buSzPts val="1800"/>
              <a:buFont typeface="Arial"/>
              <a:buChar char="○"/>
            </a:pPr>
            <a:r>
              <a:rPr lang="en-US"/>
              <a:t>PHP</a:t>
            </a:r>
            <a:endParaRPr/>
          </a:p>
          <a:p>
            <a:pPr indent="-342900" lvl="1" marL="914400" rtl="0" algn="l">
              <a:spcBef>
                <a:spcPts val="0"/>
              </a:spcBef>
              <a:spcAft>
                <a:spcPts val="0"/>
              </a:spcAft>
              <a:buClr>
                <a:schemeClr val="dk1"/>
              </a:buClr>
              <a:buSzPts val="1800"/>
              <a:buFont typeface="Arial"/>
              <a:buChar char="○"/>
            </a:pPr>
            <a:r>
              <a:rPr lang="en-US"/>
              <a:t>Python</a:t>
            </a:r>
            <a:endParaRPr/>
          </a:p>
          <a:p>
            <a:pPr indent="-342900" lvl="1" marL="914400" rtl="0" algn="l">
              <a:spcBef>
                <a:spcPts val="0"/>
              </a:spcBef>
              <a:spcAft>
                <a:spcPts val="0"/>
              </a:spcAft>
              <a:buClr>
                <a:schemeClr val="dk1"/>
              </a:buClr>
              <a:buSzPts val="1800"/>
              <a:buFont typeface="Arial"/>
              <a:buChar char="○"/>
            </a:pPr>
            <a:r>
              <a:rPr lang="en-US"/>
              <a:t>Ruby</a:t>
            </a:r>
            <a:endParaRPr/>
          </a:p>
          <a:p>
            <a:pPr indent="-342900" lvl="0" marL="457200" rtl="0" algn="l">
              <a:spcBef>
                <a:spcPts val="1000"/>
              </a:spcBef>
              <a:spcAft>
                <a:spcPts val="0"/>
              </a:spcAft>
              <a:buClr>
                <a:schemeClr val="dk1"/>
              </a:buClr>
              <a:buSzPts val="1800"/>
              <a:buFont typeface="Arial"/>
              <a:buChar char="●"/>
            </a:pPr>
            <a:r>
              <a:rPr b="0" lang="en-US" sz="1800"/>
              <a:t>Transport over HTTP/2.0 and TLS</a:t>
            </a:r>
            <a:endParaRPr b="0" sz="1800"/>
          </a:p>
          <a:p>
            <a:pPr indent="-342900" lvl="1" marL="914400" rtl="0" algn="l">
              <a:spcBef>
                <a:spcPts val="0"/>
              </a:spcBef>
              <a:spcAft>
                <a:spcPts val="0"/>
              </a:spcAft>
              <a:buClr>
                <a:schemeClr val="dk1"/>
              </a:buClr>
              <a:buSzPts val="1800"/>
              <a:buFont typeface="Arial"/>
              <a:buChar char="○"/>
            </a:pPr>
            <a:r>
              <a:rPr lang="en-US"/>
              <a:t>Efficient single TCP connection implementation that supports bidirectional streaming</a:t>
            </a:r>
            <a:endParaRPr/>
          </a:p>
          <a:p>
            <a:pPr indent="88900" lvl="0" marL="0" rtl="0" algn="l">
              <a:spcBef>
                <a:spcPts val="1000"/>
              </a:spcBef>
              <a:spcAft>
                <a:spcPts val="0"/>
              </a:spcAft>
              <a:buClr>
                <a:schemeClr val="dk1"/>
              </a:buClr>
              <a:buSzPts val="1100"/>
              <a:buFont typeface="Arial"/>
              <a:buNone/>
            </a:pPr>
            <a:r>
              <a:t/>
            </a:r>
            <a:endParaRPr b="0" sz="1800"/>
          </a:p>
          <a:p>
            <a:pPr indent="78741" lvl="0" marL="260348" rtl="0" algn="l">
              <a:spcBef>
                <a:spcPts val="1000"/>
              </a:spcBef>
              <a:spcAft>
                <a:spcPts val="1000"/>
              </a:spcAft>
              <a:buNone/>
            </a:pPr>
            <a:r>
              <a:t/>
            </a:r>
            <a:endParaRPr sz="1800"/>
          </a:p>
        </p:txBody>
      </p:sp>
      <p:sp>
        <p:nvSpPr>
          <p:cNvPr id="3166" name="Google Shape;3166;p19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167" name="Google Shape;3167;p199"/>
          <p:cNvPicPr preferRelativeResize="0"/>
          <p:nvPr/>
        </p:nvPicPr>
        <p:blipFill>
          <a:blip r:embed="rId3">
            <a:alphaModFix/>
          </a:blip>
          <a:stretch>
            <a:fillRect/>
          </a:stretch>
        </p:blipFill>
        <p:spPr>
          <a:xfrm>
            <a:off x="4376150" y="1597325"/>
            <a:ext cx="4250600" cy="2518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20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gRPC Service Example</a:t>
            </a:r>
            <a:endParaRPr/>
          </a:p>
        </p:txBody>
      </p:sp>
      <p:sp>
        <p:nvSpPr>
          <p:cNvPr id="3174" name="Google Shape;3174;p20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175" name="Google Shape;3175;p200"/>
          <p:cNvSpPr txBox="1"/>
          <p:nvPr/>
        </p:nvSpPr>
        <p:spPr>
          <a:xfrm>
            <a:off x="900900" y="4423127"/>
            <a:ext cx="7342200" cy="3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More details here: </a:t>
            </a:r>
            <a:r>
              <a:rPr lang="en-US" sz="1800" u="sng">
                <a:solidFill>
                  <a:schemeClr val="hlink"/>
                </a:solidFill>
                <a:hlinkClick r:id="rId3"/>
              </a:rPr>
              <a:t>https://grpc.io/docs/guides/</a:t>
            </a:r>
            <a:r>
              <a:rPr lang="en-US" sz="1800"/>
              <a:t> </a:t>
            </a:r>
            <a:endParaRPr sz="1800"/>
          </a:p>
        </p:txBody>
      </p:sp>
      <p:sp>
        <p:nvSpPr>
          <p:cNvPr id="3176" name="Google Shape;3176;p200"/>
          <p:cNvSpPr txBox="1"/>
          <p:nvPr>
            <p:ph idx="1" type="body"/>
          </p:nvPr>
        </p:nvSpPr>
        <p:spPr>
          <a:xfrm>
            <a:off x="1541100" y="779706"/>
            <a:ext cx="6061800" cy="3661800"/>
          </a:xfrm>
          <a:prstGeom prst="rect">
            <a:avLst/>
          </a:prstGeom>
        </p:spPr>
        <p:txBody>
          <a:bodyPr anchorCtr="0" anchor="t" bIns="91425" lIns="91425" spcFirstLastPara="1" rIns="91425" wrap="square" tIns="91425">
            <a:noAutofit/>
          </a:bodyPr>
          <a:lstStyle/>
          <a:p>
            <a:pPr indent="0" lvl="0" marL="266700" marR="266700" rtl="0" algn="l">
              <a:lnSpc>
                <a:spcPct val="100000"/>
              </a:lnSpc>
              <a:spcBef>
                <a:spcPts val="400"/>
              </a:spcBef>
              <a:spcAft>
                <a:spcPts val="0"/>
              </a:spcAft>
              <a:buClr>
                <a:schemeClr val="dk1"/>
              </a:buClr>
              <a:buSzPts val="1100"/>
              <a:buFont typeface="Arial"/>
              <a:buNone/>
            </a:pPr>
            <a:r>
              <a:rPr lang="en-US" sz="1400">
                <a:solidFill>
                  <a:srgbClr val="880000"/>
                </a:solidFill>
                <a:latin typeface="Consolas"/>
                <a:ea typeface="Consolas"/>
                <a:cs typeface="Consolas"/>
                <a:sym typeface="Consolas"/>
              </a:rPr>
              <a:t>// The greeter service definition.</a:t>
            </a:r>
            <a:br>
              <a:rPr lang="en-US" sz="1400">
                <a:latin typeface="Consolas"/>
                <a:ea typeface="Consolas"/>
                <a:cs typeface="Consolas"/>
                <a:sym typeface="Consolas"/>
              </a:rPr>
            </a:br>
            <a:r>
              <a:rPr lang="en-US" sz="1400">
                <a:latin typeface="Consolas"/>
                <a:ea typeface="Consolas"/>
                <a:cs typeface="Consolas"/>
                <a:sym typeface="Consolas"/>
              </a:rPr>
              <a:t>service </a:t>
            </a:r>
            <a:r>
              <a:rPr lang="en-US" sz="1400">
                <a:solidFill>
                  <a:srgbClr val="660066"/>
                </a:solidFill>
                <a:latin typeface="Consolas"/>
                <a:ea typeface="Consolas"/>
                <a:cs typeface="Consolas"/>
                <a:sym typeface="Consolas"/>
              </a:rPr>
              <a:t>Greeter</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880000"/>
                </a:solidFill>
                <a:latin typeface="Consolas"/>
                <a:ea typeface="Consolas"/>
                <a:cs typeface="Consolas"/>
                <a:sym typeface="Consolas"/>
              </a:rPr>
              <a:t>// Sends a greeting</a:t>
            </a:r>
            <a:br>
              <a:rPr lang="en-US" sz="1400">
                <a:latin typeface="Consolas"/>
                <a:ea typeface="Consolas"/>
                <a:cs typeface="Consolas"/>
                <a:sym typeface="Consolas"/>
              </a:rPr>
            </a:br>
            <a:r>
              <a:rPr lang="en-US" sz="1400">
                <a:latin typeface="Consolas"/>
                <a:ea typeface="Consolas"/>
                <a:cs typeface="Consolas"/>
                <a:sym typeface="Consolas"/>
              </a:rPr>
              <a:t>  rpc </a:t>
            </a:r>
            <a:r>
              <a:rPr lang="en-US" sz="1400">
                <a:solidFill>
                  <a:srgbClr val="660066"/>
                </a:solidFill>
                <a:latin typeface="Consolas"/>
                <a:ea typeface="Consolas"/>
                <a:cs typeface="Consolas"/>
                <a:sym typeface="Consolas"/>
              </a:rPr>
              <a:t>SayHello</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HelloRequest</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returns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HelloReply</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request message containing the user's name.</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HelloRequest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name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response message containing the greetings</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HelloReply</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message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endParaRPr sz="1400">
              <a:solidFill>
                <a:srgbClr val="666600"/>
              </a:solidFill>
              <a:latin typeface="Consolas"/>
              <a:ea typeface="Consolas"/>
              <a:cs typeface="Consolas"/>
              <a:sym typeface="Consolas"/>
            </a:endParaRPr>
          </a:p>
          <a:p>
            <a:pPr indent="57150" lvl="0" marL="57150" rtl="0" algn="l">
              <a:lnSpc>
                <a:spcPct val="100000"/>
              </a:lnSpc>
              <a:spcBef>
                <a:spcPts val="400"/>
              </a:spcBef>
              <a:spcAft>
                <a:spcPts val="75"/>
              </a:spcAft>
              <a:buNone/>
            </a:pPr>
            <a:r>
              <a:t/>
            </a: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20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2" name="Google Shape;3182;p20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0" lvl="0" marL="0" rtl="0" algn="l">
              <a:spcBef>
                <a:spcPts val="75"/>
              </a:spcBef>
              <a:spcAft>
                <a:spcPts val="0"/>
              </a:spcAft>
              <a:buNone/>
            </a:pPr>
            <a:r>
              <a:rPr lang="en-US"/>
              <a:t>Enables a local or remote entity to load the pipeline/program, send/receive packets, and read and write forwarding table entries, counters, and other chip features.</a:t>
            </a:r>
            <a:endParaRPr/>
          </a:p>
          <a:p>
            <a:pPr indent="0" lvl="0" marL="0" rtl="0" algn="l">
              <a:spcBef>
                <a:spcPts val="75"/>
              </a:spcBef>
              <a:spcAft>
                <a:spcPts val="0"/>
              </a:spcAft>
              <a:buNone/>
            </a:pPr>
            <a:r>
              <a:t/>
            </a:r>
            <a:endParaRPr sz="1400"/>
          </a:p>
          <a:p>
            <a:pPr indent="78741" lvl="0" marL="260348" rtl="0" algn="l">
              <a:lnSpc>
                <a:spcPct val="100000"/>
              </a:lnSpc>
              <a:spcBef>
                <a:spcPts val="75"/>
              </a:spcBef>
              <a:spcAft>
                <a:spcPts val="0"/>
              </a:spcAft>
              <a:buClr>
                <a:schemeClr val="dk1"/>
              </a:buClr>
              <a:buSzPts val="1100"/>
              <a:buFont typeface="Arial"/>
              <a:buNone/>
            </a:pPr>
            <a:r>
              <a:rPr lang="en-US" sz="1600">
                <a:solidFill>
                  <a:srgbClr val="D73A49"/>
                </a:solidFill>
                <a:highlight>
                  <a:schemeClr val="lt1"/>
                </a:highlight>
                <a:latin typeface="Consolas"/>
                <a:ea typeface="Consolas"/>
                <a:cs typeface="Consolas"/>
                <a:sym typeface="Consolas"/>
              </a:rPr>
              <a:t>service</a:t>
            </a:r>
            <a:r>
              <a:rPr lang="en-US" sz="1600">
                <a:solidFill>
                  <a:srgbClr val="24292E"/>
                </a:solidFill>
                <a:highlight>
                  <a:schemeClr val="lt1"/>
                </a:highlight>
                <a:latin typeface="Consolas"/>
                <a:ea typeface="Consolas"/>
                <a:cs typeface="Consolas"/>
                <a:sym typeface="Consolas"/>
              </a:rPr>
              <a:t> </a:t>
            </a:r>
            <a:r>
              <a:rPr lang="en-US" sz="1600">
                <a:solidFill>
                  <a:srgbClr val="6F42C1"/>
                </a:solidFill>
                <a:highlight>
                  <a:schemeClr val="lt1"/>
                </a:highlight>
                <a:latin typeface="Consolas"/>
                <a:ea typeface="Consolas"/>
                <a:cs typeface="Consolas"/>
                <a:sym typeface="Consolas"/>
              </a:rPr>
              <a:t>P4Runtime</a:t>
            </a:r>
            <a:r>
              <a:rPr lang="en-US" sz="1600">
                <a:solidFill>
                  <a:srgbClr val="24292E"/>
                </a:solidFill>
                <a:highlight>
                  <a:schemeClr val="lt1"/>
                </a:highlight>
                <a:latin typeface="Consolas"/>
                <a:ea typeface="Consolas"/>
                <a:cs typeface="Consolas"/>
                <a:sym typeface="Consolas"/>
              </a:rPr>
              <a:t>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Write(WriteRequest) returns (WriteResponse)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Read(ReadRequest) returns (stream ReadResponse)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SetForwardingPipelineConfig(SetForwardingPipelineConfigRequest)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GetForwardingPipelineConfig(GetForwardingPipelineConfigRequest)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(GetForwardingPipelineConfigResponse) {}</a:t>
            </a:r>
            <a:endParaRPr sz="1600">
              <a:solidFill>
                <a:srgbClr val="6A737D"/>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StreamChannel(stream StreamMessageRequest)</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(stream StreamMessageResponse) {}</a:t>
            </a:r>
            <a:endParaRPr sz="1600">
              <a:solidFill>
                <a:srgbClr val="24292E"/>
              </a:solidFill>
              <a:highlight>
                <a:schemeClr val="lt1"/>
              </a:highlight>
              <a:latin typeface="Consolas"/>
              <a:ea typeface="Consolas"/>
              <a:cs typeface="Consolas"/>
              <a:sym typeface="Consolas"/>
            </a:endParaRPr>
          </a:p>
          <a:p>
            <a:pPr indent="78741" lvl="0" marL="260348" rtl="0" algn="l">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a:t>
            </a:r>
            <a:endParaRPr sz="1600"/>
          </a:p>
          <a:p>
            <a:pPr indent="78741" lvl="0" marL="260348" rtl="0" algn="l">
              <a:lnSpc>
                <a:spcPct val="115000"/>
              </a:lnSpc>
              <a:spcBef>
                <a:spcPts val="75"/>
              </a:spcBef>
              <a:spcAft>
                <a:spcPts val="0"/>
              </a:spcAft>
              <a:buNone/>
            </a:pPr>
            <a:r>
              <a:t/>
            </a:r>
            <a:endParaRPr/>
          </a:p>
        </p:txBody>
      </p:sp>
      <p:sp>
        <p:nvSpPr>
          <p:cNvPr id="3183" name="Google Shape;3183;p20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202"/>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Service</a:t>
            </a:r>
            <a:endParaRPr/>
          </a:p>
        </p:txBody>
      </p:sp>
      <p:sp>
        <p:nvSpPr>
          <p:cNvPr id="3189" name="Google Shape;3189;p202"/>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spcBef>
                <a:spcPts val="75"/>
              </a:spcBef>
              <a:spcAft>
                <a:spcPts val="0"/>
              </a:spcAft>
              <a:buClr>
                <a:schemeClr val="dk1"/>
              </a:buClr>
              <a:buSzPts val="1100"/>
              <a:buFont typeface="Arial"/>
              <a:buNone/>
            </a:pPr>
            <a:r>
              <a:t/>
            </a:r>
            <a:endParaRPr sz="1400"/>
          </a:p>
          <a:p>
            <a:pPr indent="78741" lvl="0" marL="260348" rtl="0" algn="l">
              <a:spcBef>
                <a:spcPts val="75"/>
              </a:spcBef>
              <a:spcAft>
                <a:spcPts val="0"/>
              </a:spcAft>
              <a:buClr>
                <a:schemeClr val="dk1"/>
              </a:buClr>
              <a:buSzPts val="1100"/>
              <a:buFont typeface="Arial"/>
              <a:buNone/>
            </a:pPr>
            <a:r>
              <a:rPr lang="en-US"/>
              <a:t>Protobuf Definition:</a:t>
            </a:r>
            <a:endParaRPr/>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3"/>
              </a:rPr>
              <a:t>https://github.com/p4lang/PI/blob/master/proto/p4/v1/p4runtime.proto</a:t>
            </a:r>
            <a:r>
              <a:rPr b="0" lang="en-US" sz="1800"/>
              <a:t> </a:t>
            </a:r>
            <a:endParaRPr b="0" sz="1800"/>
          </a:p>
          <a:p>
            <a:pPr indent="78741" lvl="0" marL="260348" rtl="0" algn="l">
              <a:spcBef>
                <a:spcPts val="75"/>
              </a:spcBef>
              <a:spcAft>
                <a:spcPts val="0"/>
              </a:spcAft>
              <a:buClr>
                <a:schemeClr val="dk1"/>
              </a:buClr>
              <a:buSzPts val="1100"/>
              <a:buFont typeface="Arial"/>
              <a:buNone/>
            </a:pPr>
            <a:r>
              <a:t/>
            </a:r>
            <a:endParaRPr/>
          </a:p>
          <a:p>
            <a:pPr indent="78741" lvl="0" marL="260348" rtl="0" algn="l">
              <a:spcBef>
                <a:spcPts val="75"/>
              </a:spcBef>
              <a:spcAft>
                <a:spcPts val="0"/>
              </a:spcAft>
              <a:buClr>
                <a:schemeClr val="dk1"/>
              </a:buClr>
              <a:buSzPts val="1100"/>
              <a:buFont typeface="Arial"/>
              <a:buNone/>
            </a:pPr>
            <a:r>
              <a:rPr lang="en-US"/>
              <a:t>Service Specification:</a:t>
            </a:r>
            <a:endParaRPr/>
          </a:p>
          <a:p>
            <a:pPr indent="78741" lvl="0" marL="260348" rtl="0" algn="l">
              <a:spcBef>
                <a:spcPts val="75"/>
              </a:spcBef>
              <a:spcAft>
                <a:spcPts val="0"/>
              </a:spcAft>
              <a:buClr>
                <a:schemeClr val="dk1"/>
              </a:buClr>
              <a:buSzPts val="1100"/>
              <a:buFont typeface="Arial"/>
              <a:buNone/>
            </a:pPr>
            <a:r>
              <a:rPr i="1" lang="en-US"/>
              <a:t>Working draft of version 1.0 is available now</a:t>
            </a:r>
            <a:endParaRPr i="1"/>
          </a:p>
          <a:p>
            <a:pPr indent="78741" lvl="0" marL="260348" rtl="0" algn="l">
              <a:spcBef>
                <a:spcPts val="75"/>
              </a:spcBef>
              <a:spcAft>
                <a:spcPts val="0"/>
              </a:spcAft>
              <a:buClr>
                <a:schemeClr val="dk1"/>
              </a:buClr>
              <a:buSzPts val="1100"/>
              <a:buFont typeface="Arial"/>
              <a:buNone/>
            </a:pPr>
            <a:r>
              <a:rPr b="0" lang="en-US" sz="1800" u="sng">
                <a:solidFill>
                  <a:schemeClr val="hlink"/>
                </a:solidFill>
                <a:hlinkClick r:id="rId4"/>
              </a:rPr>
              <a:t>https://p4.org/p4-spec/docs/P4Runtime-v1.0.0.pdf</a:t>
            </a:r>
            <a:r>
              <a:rPr b="0" lang="en-US" sz="1800"/>
              <a:t> </a:t>
            </a:r>
            <a:endParaRPr b="0" sz="1800"/>
          </a:p>
        </p:txBody>
      </p:sp>
      <p:sp>
        <p:nvSpPr>
          <p:cNvPr id="3190" name="Google Shape;3190;p202"/>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203"/>
          <p:cNvSpPr/>
          <p:nvPr/>
        </p:nvSpPr>
        <p:spPr>
          <a:xfrm>
            <a:off x="4052675" y="785800"/>
            <a:ext cx="4825800" cy="39669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6" name="Google Shape;3196;p203"/>
          <p:cNvSpPr/>
          <p:nvPr/>
        </p:nvSpPr>
        <p:spPr>
          <a:xfrm>
            <a:off x="222250" y="2427825"/>
            <a:ext cx="3444900" cy="232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Source Code Pro"/>
              <a:ea typeface="Source Code Pro"/>
              <a:cs typeface="Source Code Pro"/>
              <a:sym typeface="Source Code Pro"/>
            </a:endParaRPr>
          </a:p>
        </p:txBody>
      </p:sp>
      <p:sp>
        <p:nvSpPr>
          <p:cNvPr id="3197" name="Google Shape;3197;p203"/>
          <p:cNvSpPr/>
          <p:nvPr/>
        </p:nvSpPr>
        <p:spPr>
          <a:xfrm>
            <a:off x="222250" y="785800"/>
            <a:ext cx="3444900" cy="1377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198" name="Google Shape;3198;p203"/>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Write</a:t>
            </a:r>
            <a:r>
              <a:rPr lang="en-US"/>
              <a:t> Request</a:t>
            </a:r>
            <a:endParaRPr/>
          </a:p>
        </p:txBody>
      </p:sp>
      <p:sp>
        <p:nvSpPr>
          <p:cNvPr id="3199" name="Google Shape;3199;p203"/>
          <p:cNvSpPr txBox="1"/>
          <p:nvPr/>
        </p:nvSpPr>
        <p:spPr>
          <a:xfrm>
            <a:off x="261700" y="741975"/>
            <a:ext cx="3969300" cy="116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WriteRequest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Update</a:t>
            </a:r>
            <a:r>
              <a:rPr lang="en-US">
                <a:solidFill>
                  <a:srgbClr val="24292E"/>
                </a:solidFill>
                <a:latin typeface="Consolas"/>
                <a:ea typeface="Consolas"/>
                <a:cs typeface="Consolas"/>
                <a:sym typeface="Consolas"/>
              </a:rPr>
              <a:t> updates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0" name="Google Shape;3200;p203"/>
          <p:cNvSpPr txBox="1"/>
          <p:nvPr/>
        </p:nvSpPr>
        <p:spPr>
          <a:xfrm>
            <a:off x="205900" y="2427825"/>
            <a:ext cx="2634000" cy="153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Update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Type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INSERT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MODIFY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DELETE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Type type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Entity entity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01" name="Google Shape;3201;p203"/>
          <p:cNvSpPr txBox="1"/>
          <p:nvPr/>
        </p:nvSpPr>
        <p:spPr>
          <a:xfrm>
            <a:off x="4036125" y="741975"/>
            <a:ext cx="5880300" cy="26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Entity</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oneof entity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ExternEntry extern_entry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TableEntry table_entry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ActionProfileMember</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action_profile_member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ActionProfileGroup</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action_profile_group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MeterEntry meter_entry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DirectMeterEntry direct_meter_entry = 6;</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CounterEntry counter_entry = 7;</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DirectCounterEntry direct_counter_entry = 8;</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PacketReplicationEngineEntry </a:t>
            </a:r>
            <a:endParaRPr>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a:solidFill>
                  <a:srgbClr val="24292E"/>
                </a:solidFill>
                <a:latin typeface="Consolas"/>
                <a:ea typeface="Consolas"/>
                <a:cs typeface="Consolas"/>
                <a:sym typeface="Consolas"/>
              </a:rPr>
              <a:t>packet_replication_engine_entry = 9;</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ValueSetEntry value_set_entry = 10;</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RegisterEntry register_entry = 11;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cxnSp>
        <p:nvCxnSpPr>
          <p:cNvPr id="3202" name="Google Shape;3202;p203"/>
          <p:cNvCxnSpPr>
            <a:stCxn id="3200" idx="0"/>
            <a:endCxn id="3199" idx="2"/>
          </p:cNvCxnSpPr>
          <p:nvPr/>
        </p:nvCxnSpPr>
        <p:spPr>
          <a:xfrm rot="-5400000">
            <a:off x="1622500" y="1803825"/>
            <a:ext cx="524400" cy="723600"/>
          </a:xfrm>
          <a:prstGeom prst="bentConnector3">
            <a:avLst>
              <a:gd fmla="val 64199" name="adj1"/>
            </a:avLst>
          </a:prstGeom>
          <a:noFill/>
          <a:ln cap="flat" cmpd="sng" w="28575">
            <a:solidFill>
              <a:srgbClr val="0000FF"/>
            </a:solidFill>
            <a:prstDash val="solid"/>
            <a:round/>
            <a:headEnd len="med" w="med" type="triangle"/>
            <a:tailEnd len="med" w="med" type="none"/>
          </a:ln>
        </p:spPr>
      </p:cxnSp>
      <p:sp>
        <p:nvSpPr>
          <p:cNvPr id="3203" name="Google Shape;3203;p203"/>
          <p:cNvSpPr/>
          <p:nvPr/>
        </p:nvSpPr>
        <p:spPr>
          <a:xfrm>
            <a:off x="2246500" y="973750"/>
            <a:ext cx="1806152" cy="3352947"/>
          </a:xfrm>
          <a:custGeom>
            <a:rect b="b" l="l" r="r" t="t"/>
            <a:pathLst>
              <a:path extrusionOk="0" h="147269" w="61950">
                <a:moveTo>
                  <a:pt x="0" y="147269"/>
                </a:moveTo>
                <a:lnTo>
                  <a:pt x="51563" y="147269"/>
                </a:lnTo>
                <a:lnTo>
                  <a:pt x="51563" y="0"/>
                </a:lnTo>
                <a:lnTo>
                  <a:pt x="61950" y="0"/>
                </a:lnTo>
              </a:path>
            </a:pathLst>
          </a:custGeom>
          <a:noFill/>
          <a:ln cap="flat" cmpd="sng" w="28575">
            <a:solidFill>
              <a:srgbClr val="0000FF"/>
            </a:solidFill>
            <a:prstDash val="solid"/>
            <a:round/>
            <a:headEnd len="med" w="med" type="none"/>
            <a:tailEnd len="med" w="med" type="triangle"/>
          </a:ln>
        </p:spPr>
      </p:sp>
      <p:sp>
        <p:nvSpPr>
          <p:cNvPr id="3204" name="Google Shape;3204;p203"/>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20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Table Entry</a:t>
            </a:r>
            <a:endParaRPr/>
          </a:p>
        </p:txBody>
      </p:sp>
      <p:sp>
        <p:nvSpPr>
          <p:cNvPr id="3211" name="Google Shape;3211;p20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12" name="Google Shape;3212;p204"/>
          <p:cNvSpPr txBox="1"/>
          <p:nvPr/>
        </p:nvSpPr>
        <p:spPr>
          <a:xfrm>
            <a:off x="152300" y="4404691"/>
            <a:ext cx="54345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protobuf definition:</a:t>
            </a:r>
            <a:br>
              <a:rPr b="0" i="0" lang="en-US" sz="1000" u="none" cap="none" strike="noStrike">
                <a:solidFill>
                  <a:srgbClr val="000000"/>
                </a:solidFill>
                <a:latin typeface="Arial"/>
                <a:ea typeface="Arial"/>
                <a:cs typeface="Arial"/>
                <a:sym typeface="Arial"/>
              </a:rPr>
            </a:br>
            <a:r>
              <a:rPr b="0" i="0" lang="en-US" sz="1000" u="sng" cap="none" strike="noStrike">
                <a:solidFill>
                  <a:schemeClr val="hlink"/>
                </a:solidFill>
                <a:latin typeface="Arial"/>
                <a:ea typeface="Arial"/>
                <a:cs typeface="Arial"/>
                <a:sym typeface="Arial"/>
                <a:hlinkClick r:id="rId3"/>
              </a:rPr>
              <a:t>https://github.com/p4lang/PI/blob/master/proto/p4/p4runtime.proto</a:t>
            </a:r>
            <a:r>
              <a:rPr b="0" i="0" lang="en-US" sz="1000" u="none" cap="none" strike="noStrike">
                <a:solidFill>
                  <a:srgbClr val="000000"/>
                </a:solidFill>
                <a:latin typeface="Arial"/>
                <a:ea typeface="Arial"/>
                <a:cs typeface="Arial"/>
                <a:sym typeface="Arial"/>
              </a:rPr>
              <a:t> </a:t>
            </a:r>
            <a:endParaRPr/>
          </a:p>
        </p:txBody>
      </p:sp>
      <p:sp>
        <p:nvSpPr>
          <p:cNvPr id="3213" name="Google Shape;3213;p204"/>
          <p:cNvSpPr/>
          <p:nvPr/>
        </p:nvSpPr>
        <p:spPr>
          <a:xfrm>
            <a:off x="266650" y="1236575"/>
            <a:ext cx="2601300" cy="137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TableEntry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table_id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match</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priority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14" name="Google Shape;3214;p204"/>
          <p:cNvSpPr/>
          <p:nvPr/>
        </p:nvSpPr>
        <p:spPr>
          <a:xfrm>
            <a:off x="3006476" y="1224388"/>
            <a:ext cx="2389800" cy="3163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FieldMatch</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field_id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mask</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oneof</a:t>
            </a:r>
            <a:r>
              <a:rPr b="0" i="0" lang="en-US" sz="1100" u="none" cap="none" strike="noStrike">
                <a:solidFill>
                  <a:schemeClr val="dk1"/>
                </a:solidFill>
                <a:latin typeface="Source Code Pro"/>
                <a:ea typeface="Source Code Pro"/>
                <a:cs typeface="Source Code Pro"/>
                <a:sym typeface="Source Code Pro"/>
              </a:rPr>
              <a:t> field_match_type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exact</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ternary</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666666"/>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8000"/>
              </a:solidFill>
              <a:latin typeface="Source Code Pro"/>
              <a:ea typeface="Source Code Pro"/>
              <a:cs typeface="Source Code Pro"/>
              <a:sym typeface="Source Code Pro"/>
            </a:endParaRPr>
          </a:p>
        </p:txBody>
      </p:sp>
      <p:sp>
        <p:nvSpPr>
          <p:cNvPr id="3215" name="Google Shape;3215;p204"/>
          <p:cNvSpPr/>
          <p:nvPr/>
        </p:nvSpPr>
        <p:spPr>
          <a:xfrm>
            <a:off x="266650" y="2795200"/>
            <a:ext cx="2601300" cy="16053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0795"/>
              </a:lnSpc>
              <a:spcBef>
                <a:spcPts val="0"/>
              </a:spcBef>
              <a:spcAft>
                <a:spcPts val="0"/>
              </a:spcAft>
              <a:buClr>
                <a:schemeClr val="dk1"/>
              </a:buClr>
              <a:buSzPts val="1100"/>
              <a:buFont typeface="Arial"/>
              <a:buNone/>
            </a:pP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Action</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action_id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message</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00FF"/>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uint32</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param_id</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B00040"/>
                </a:solidFill>
                <a:latin typeface="Source Code Pro"/>
                <a:ea typeface="Source Code Pro"/>
                <a:cs typeface="Source Code Pro"/>
                <a:sym typeface="Source Code Pro"/>
              </a:rPr>
              <a:t>bytes</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value</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008000"/>
                </a:solidFill>
                <a:latin typeface="Source Code Pro"/>
                <a:ea typeface="Source Code Pro"/>
                <a:cs typeface="Source Code Pro"/>
                <a:sym typeface="Source Code Pro"/>
              </a:rPr>
              <a:t>repeated</a:t>
            </a:r>
            <a:r>
              <a:rPr b="0" i="0" lang="en-US" sz="1100" u="none" cap="none" strike="noStrike">
                <a:solidFill>
                  <a:schemeClr val="dk1"/>
                </a:solidFill>
                <a:latin typeface="Source Code Pro"/>
                <a:ea typeface="Source Code Pro"/>
                <a:cs typeface="Source Code Pro"/>
                <a:sym typeface="Source Code Pro"/>
              </a:rPr>
              <a:t> </a:t>
            </a:r>
            <a:r>
              <a:rPr b="1" i="0" lang="en-US" sz="1100" u="none" cap="none" strike="noStrike">
                <a:solidFill>
                  <a:srgbClr val="434343"/>
                </a:solidFill>
                <a:latin typeface="Source Code Pro"/>
                <a:ea typeface="Source Code Pro"/>
                <a:cs typeface="Source Code Pro"/>
                <a:sym typeface="Source Code Pro"/>
              </a:rPr>
              <a:t>Param</a:t>
            </a:r>
            <a:r>
              <a:rPr b="0" i="0" lang="en-US" sz="1100" u="none" cap="none" strike="noStrike">
                <a:solidFill>
                  <a:schemeClr val="dk1"/>
                </a:solidFill>
                <a:latin typeface="Source Code Pro"/>
                <a:ea typeface="Source Code Pro"/>
                <a:cs typeface="Source Code Pro"/>
                <a:sym typeface="Source Code Pro"/>
              </a:rPr>
              <a:t> </a:t>
            </a:r>
            <a:r>
              <a:rPr b="0" i="0" lang="en-US" sz="1100" u="none" cap="none" strike="noStrike">
                <a:solidFill>
                  <a:srgbClr val="434343"/>
                </a:solidFill>
                <a:latin typeface="Source Code Pro"/>
                <a:ea typeface="Source Code Pro"/>
                <a:cs typeface="Source Code Pro"/>
                <a:sym typeface="Source Code Pro"/>
              </a:rPr>
              <a:t>params</a:t>
            </a:r>
            <a:r>
              <a:rPr b="0" i="0" lang="en-US" sz="1100" u="none" cap="none" strike="noStrike">
                <a:solidFill>
                  <a:schemeClr val="dk1"/>
                </a:solidFill>
                <a:latin typeface="Source Code Pro"/>
                <a:ea typeface="Source Code Pro"/>
                <a:cs typeface="Source Code Pro"/>
                <a:sym typeface="Source Code Pro"/>
              </a:rPr>
              <a:t>;</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D73A49"/>
              </a:solidFill>
              <a:highlight>
                <a:srgbClr val="FFFFFF"/>
              </a:highlight>
              <a:latin typeface="Source Code Pro"/>
              <a:ea typeface="Source Code Pro"/>
              <a:cs typeface="Source Code Pro"/>
              <a:sym typeface="Source Code Pro"/>
            </a:endParaRPr>
          </a:p>
        </p:txBody>
      </p:sp>
      <p:sp>
        <p:nvSpPr>
          <p:cNvPr id="3216" name="Google Shape;3216;p204"/>
          <p:cNvSpPr txBox="1"/>
          <p:nvPr/>
        </p:nvSpPr>
        <p:spPr>
          <a:xfrm>
            <a:off x="266650" y="800095"/>
            <a:ext cx="5985300" cy="3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p4runtime.proto simplified excerpts:</a:t>
            </a:r>
            <a:endParaRPr/>
          </a:p>
        </p:txBody>
      </p:sp>
      <p:sp>
        <p:nvSpPr>
          <p:cNvPr id="3217" name="Google Shape;3217;p204"/>
          <p:cNvSpPr/>
          <p:nvPr/>
        </p:nvSpPr>
        <p:spPr>
          <a:xfrm>
            <a:off x="1334450" y="1953500"/>
            <a:ext cx="730375" cy="841736"/>
          </a:xfrm>
          <a:custGeom>
            <a:rect b="b" l="l" r="r" t="t"/>
            <a:pathLst>
              <a:path extrusionOk="0" h="120000" w="120000">
                <a:moveTo>
                  <a:pt x="64146" y="0"/>
                </a:moveTo>
                <a:cubicBezTo>
                  <a:pt x="73248" y="3260"/>
                  <a:pt x="127598" y="4346"/>
                  <a:pt x="118780" y="19566"/>
                </a:cubicBezTo>
                <a:cubicBezTo>
                  <a:pt x="109957" y="34783"/>
                  <a:pt x="30567" y="74565"/>
                  <a:pt x="11221" y="91304"/>
                </a:cubicBezTo>
                <a:cubicBezTo>
                  <a:pt x="-8124" y="108043"/>
                  <a:pt x="4107" y="115217"/>
                  <a:pt x="2686" y="12000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4"/>
          <p:cNvSpPr/>
          <p:nvPr/>
        </p:nvSpPr>
        <p:spPr>
          <a:xfrm>
            <a:off x="1049484" y="1839193"/>
            <a:ext cx="6753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204"/>
          <p:cNvSpPr/>
          <p:nvPr/>
        </p:nvSpPr>
        <p:spPr>
          <a:xfrm>
            <a:off x="2168226" y="1672925"/>
            <a:ext cx="564600" cy="197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204"/>
          <p:cNvSpPr txBox="1"/>
          <p:nvPr>
            <p:ph idx="2" type="body"/>
          </p:nvPr>
        </p:nvSpPr>
        <p:spPr>
          <a:xfrm>
            <a:off x="5534800" y="1096600"/>
            <a:ext cx="3442800" cy="37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1500"/>
              <a:buFont typeface="Merriweather Sans"/>
              <a:buNone/>
            </a:pPr>
            <a:r>
              <a:rPr b="1" i="0" lang="en-US" sz="1500" u="none" cap="none" strike="noStrike">
                <a:solidFill>
                  <a:schemeClr val="dk1"/>
                </a:solidFill>
                <a:latin typeface="Arial"/>
                <a:ea typeface="Arial"/>
                <a:cs typeface="Arial"/>
                <a:sym typeface="Arial"/>
              </a:rPr>
              <a:t>To add a table entry, the control plane needs to know:</a:t>
            </a:r>
            <a:endParaRPr/>
          </a:p>
          <a:p>
            <a:pPr indent="0" lvl="0" marL="0" marR="0" rtl="0" algn="l">
              <a:lnSpc>
                <a:spcPct val="100000"/>
              </a:lnSpc>
              <a:spcBef>
                <a:spcPts val="75"/>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IDs of P4 entities</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Tables, field matches, actions, params,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Field matches for the particular table</a:t>
            </a:r>
            <a:endParaRPr/>
          </a:p>
          <a:p>
            <a:pPr indent="-308310" lvl="1" marL="914400" marR="0" rtl="0" algn="l">
              <a:lnSpc>
                <a:spcPct val="100000"/>
              </a:lnSpc>
              <a:spcBef>
                <a:spcPts val="0"/>
              </a:spcBef>
              <a:spcAft>
                <a:spcPts val="0"/>
              </a:spcAft>
              <a:buClr>
                <a:srgbClr val="205867"/>
              </a:buClr>
              <a:buSzPts val="1255"/>
              <a:buFont typeface="Merriweather Sans"/>
              <a:buChar char="◦"/>
            </a:pPr>
            <a:r>
              <a:rPr b="0" i="0" lang="en-US" sz="1350" u="none" cap="none" strike="noStrike">
                <a:solidFill>
                  <a:schemeClr val="dk1"/>
                </a:solidFill>
                <a:latin typeface="Arial"/>
                <a:ea typeface="Arial"/>
                <a:cs typeface="Arial"/>
                <a:sym typeface="Arial"/>
              </a:rPr>
              <a:t>Match type, bitwidth, etc.</a:t>
            </a:r>
            <a:endParaRPr/>
          </a:p>
          <a:p>
            <a:pPr indent="0" lvl="0" marL="0" marR="0" rtl="0" algn="l">
              <a:lnSpc>
                <a:spcPct val="100000"/>
              </a:lnSpc>
              <a:spcBef>
                <a:spcPts val="56"/>
              </a:spcBef>
              <a:spcAft>
                <a:spcPts val="0"/>
              </a:spcAft>
              <a:buClr>
                <a:srgbClr val="3F3151"/>
              </a:buClr>
              <a:buSzPts val="1500"/>
              <a:buFont typeface="Merriweather Sans"/>
              <a:buNone/>
            </a:pPr>
            <a:r>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75"/>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Parameters for the particular action</a:t>
            </a:r>
            <a:br>
              <a:rPr b="1" i="0" lang="en-US" sz="1500" u="none" cap="none" strike="noStrike">
                <a:solidFill>
                  <a:schemeClr val="dk1"/>
                </a:solidFill>
                <a:latin typeface="Arial"/>
                <a:ea typeface="Arial"/>
                <a:cs typeface="Arial"/>
                <a:sym typeface="Arial"/>
              </a:rPr>
            </a:br>
            <a:endParaRPr/>
          </a:p>
          <a:p>
            <a:pPr indent="-323850" lvl="0" marL="457200" marR="0" rtl="0" algn="l">
              <a:lnSpc>
                <a:spcPct val="100000"/>
              </a:lnSpc>
              <a:spcBef>
                <a:spcPts val="0"/>
              </a:spcBef>
              <a:spcAft>
                <a:spcPts val="0"/>
              </a:spcAft>
              <a:buClr>
                <a:srgbClr val="3F3151"/>
              </a:buClr>
              <a:buSzPts val="1500"/>
              <a:buFont typeface="Merriweather Sans"/>
              <a:buChar char="•"/>
            </a:pPr>
            <a:r>
              <a:rPr b="1" i="0" lang="en-US" sz="1500" u="none" cap="none" strike="noStrike">
                <a:solidFill>
                  <a:schemeClr val="dk1"/>
                </a:solidFill>
                <a:latin typeface="Arial"/>
                <a:ea typeface="Arial"/>
                <a:cs typeface="Arial"/>
                <a:sym typeface="Arial"/>
              </a:rPr>
              <a:t>Other P4 program attributes</a:t>
            </a:r>
            <a:endParaRPr/>
          </a:p>
        </p:txBody>
      </p:sp>
      <p:sp>
        <p:nvSpPr>
          <p:cNvPr id="3221" name="Google Shape;3221;p204"/>
          <p:cNvSpPr/>
          <p:nvPr/>
        </p:nvSpPr>
        <p:spPr>
          <a:xfrm>
            <a:off x="2732825" y="1433950"/>
            <a:ext cx="273652" cy="332500"/>
          </a:xfrm>
          <a:custGeom>
            <a:rect b="b" l="l" r="r" t="t"/>
            <a:pathLst>
              <a:path extrusionOk="0" h="120000" w="120000">
                <a:moveTo>
                  <a:pt x="0" y="120000"/>
                </a:moveTo>
                <a:cubicBezTo>
                  <a:pt x="11892" y="113747"/>
                  <a:pt x="57838" y="99374"/>
                  <a:pt x="71353" y="82502"/>
                </a:cubicBezTo>
                <a:cubicBezTo>
                  <a:pt x="84861" y="65621"/>
                  <a:pt x="72976" y="32499"/>
                  <a:pt x="81084" y="18748"/>
                </a:cubicBezTo>
                <a:cubicBezTo>
                  <a:pt x="89192" y="4998"/>
                  <a:pt x="113507" y="3121"/>
                  <a:pt x="120000" y="0"/>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205"/>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workflow</a:t>
            </a:r>
            <a:endParaRPr/>
          </a:p>
        </p:txBody>
      </p:sp>
      <p:sp>
        <p:nvSpPr>
          <p:cNvPr id="3228" name="Google Shape;3228;p20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Spur gear.png" id="3229" name="Google Shape;3229;p205"/>
          <p:cNvPicPr preferRelativeResize="0"/>
          <p:nvPr/>
        </p:nvPicPr>
        <p:blipFill rotWithShape="1">
          <a:blip r:embed="rId3">
            <a:alphaModFix/>
          </a:blip>
          <a:srcRect b="0" l="0" r="0" t="0"/>
          <a:stretch/>
        </p:blipFill>
        <p:spPr>
          <a:xfrm>
            <a:off x="5138450" y="1756774"/>
            <a:ext cx="591452" cy="659962"/>
          </a:xfrm>
          <a:prstGeom prst="rect">
            <a:avLst/>
          </a:prstGeom>
          <a:noFill/>
          <a:ln>
            <a:noFill/>
          </a:ln>
        </p:spPr>
      </p:pic>
      <p:sp>
        <p:nvSpPr>
          <p:cNvPr id="3230" name="Google Shape;3230;p205"/>
          <p:cNvSpPr/>
          <p:nvPr/>
        </p:nvSpPr>
        <p:spPr>
          <a:xfrm>
            <a:off x="5059200" y="913734"/>
            <a:ext cx="752814" cy="536598"/>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231" name="Google Shape;3231;p205"/>
          <p:cNvSpPr/>
          <p:nvPr/>
        </p:nvSpPr>
        <p:spPr>
          <a:xfrm>
            <a:off x="5084625" y="3484527"/>
            <a:ext cx="701946" cy="536598"/>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test.json</a:t>
            </a:r>
            <a:endParaRPr/>
          </a:p>
        </p:txBody>
      </p:sp>
      <p:sp>
        <p:nvSpPr>
          <p:cNvPr id="3232" name="Google Shape;3232;p205"/>
          <p:cNvSpPr/>
          <p:nvPr/>
        </p:nvSpPr>
        <p:spPr>
          <a:xfrm>
            <a:off x="6677393" y="1881655"/>
            <a:ext cx="1676400" cy="484500"/>
          </a:xfrm>
          <a:prstGeom prst="rect">
            <a:avLst/>
          </a:prstGeom>
          <a:solidFill>
            <a:srgbClr val="D9D9D9"/>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233" name="Google Shape;3233;p205"/>
          <p:cNvSpPr txBox="1"/>
          <p:nvPr/>
        </p:nvSpPr>
        <p:spPr>
          <a:xfrm>
            <a:off x="7588607" y="2736030"/>
            <a:ext cx="1484100" cy="291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p4runtime.proto</a:t>
            </a:r>
            <a:endParaRPr/>
          </a:p>
        </p:txBody>
      </p:sp>
      <p:sp>
        <p:nvSpPr>
          <p:cNvPr id="3234" name="Google Shape;3234;p205"/>
          <p:cNvSpPr/>
          <p:nvPr/>
        </p:nvSpPr>
        <p:spPr>
          <a:xfrm>
            <a:off x="6374825" y="3319075"/>
            <a:ext cx="1885890" cy="1204449"/>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235" name="Google Shape;3235;p205"/>
          <p:cNvSpPr/>
          <p:nvPr/>
        </p:nvSpPr>
        <p:spPr>
          <a:xfrm>
            <a:off x="6847600" y="3411475"/>
            <a:ext cx="1324800" cy="297600"/>
          </a:xfrm>
          <a:prstGeom prst="rect">
            <a:avLst/>
          </a:prstGeom>
          <a:solidFill>
            <a:srgbClr val="FFD800"/>
          </a:solidFill>
          <a:ln cap="flat" cmpd="sng" w="28575">
            <a:solidFill>
              <a:srgbClr val="BF9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236" name="Google Shape;3236;p205"/>
          <p:cNvSpPr/>
          <p:nvPr/>
        </p:nvSpPr>
        <p:spPr>
          <a:xfrm>
            <a:off x="6853195" y="3760690"/>
            <a:ext cx="1324800" cy="1971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237" name="Google Shape;3237;p205"/>
          <p:cNvSpPr txBox="1"/>
          <p:nvPr/>
        </p:nvSpPr>
        <p:spPr>
          <a:xfrm>
            <a:off x="7688634" y="4523532"/>
            <a:ext cx="572100" cy="29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238" name="Google Shape;3238;p205"/>
          <p:cNvPicPr preferRelativeResize="0"/>
          <p:nvPr/>
        </p:nvPicPr>
        <p:blipFill rotWithShape="1">
          <a:blip r:embed="rId4">
            <a:alphaModFix/>
          </a:blip>
          <a:srcRect b="24542" l="0" r="0" t="25289"/>
          <a:stretch/>
        </p:blipFill>
        <p:spPr>
          <a:xfrm>
            <a:off x="6030176" y="3699315"/>
            <a:ext cx="701951" cy="455685"/>
          </a:xfrm>
          <a:prstGeom prst="rect">
            <a:avLst/>
          </a:prstGeom>
          <a:noFill/>
          <a:ln>
            <a:noFill/>
          </a:ln>
        </p:spPr>
      </p:pic>
      <p:sp>
        <p:nvSpPr>
          <p:cNvPr id="3239" name="Google Shape;3239;p205"/>
          <p:cNvSpPr/>
          <p:nvPr/>
        </p:nvSpPr>
        <p:spPr>
          <a:xfrm>
            <a:off x="7461425" y="2387902"/>
            <a:ext cx="157500" cy="1014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205"/>
          <p:cNvSpPr/>
          <p:nvPr/>
        </p:nvSpPr>
        <p:spPr>
          <a:xfrm>
            <a:off x="6857378" y="4010571"/>
            <a:ext cx="1324800" cy="436500"/>
          </a:xfrm>
          <a:prstGeom prst="rect">
            <a:avLst/>
          </a:prstGeom>
          <a:solidFill>
            <a:srgbClr val="D9D9D9"/>
          </a:solidFill>
          <a:ln cap="flat" cmpd="sng" w="28575">
            <a:solidFill>
              <a:srgbClr val="99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a:t>
            </a:r>
            <a:endParaRPr/>
          </a:p>
        </p:txBody>
      </p:sp>
      <p:sp>
        <p:nvSpPr>
          <p:cNvPr id="3241" name="Google Shape;3241;p205"/>
          <p:cNvSpPr txBox="1"/>
          <p:nvPr/>
        </p:nvSpPr>
        <p:spPr>
          <a:xfrm>
            <a:off x="5595888" y="1672694"/>
            <a:ext cx="1023000" cy="58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p4c-bm2-ss</a:t>
            </a:r>
            <a:br>
              <a:rPr b="0" i="0" lang="en-US" sz="1100" u="none" cap="none" strike="noStrike">
                <a:solidFill>
                  <a:schemeClr val="dk1"/>
                </a:solidFill>
                <a:latin typeface="Arial"/>
                <a:ea typeface="Arial"/>
                <a:cs typeface="Arial"/>
                <a:sym typeface="Arial"/>
              </a:rPr>
            </a:br>
            <a:r>
              <a:rPr b="0" i="0" lang="en-US" sz="1100" u="none" cap="none" strike="noStrike">
                <a:solidFill>
                  <a:schemeClr val="dk1"/>
                </a:solidFill>
                <a:latin typeface="Arial"/>
                <a:ea typeface="Arial"/>
                <a:cs typeface="Arial"/>
                <a:sym typeface="Arial"/>
              </a:rPr>
              <a:t>(compiler)</a:t>
            </a:r>
            <a:endParaRPr/>
          </a:p>
        </p:txBody>
      </p:sp>
      <p:cxnSp>
        <p:nvCxnSpPr>
          <p:cNvPr id="3242" name="Google Shape;3242;p205"/>
          <p:cNvCxnSpPr>
            <a:endCxn id="3235" idx="1"/>
          </p:cNvCxnSpPr>
          <p:nvPr/>
        </p:nvCxnSpPr>
        <p:spPr>
          <a:xfrm>
            <a:off x="5785000" y="2991475"/>
            <a:ext cx="1062600" cy="568800"/>
          </a:xfrm>
          <a:prstGeom prst="bentConnector3">
            <a:avLst>
              <a:gd fmla="val 55929" name="adj1"/>
            </a:avLst>
          </a:prstGeom>
          <a:noFill/>
          <a:ln cap="flat" cmpd="sng" w="28575">
            <a:solidFill>
              <a:srgbClr val="BF9000"/>
            </a:solidFill>
            <a:prstDash val="solid"/>
            <a:round/>
            <a:headEnd len="sm" w="sm" type="none"/>
            <a:tailEnd len="lg" w="lg" type="triangle"/>
          </a:ln>
        </p:spPr>
      </p:cxnSp>
      <p:cxnSp>
        <p:nvCxnSpPr>
          <p:cNvPr id="3243" name="Google Shape;3243;p205"/>
          <p:cNvCxnSpPr>
            <a:endCxn id="3232" idx="1"/>
          </p:cNvCxnSpPr>
          <p:nvPr/>
        </p:nvCxnSpPr>
        <p:spPr>
          <a:xfrm flipH="1" rot="10800000">
            <a:off x="5785193" y="2123905"/>
            <a:ext cx="892200" cy="867600"/>
          </a:xfrm>
          <a:prstGeom prst="bentConnector3">
            <a:avLst>
              <a:gd fmla="val 66589" name="adj1"/>
            </a:avLst>
          </a:prstGeom>
          <a:noFill/>
          <a:ln cap="flat" cmpd="sng" w="28575">
            <a:solidFill>
              <a:srgbClr val="BF9000"/>
            </a:solidFill>
            <a:prstDash val="solid"/>
            <a:round/>
            <a:headEnd len="sm" w="sm" type="none"/>
            <a:tailEnd len="lg" w="lg" type="triangle"/>
          </a:ln>
        </p:spPr>
      </p:cxnSp>
      <p:cxnSp>
        <p:nvCxnSpPr>
          <p:cNvPr id="3244" name="Google Shape;3244;p205"/>
          <p:cNvCxnSpPr>
            <a:stCxn id="3231" idx="3"/>
            <a:endCxn id="3240" idx="1"/>
          </p:cNvCxnSpPr>
          <p:nvPr/>
        </p:nvCxnSpPr>
        <p:spPr>
          <a:xfrm>
            <a:off x="5786571" y="3752826"/>
            <a:ext cx="1070700" cy="476100"/>
          </a:xfrm>
          <a:prstGeom prst="bentConnector3">
            <a:avLst>
              <a:gd fmla="val 16125" name="adj1"/>
            </a:avLst>
          </a:prstGeom>
          <a:noFill/>
          <a:ln cap="flat" cmpd="sng" w="28575">
            <a:solidFill>
              <a:srgbClr val="990000"/>
            </a:solidFill>
            <a:prstDash val="solid"/>
            <a:round/>
            <a:headEnd len="sm" w="sm" type="none"/>
            <a:tailEnd len="lg" w="lg" type="triangle"/>
          </a:ln>
        </p:spPr>
      </p:cxnSp>
      <p:sp>
        <p:nvSpPr>
          <p:cNvPr id="3245" name="Google Shape;3245;p205"/>
          <p:cNvSpPr txBox="1"/>
          <p:nvPr>
            <p:ph idx="1" type="body"/>
          </p:nvPr>
        </p:nvSpPr>
        <p:spPr>
          <a:xfrm>
            <a:off x="152400" y="742950"/>
            <a:ext cx="4906800" cy="3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2100" u="none" cap="none" strike="noStrike">
                <a:solidFill>
                  <a:schemeClr val="dk1"/>
                </a:solidFill>
                <a:latin typeface="Arial"/>
                <a:ea typeface="Arial"/>
                <a:cs typeface="Arial"/>
                <a:sym typeface="Arial"/>
              </a:rPr>
              <a:t>P4Info</a:t>
            </a:r>
            <a:br>
              <a:rPr b="1" i="0" lang="en-US" sz="2100" u="none" cap="none" strike="noStrike">
                <a:solidFill>
                  <a:schemeClr val="dk1"/>
                </a:solidFill>
                <a:latin typeface="Arial"/>
                <a:ea typeface="Arial"/>
                <a:cs typeface="Arial"/>
                <a:sym typeface="Arial"/>
              </a:rPr>
            </a:b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Captures P4 program attributes needed at runtime</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IDs for tables, actions, params, etc.</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Table structure, action parameters, etc.</a:t>
            </a:r>
            <a:br>
              <a:rPr b="0" i="0" lang="en-US" sz="14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Protobuf-based format</a:t>
            </a:r>
            <a:br>
              <a:rPr b="1" i="0" lang="en-US" sz="1800" u="none" cap="none" strike="noStrike">
                <a:solidFill>
                  <a:schemeClr val="dk1"/>
                </a:solidFill>
                <a:latin typeface="Arial"/>
                <a:ea typeface="Arial"/>
                <a:cs typeface="Arial"/>
                <a:sym typeface="Arial"/>
              </a:rPr>
            </a:b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Target-independent compiler output</a:t>
            </a:r>
            <a:endParaRPr/>
          </a:p>
          <a:p>
            <a:pPr indent="-317500" lvl="1" marL="914400" marR="0" rtl="0" algn="l">
              <a:lnSpc>
                <a:spcPct val="115000"/>
              </a:lnSpc>
              <a:spcBef>
                <a:spcPts val="0"/>
              </a:spcBef>
              <a:spcAft>
                <a:spcPts val="0"/>
              </a:spcAft>
              <a:buClr>
                <a:srgbClr val="205867"/>
              </a:buClr>
              <a:buSzPts val="1400"/>
              <a:buFont typeface="Merriweather Sans"/>
              <a:buChar char="◦"/>
            </a:pPr>
            <a:r>
              <a:rPr b="0" i="0" lang="en-US" sz="1400" u="none" cap="none" strike="noStrike">
                <a:solidFill>
                  <a:schemeClr val="dk1"/>
                </a:solidFill>
                <a:latin typeface="Arial"/>
                <a:ea typeface="Arial"/>
                <a:cs typeface="Arial"/>
                <a:sym typeface="Arial"/>
              </a:rPr>
              <a:t>Same P4Info for BMv2, ASIC, etc.</a:t>
            </a:r>
            <a:endParaRPr/>
          </a:p>
        </p:txBody>
      </p:sp>
      <p:sp>
        <p:nvSpPr>
          <p:cNvPr id="3246" name="Google Shape;3246;p205"/>
          <p:cNvSpPr/>
          <p:nvPr/>
        </p:nvSpPr>
        <p:spPr>
          <a:xfrm>
            <a:off x="5243150" y="2416725"/>
            <a:ext cx="195900" cy="10473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205"/>
          <p:cNvSpPr/>
          <p:nvPr/>
        </p:nvSpPr>
        <p:spPr>
          <a:xfrm>
            <a:off x="5439050" y="2416725"/>
            <a:ext cx="195900" cy="2976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205"/>
          <p:cNvSpPr/>
          <p:nvPr/>
        </p:nvSpPr>
        <p:spPr>
          <a:xfrm>
            <a:off x="5083200" y="2723164"/>
            <a:ext cx="701946" cy="536598"/>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50" u="none" cap="none" strike="noStrike">
                <a:solidFill>
                  <a:srgbClr val="000000"/>
                </a:solidFill>
                <a:latin typeface="Arial"/>
                <a:ea typeface="Arial"/>
                <a:cs typeface="Arial"/>
                <a:sym typeface="Arial"/>
              </a:rPr>
              <a:t>test.p4info</a:t>
            </a:r>
            <a:endParaRPr/>
          </a:p>
        </p:txBody>
      </p:sp>
      <p:sp>
        <p:nvSpPr>
          <p:cNvPr id="3249" name="Google Shape;3249;p205"/>
          <p:cNvSpPr/>
          <p:nvPr/>
        </p:nvSpPr>
        <p:spPr>
          <a:xfrm>
            <a:off x="5337675" y="1467675"/>
            <a:ext cx="195900" cy="2892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205"/>
          <p:cNvSpPr/>
          <p:nvPr/>
        </p:nvSpPr>
        <p:spPr>
          <a:xfrm>
            <a:off x="4944332" y="2584300"/>
            <a:ext cx="960600" cy="80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205"/>
          <p:cNvSpPr txBox="1"/>
          <p:nvPr/>
        </p:nvSpPr>
        <p:spPr>
          <a:xfrm>
            <a:off x="758075" y="4499850"/>
            <a:ext cx="4419600" cy="4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Full P4Info protobuf specification:</a:t>
            </a:r>
            <a:endParaRPr/>
          </a:p>
          <a:p>
            <a:pPr indent="0" lvl="0" marL="0" marR="0" rtl="0" algn="l">
              <a:lnSpc>
                <a:spcPct val="115000"/>
              </a:lnSpc>
              <a:spcBef>
                <a:spcPts val="112"/>
              </a:spcBef>
              <a:spcAft>
                <a:spcPts val="0"/>
              </a:spcAft>
              <a:buClr>
                <a:schemeClr val="hlink"/>
              </a:buClr>
              <a:buSzPts val="1000"/>
              <a:buFont typeface="Arial"/>
              <a:buNone/>
            </a:pPr>
            <a:r>
              <a:rPr lang="en-US" sz="1000" u="sng">
                <a:solidFill>
                  <a:schemeClr val="hlink"/>
                </a:solidFill>
                <a:hlinkClick r:id="rId5"/>
              </a:rPr>
              <a:t>https://github.com/p4lang/PI/blob/master/proto/p4/config/v1/p4info.proto</a:t>
            </a:r>
            <a:r>
              <a:rPr lang="en-US" sz="10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20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P4Info example</a:t>
            </a:r>
            <a:endParaRPr/>
          </a:p>
        </p:txBody>
      </p:sp>
      <p:sp>
        <p:nvSpPr>
          <p:cNvPr id="3258" name="Google Shape;3258;p20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259" name="Google Shape;3259;p206"/>
          <p:cNvGrpSpPr/>
          <p:nvPr/>
        </p:nvGrpSpPr>
        <p:grpSpPr>
          <a:xfrm>
            <a:off x="302650" y="733514"/>
            <a:ext cx="4381200" cy="3994686"/>
            <a:chOff x="302650" y="733514"/>
            <a:chExt cx="4381200" cy="3994686"/>
          </a:xfrm>
        </p:grpSpPr>
        <p:sp>
          <p:nvSpPr>
            <p:cNvPr id="3260" name="Google Shape;3260;p206"/>
            <p:cNvSpPr/>
            <p:nvPr/>
          </p:nvSpPr>
          <p:spPr>
            <a:xfrm>
              <a:off x="302650" y="1078400"/>
              <a:ext cx="3241200" cy="36498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D73A4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24292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61" name="Google Shape;3261;p206"/>
            <p:cNvSpPr txBox="1"/>
            <p:nvPr/>
          </p:nvSpPr>
          <p:spPr>
            <a:xfrm>
              <a:off x="302650" y="733514"/>
              <a:ext cx="4381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grpSp>
      <p:grpSp>
        <p:nvGrpSpPr>
          <p:cNvPr id="3262" name="Google Shape;3262;p206"/>
          <p:cNvGrpSpPr/>
          <p:nvPr/>
        </p:nvGrpSpPr>
        <p:grpSpPr>
          <a:xfrm>
            <a:off x="5806300" y="733525"/>
            <a:ext cx="2684400" cy="4303800"/>
            <a:chOff x="5806300" y="733525"/>
            <a:chExt cx="2684400" cy="4303800"/>
          </a:xfrm>
        </p:grpSpPr>
        <p:sp>
          <p:nvSpPr>
            <p:cNvPr id="3263" name="Google Shape;3263;p206"/>
            <p:cNvSpPr/>
            <p:nvPr/>
          </p:nvSpPr>
          <p:spPr>
            <a:xfrm>
              <a:off x="5806300" y="1086925"/>
              <a:ext cx="2684400" cy="39504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actions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16786453</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"ipv4_forward"</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"dstAddr"</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48</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id: 2</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name: "port"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bitwidth: 9</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000"/>
                <a:buFont typeface="Source Code Pro"/>
                <a:buNone/>
              </a:pPr>
              <a:r>
                <a:rPr b="0" i="0" lang="en-US" sz="1000" u="none" cap="none" strike="noStrike">
                  <a:solidFill>
                    <a:schemeClr val="dk1"/>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tables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"ipv4_lpm"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match_fields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name: "hdr.ipv4.dstAddr"</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bitwidth: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match_type: LPM</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  action_ref_id: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000000"/>
                  </a:solidFill>
                  <a:latin typeface="Source Code Pro"/>
                  <a:ea typeface="Source Code Pro"/>
                  <a:cs typeface="Source Code Pro"/>
                  <a:sym typeface="Source Code Pro"/>
                </a:rPr>
                <a:t>}</a:t>
              </a:r>
              <a:endParaRPr/>
            </a:p>
          </p:txBody>
        </p:sp>
        <p:sp>
          <p:nvSpPr>
            <p:cNvPr id="3264" name="Google Shape;3264;p206"/>
            <p:cNvSpPr txBox="1"/>
            <p:nvPr/>
          </p:nvSpPr>
          <p:spPr>
            <a:xfrm>
              <a:off x="5806300" y="733525"/>
              <a:ext cx="2428200" cy="35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basic_router.p4info</a:t>
              </a:r>
              <a:endParaRPr/>
            </a:p>
          </p:txBody>
        </p:sp>
      </p:grpSp>
      <p:grpSp>
        <p:nvGrpSpPr>
          <p:cNvPr id="3265" name="Google Shape;3265;p206"/>
          <p:cNvGrpSpPr/>
          <p:nvPr/>
        </p:nvGrpSpPr>
        <p:grpSpPr>
          <a:xfrm>
            <a:off x="3716250" y="2599837"/>
            <a:ext cx="1906713" cy="1103013"/>
            <a:chOff x="3716250" y="2599837"/>
            <a:chExt cx="1906713" cy="1103013"/>
          </a:xfrm>
        </p:grpSpPr>
        <p:sp>
          <p:nvSpPr>
            <p:cNvPr id="3266" name="Google Shape;3266;p206"/>
            <p:cNvSpPr/>
            <p:nvPr/>
          </p:nvSpPr>
          <p:spPr>
            <a:xfrm>
              <a:off x="3716250"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267" name="Google Shape;3267;p206"/>
            <p:cNvPicPr preferRelativeResize="0"/>
            <p:nvPr/>
          </p:nvPicPr>
          <p:blipFill rotWithShape="1">
            <a:blip r:embed="rId3">
              <a:alphaModFix/>
            </a:blip>
            <a:srcRect b="0" l="0" r="0" t="0"/>
            <a:stretch/>
          </p:blipFill>
          <p:spPr>
            <a:xfrm>
              <a:off x="4361674" y="2599837"/>
              <a:ext cx="591452" cy="659962"/>
            </a:xfrm>
            <a:prstGeom prst="rect">
              <a:avLst/>
            </a:prstGeom>
            <a:noFill/>
            <a:ln>
              <a:noFill/>
            </a:ln>
          </p:spPr>
        </p:pic>
        <p:sp>
          <p:nvSpPr>
            <p:cNvPr id="3268" name="Google Shape;3268;p206"/>
            <p:cNvSpPr/>
            <p:nvPr/>
          </p:nvSpPr>
          <p:spPr>
            <a:xfrm>
              <a:off x="4999863" y="2726600"/>
              <a:ext cx="623100" cy="3534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206"/>
            <p:cNvSpPr txBox="1"/>
            <p:nvPr/>
          </p:nvSpPr>
          <p:spPr>
            <a:xfrm>
              <a:off x="4025525" y="3349450"/>
              <a:ext cx="1175400" cy="35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 compiler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152400" y="127400"/>
            <a:ext cx="8991600" cy="4798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30" u="none" cap="none" strike="noStrike">
                <a:solidFill>
                  <a:srgbClr val="000000"/>
                </a:solidFill>
                <a:latin typeface="Arial"/>
                <a:ea typeface="Arial"/>
                <a:cs typeface="Arial"/>
                <a:sym typeface="Arial"/>
              </a:rPr>
              <a:t>Software Defined Networking (SDN)</a:t>
            </a:r>
            <a:endParaRPr b="1" i="0" sz="2430" u="none" cap="none" strike="noStrike">
              <a:solidFill>
                <a:srgbClr val="000000"/>
              </a:solidFill>
              <a:latin typeface="Arial"/>
              <a:ea typeface="Arial"/>
              <a:cs typeface="Arial"/>
              <a:sym typeface="Arial"/>
            </a:endParaRPr>
          </a:p>
        </p:txBody>
      </p:sp>
      <p:pic>
        <p:nvPicPr>
          <p:cNvPr id="872" name="Google Shape;872;p135"/>
          <p:cNvPicPr preferRelativeResize="0"/>
          <p:nvPr>
            <p:ph idx="1" type="body"/>
          </p:nvPr>
        </p:nvPicPr>
        <p:blipFill rotWithShape="1">
          <a:blip r:embed="rId3">
            <a:alphaModFix/>
          </a:blip>
          <a:srcRect b="0" l="2446" r="384" t="0"/>
          <a:stretch/>
        </p:blipFill>
        <p:spPr>
          <a:xfrm>
            <a:off x="6261630" y="3628871"/>
            <a:ext cx="2057400" cy="1131318"/>
          </a:xfrm>
          <a:prstGeom prst="rect">
            <a:avLst/>
          </a:prstGeom>
          <a:noFill/>
          <a:ln>
            <a:noFill/>
          </a:ln>
        </p:spPr>
      </p:pic>
      <p:sp>
        <p:nvSpPr>
          <p:cNvPr id="873" name="Google Shape;873;p135"/>
          <p:cNvSpPr txBox="1"/>
          <p:nvPr>
            <p:ph idx="12" type="sldNum"/>
          </p:nvPr>
        </p:nvSpPr>
        <p:spPr>
          <a:xfrm>
            <a:off x="7924800" y="4926807"/>
            <a:ext cx="1066800" cy="159544"/>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874" name="Google Shape;874;p135"/>
          <p:cNvSpPr txBox="1"/>
          <p:nvPr/>
        </p:nvSpPr>
        <p:spPr>
          <a:xfrm>
            <a:off x="152400" y="742951"/>
            <a:ext cx="5257800" cy="4114800"/>
          </a:xfrm>
          <a:prstGeom prst="rect">
            <a:avLst/>
          </a:prstGeom>
          <a:noFill/>
          <a:ln>
            <a:noFill/>
          </a:ln>
        </p:spPr>
        <p:txBody>
          <a:bodyPr anchorCtr="0" anchor="t" bIns="45700" lIns="91425" spcFirstLastPara="1" rIns="91425" wrap="square" tIns="45700">
            <a:noAutofit/>
          </a:bodyPr>
          <a:lstStyle/>
          <a:p>
            <a:pPr indent="-205740" lvl="0" marL="205740" marR="0" rtl="0" algn="l">
              <a:lnSpc>
                <a:spcPct val="90000"/>
              </a:lnSpc>
              <a:spcBef>
                <a:spcPts val="0"/>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Main contributions</a:t>
            </a:r>
            <a:endParaRPr b="1" i="0" sz="1942" u="none" cap="none" strike="noStrike">
              <a:solidFill>
                <a:srgbClr val="000000"/>
              </a:solidFill>
              <a:latin typeface="Arial"/>
              <a:ea typeface="Arial"/>
              <a:cs typeface="Arial"/>
              <a:sym typeface="Arial"/>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protocol</a:t>
            </a:r>
            <a:r>
              <a:rPr b="0" i="0" lang="en-US" sz="1665" u="none" cap="none" strike="noStrike">
                <a:solidFill>
                  <a:srgbClr val="000000"/>
                </a:solidFill>
                <a:latin typeface="Arial"/>
                <a:ea typeface="Arial"/>
                <a:cs typeface="Arial"/>
                <a:sym typeface="Arial"/>
              </a:rPr>
              <a:t> to interact with switch </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download flow table entries, query statistics, etc.</a:t>
            </a:r>
            <a:endParaRPr/>
          </a:p>
          <a:p>
            <a:pPr indent="-200872" lvl="1" marL="411480" marR="0" rtl="0" algn="l">
              <a:lnSpc>
                <a:spcPct val="90000"/>
              </a:lnSpc>
              <a:spcBef>
                <a:spcPts val="94"/>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OpenFlow = standardized </a:t>
            </a:r>
            <a:r>
              <a:rPr b="0" i="1" lang="en-US" sz="1665" u="none" cap="none" strike="noStrike">
                <a:solidFill>
                  <a:srgbClr val="000000"/>
                </a:solidFill>
                <a:latin typeface="Arial"/>
                <a:ea typeface="Arial"/>
                <a:cs typeface="Arial"/>
                <a:sym typeface="Arial"/>
              </a:rPr>
              <a:t>model</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match/action abstraction</a:t>
            </a:r>
            <a:endParaRPr/>
          </a:p>
          <a:p>
            <a:pPr indent="-200872" lvl="1" marL="411480" marR="0" rtl="0" algn="l">
              <a:lnSpc>
                <a:spcPct val="90000"/>
              </a:lnSpc>
              <a:spcBef>
                <a:spcPts val="94"/>
              </a:spcBef>
              <a:spcAft>
                <a:spcPts val="0"/>
              </a:spcAft>
              <a:buClr>
                <a:srgbClr val="205867"/>
              </a:buClr>
              <a:buSzPts val="1665"/>
              <a:buFont typeface="Merriweather Sans"/>
              <a:buChar char="◦"/>
            </a:pPr>
            <a:r>
              <a:rPr b="0" i="1" lang="en-US" sz="1665" u="none" cap="none" strike="noStrike">
                <a:solidFill>
                  <a:srgbClr val="000000"/>
                </a:solidFill>
                <a:latin typeface="Arial"/>
                <a:ea typeface="Arial"/>
                <a:cs typeface="Arial"/>
                <a:sym typeface="Arial"/>
              </a:rPr>
              <a:t>Concept</a:t>
            </a:r>
            <a:r>
              <a:rPr b="0" i="0" lang="en-US" sz="1665" u="none" cap="none" strike="noStrike">
                <a:solidFill>
                  <a:srgbClr val="000000"/>
                </a:solidFill>
                <a:latin typeface="Arial"/>
                <a:ea typeface="Arial"/>
                <a:cs typeface="Arial"/>
                <a:sym typeface="Arial"/>
              </a:rPr>
              <a:t> of </a:t>
            </a:r>
            <a:r>
              <a:rPr b="0" i="1" lang="en-US" sz="1665" u="none" cap="none" strike="noStrike">
                <a:solidFill>
                  <a:srgbClr val="000000"/>
                </a:solidFill>
                <a:latin typeface="Arial"/>
                <a:ea typeface="Arial"/>
                <a:cs typeface="Arial"/>
                <a:sym typeface="Arial"/>
              </a:rPr>
              <a:t>logically</a:t>
            </a:r>
            <a:r>
              <a:rPr b="0" i="0" lang="en-US" sz="1665" u="none" cap="none" strike="noStrike">
                <a:solidFill>
                  <a:srgbClr val="000000"/>
                </a:solidFill>
                <a:latin typeface="Arial"/>
                <a:ea typeface="Arial"/>
                <a:cs typeface="Arial"/>
                <a:sym typeface="Arial"/>
              </a:rPr>
              <a:t> centralized control via a single entity (“SDN controller”)</a:t>
            </a:r>
            <a:endParaRPr/>
          </a:p>
          <a:p>
            <a:pPr indent="-160697" lvl="2" marL="548640" marR="0" rtl="0" algn="l">
              <a:lnSpc>
                <a:spcPct val="90000"/>
              </a:lnSpc>
              <a:spcBef>
                <a:spcPts val="94"/>
              </a:spcBef>
              <a:spcAft>
                <a:spcPts val="0"/>
              </a:spcAft>
              <a:buClr>
                <a:srgbClr val="1F1828"/>
              </a:buClr>
              <a:buSzPts val="1387"/>
              <a:buFont typeface="Merriweather Sans"/>
              <a:buChar char="■"/>
            </a:pPr>
            <a:r>
              <a:rPr b="0" i="0" lang="en-US" sz="1387" u="none" cap="none" strike="noStrike">
                <a:solidFill>
                  <a:srgbClr val="000000"/>
                </a:solidFill>
                <a:latin typeface="Arial"/>
                <a:ea typeface="Arial"/>
                <a:cs typeface="Arial"/>
                <a:sym typeface="Arial"/>
              </a:rPr>
              <a:t>Simplifies control plane</a:t>
            </a:r>
            <a:endParaRPr/>
          </a:p>
          <a:p>
            <a:pPr indent="-72622" lvl="2" marL="548640" marR="0" rtl="0" algn="l">
              <a:lnSpc>
                <a:spcPct val="90000"/>
              </a:lnSpc>
              <a:spcBef>
                <a:spcPts val="76"/>
              </a:spcBef>
              <a:spcAft>
                <a:spcPts val="0"/>
              </a:spcAft>
              <a:buClr>
                <a:srgbClr val="1F1828"/>
              </a:buClr>
              <a:buSzPts val="1387"/>
              <a:buFont typeface="Merriweather Sans"/>
              <a:buNone/>
            </a:pPr>
            <a:r>
              <a:t/>
            </a:r>
            <a:endParaRPr b="0" i="0" sz="1387" u="none" cap="none" strike="noStrike">
              <a:solidFill>
                <a:srgbClr val="000000"/>
              </a:solidFill>
              <a:latin typeface="Arial"/>
              <a:ea typeface="Arial"/>
              <a:cs typeface="Arial"/>
              <a:sym typeface="Arial"/>
            </a:endParaRPr>
          </a:p>
          <a:p>
            <a:pPr indent="-205740" lvl="0" marL="205740" marR="0" rtl="0" algn="l">
              <a:lnSpc>
                <a:spcPct val="90000"/>
              </a:lnSpc>
              <a:spcBef>
                <a:spcPts val="113"/>
              </a:spcBef>
              <a:spcAft>
                <a:spcPts val="0"/>
              </a:spcAft>
              <a:buClr>
                <a:srgbClr val="3F3151"/>
              </a:buClr>
              <a:buSzPts val="1942"/>
              <a:buFont typeface="Merriweather Sans"/>
              <a:buChar char="•"/>
            </a:pPr>
            <a:r>
              <a:rPr b="1" i="0" lang="en-US" sz="1942" u="none" cap="none" strike="noStrike">
                <a:solidFill>
                  <a:srgbClr val="000000"/>
                </a:solidFill>
                <a:latin typeface="Arial"/>
                <a:ea typeface="Arial"/>
                <a:cs typeface="Arial"/>
                <a:sym typeface="Arial"/>
              </a:rPr>
              <a:t>Issues</a:t>
            </a:r>
            <a:endParaRPr/>
          </a:p>
          <a:p>
            <a:pPr indent="-200872" lvl="1" marL="411480" marR="0" rtl="0" algn="l">
              <a:lnSpc>
                <a:spcPct val="90000"/>
              </a:lnSpc>
              <a:spcBef>
                <a:spcPts val="131"/>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Data-plane protocol evolution requires changes to standards (12 → 40 OpenFlow match fields)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interoperability between vendors </a:t>
            </a:r>
            <a:br>
              <a:rPr b="0" i="0" lang="en-US" sz="1665" u="none" cap="none" strike="noStrike">
                <a:solidFill>
                  <a:srgbClr val="000000"/>
                </a:solidFill>
                <a:latin typeface="Arial"/>
                <a:ea typeface="Arial"/>
                <a:cs typeface="Arial"/>
                <a:sym typeface="Arial"/>
              </a:rPr>
            </a:br>
            <a:r>
              <a:rPr b="0" i="0" lang="en-US" sz="1665" u="none" cap="none" strike="noStrike">
                <a:solidFill>
                  <a:srgbClr val="000000"/>
                </a:solidFill>
                <a:latin typeface="Arial"/>
                <a:ea typeface="Arial"/>
                <a:cs typeface="Arial"/>
                <a:sym typeface="Arial"/>
              </a:rPr>
              <a:t>(OpenFlow / netconf / JSON / XML variants)</a:t>
            </a:r>
            <a:endParaRPr/>
          </a:p>
          <a:p>
            <a:pPr indent="-200872" lvl="1" marL="411480" marR="0" rtl="0" algn="l">
              <a:lnSpc>
                <a:spcPct val="90000"/>
              </a:lnSpc>
              <a:spcBef>
                <a:spcPts val="112"/>
              </a:spcBef>
              <a:spcAft>
                <a:spcPts val="0"/>
              </a:spcAft>
              <a:buClr>
                <a:srgbClr val="205867"/>
              </a:buClr>
              <a:buSzPts val="1665"/>
              <a:buFont typeface="Merriweather Sans"/>
              <a:buChar char="◦"/>
            </a:pPr>
            <a:r>
              <a:rPr b="0" i="0" lang="en-US" sz="1665" u="none" cap="none" strike="noStrike">
                <a:solidFill>
                  <a:srgbClr val="000000"/>
                </a:solidFill>
                <a:latin typeface="Arial"/>
                <a:ea typeface="Arial"/>
                <a:cs typeface="Arial"/>
                <a:sym typeface="Arial"/>
              </a:rPr>
              <a:t>Limited programmability</a:t>
            </a:r>
            <a:endParaRPr/>
          </a:p>
          <a:p>
            <a:pPr indent="0" lvl="0" marL="0" marR="0" rtl="0" algn="l">
              <a:lnSpc>
                <a:spcPct val="90000"/>
              </a:lnSpc>
              <a:spcBef>
                <a:spcPts val="131"/>
              </a:spcBef>
              <a:spcAft>
                <a:spcPts val="0"/>
              </a:spcAft>
              <a:buClr>
                <a:srgbClr val="3F3151"/>
              </a:buClr>
              <a:buSzPts val="1942"/>
              <a:buFont typeface="Merriweather Sans"/>
              <a:buNone/>
            </a:pPr>
            <a:r>
              <a:t/>
            </a:r>
            <a:endParaRPr b="1" i="0" sz="1942" u="none" cap="none" strike="noStrike">
              <a:solidFill>
                <a:srgbClr val="000000"/>
              </a:solidFill>
              <a:latin typeface="Arial"/>
              <a:ea typeface="Arial"/>
              <a:cs typeface="Arial"/>
              <a:sym typeface="Arial"/>
            </a:endParaRPr>
          </a:p>
        </p:txBody>
      </p:sp>
      <p:sp>
        <p:nvSpPr>
          <p:cNvPr id="875" name="Google Shape;875;p135"/>
          <p:cNvSpPr/>
          <p:nvPr/>
        </p:nvSpPr>
        <p:spPr>
          <a:xfrm>
            <a:off x="6400800" y="2076450"/>
            <a:ext cx="1676400" cy="7620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SDN Controller</a:t>
            </a:r>
            <a:endParaRPr b="0" i="0" sz="1800" u="none" cap="none" strike="noStrike">
              <a:solidFill>
                <a:srgbClr val="FFFFFF"/>
              </a:solidFill>
              <a:latin typeface="Arial"/>
              <a:ea typeface="Arial"/>
              <a:cs typeface="Arial"/>
              <a:sym typeface="Arial"/>
            </a:endParaRPr>
          </a:p>
        </p:txBody>
      </p:sp>
      <p:sp>
        <p:nvSpPr>
          <p:cNvPr id="876" name="Google Shape;876;p135"/>
          <p:cNvSpPr/>
          <p:nvPr/>
        </p:nvSpPr>
        <p:spPr>
          <a:xfrm>
            <a:off x="7162800" y="2866053"/>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135"/>
          <p:cNvSpPr/>
          <p:nvPr/>
        </p:nvSpPr>
        <p:spPr>
          <a:xfrm>
            <a:off x="6907860" y="4704917"/>
            <a:ext cx="8645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Switch</a:t>
            </a:r>
            <a:endParaRPr b="0" i="0" sz="1800" u="none" cap="none" strike="noStrike">
              <a:solidFill>
                <a:srgbClr val="000000"/>
              </a:solidFill>
              <a:latin typeface="Arial"/>
              <a:ea typeface="Arial"/>
              <a:cs typeface="Arial"/>
              <a:sym typeface="Arial"/>
            </a:endParaRPr>
          </a:p>
        </p:txBody>
      </p:sp>
      <p:sp>
        <p:nvSpPr>
          <p:cNvPr id="878" name="Google Shape;878;p135"/>
          <p:cNvSpPr/>
          <p:nvPr/>
        </p:nvSpPr>
        <p:spPr>
          <a:xfrm>
            <a:off x="7382023" y="3060441"/>
            <a:ext cx="1457177" cy="4468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Southbound I/F</a:t>
            </a:r>
            <a:endParaRPr b="0" i="0" sz="1800" u="none" cap="none" strike="noStrike">
              <a:solidFill>
                <a:srgbClr val="000000"/>
              </a:solidFill>
              <a:latin typeface="Arial"/>
              <a:ea typeface="Arial"/>
              <a:cs typeface="Arial"/>
              <a:sym typeface="Arial"/>
            </a:endParaRPr>
          </a:p>
        </p:txBody>
      </p:sp>
      <p:sp>
        <p:nvSpPr>
          <p:cNvPr id="879" name="Google Shape;879;p135"/>
          <p:cNvSpPr/>
          <p:nvPr/>
        </p:nvSpPr>
        <p:spPr>
          <a:xfrm>
            <a:off x="7162800" y="1276350"/>
            <a:ext cx="228600" cy="762000"/>
          </a:xfrm>
          <a:prstGeom prst="upDownArrow">
            <a:avLst>
              <a:gd fmla="val 50000" name="adj1"/>
              <a:gd fmla="val 50000" name="adj2"/>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135"/>
          <p:cNvSpPr/>
          <p:nvPr/>
        </p:nvSpPr>
        <p:spPr>
          <a:xfrm>
            <a:off x="7382023" y="1428750"/>
            <a:ext cx="17244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Northbound I/F</a:t>
            </a:r>
            <a:endParaRPr b="0" i="0" sz="1800" u="none" cap="none" strike="noStrike">
              <a:solidFill>
                <a:srgbClr val="000000"/>
              </a:solidFill>
              <a:latin typeface="Arial"/>
              <a:ea typeface="Arial"/>
              <a:cs typeface="Arial"/>
              <a:sym typeface="Arial"/>
            </a:endParaRPr>
          </a:p>
        </p:txBody>
      </p:sp>
      <p:sp>
        <p:nvSpPr>
          <p:cNvPr id="881" name="Google Shape;881;p135"/>
          <p:cNvSpPr/>
          <p:nvPr/>
        </p:nvSpPr>
        <p:spPr>
          <a:xfrm>
            <a:off x="5922610" y="819150"/>
            <a:ext cx="2694709" cy="436418"/>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3333"/>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Control Function (“App”)</a:t>
            </a:r>
            <a:endParaRPr/>
          </a:p>
        </p:txBody>
      </p:sp>
      <p:sp>
        <p:nvSpPr>
          <p:cNvPr id="882" name="Google Shape;882;p135"/>
          <p:cNvSpPr/>
          <p:nvPr/>
        </p:nvSpPr>
        <p:spPr>
          <a:xfrm>
            <a:off x="8439945" y="3956568"/>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n</a:t>
            </a:r>
            <a:endParaRPr b="0" i="0" sz="1800" u="none" cap="none" strike="noStrike">
              <a:solidFill>
                <a:srgbClr val="000000"/>
              </a:solidFill>
              <a:latin typeface="Arial"/>
              <a:ea typeface="Arial"/>
              <a:cs typeface="Arial"/>
              <a:sym typeface="Arial"/>
            </a:endParaRPr>
          </a:p>
        </p:txBody>
      </p:sp>
      <p:sp>
        <p:nvSpPr>
          <p:cNvPr id="883" name="Google Shape;883;p135"/>
          <p:cNvSpPr/>
          <p:nvPr/>
        </p:nvSpPr>
        <p:spPr>
          <a:xfrm>
            <a:off x="8651407" y="842865"/>
            <a:ext cx="5565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m</a:t>
            </a:r>
            <a:endParaRPr/>
          </a:p>
        </p:txBody>
      </p:sp>
      <p:sp>
        <p:nvSpPr>
          <p:cNvPr id="884" name="Google Shape;884;p135"/>
          <p:cNvSpPr/>
          <p:nvPr/>
        </p:nvSpPr>
        <p:spPr>
          <a:xfrm>
            <a:off x="8153400" y="2266950"/>
            <a:ext cx="49259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 1</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20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Table Entry </a:t>
            </a:r>
            <a:r>
              <a:rPr lang="en-US"/>
              <a:t>E</a:t>
            </a:r>
            <a:r>
              <a:rPr b="1" i="0" lang="en-US" sz="2700" u="none" cap="none" strike="noStrike">
                <a:solidFill>
                  <a:schemeClr val="dk1"/>
                </a:solidFill>
                <a:latin typeface="Arial"/>
                <a:ea typeface="Arial"/>
                <a:cs typeface="Arial"/>
                <a:sym typeface="Arial"/>
              </a:rPr>
              <a:t>xample</a:t>
            </a:r>
            <a:endParaRPr/>
          </a:p>
        </p:txBody>
      </p:sp>
      <p:sp>
        <p:nvSpPr>
          <p:cNvPr id="3276" name="Google Shape;3276;p20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77" name="Google Shape;3277;p207"/>
          <p:cNvSpPr/>
          <p:nvPr/>
        </p:nvSpPr>
        <p:spPr>
          <a:xfrm>
            <a:off x="5603051" y="1188750"/>
            <a:ext cx="3223800" cy="35616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"\n\000\001\001"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prefix_len: 32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"\000\000\000\000\000\n"</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value: "\000\007"</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Source Code Pro"/>
                <a:ea typeface="Source Code Pro"/>
                <a:cs typeface="Source Code Pro"/>
                <a:sym typeface="Source Code Pro"/>
              </a:rPr>
              <a:t>}</a:t>
            </a:r>
            <a:endParaRPr/>
          </a:p>
        </p:txBody>
      </p:sp>
      <p:sp>
        <p:nvSpPr>
          <p:cNvPr id="3278" name="Google Shape;3278;p207"/>
          <p:cNvSpPr/>
          <p:nvPr/>
        </p:nvSpPr>
        <p:spPr>
          <a:xfrm>
            <a:off x="196625" y="1188750"/>
            <a:ext cx="3020400" cy="23295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D73A49"/>
                </a:solidFill>
                <a:latin typeface="Source Code Pro"/>
                <a:ea typeface="Source Code Pro"/>
                <a:cs typeface="Source Code Pro"/>
                <a:sym typeface="Source Code Pro"/>
              </a:rPr>
              <a:t>action</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r>
              <a:rPr b="0" i="0" lang="en-US" sz="1000" u="none" cap="none" strike="noStrike">
                <a:solidFill>
                  <a:srgbClr val="24292E"/>
                </a:solidFill>
                <a:latin typeface="Source Code Pro"/>
                <a:ea typeface="Source Code Pro"/>
                <a:cs typeface="Source Code Pro"/>
                <a:sym typeface="Source Code Pro"/>
              </a:rPr>
              <a:t>(</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&lt;48&gt;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dstAddr</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bit</a:t>
            </a:r>
            <a:r>
              <a:rPr b="0" i="0" lang="en-US" sz="1000" u="none" cap="none" strike="noStrike">
                <a:solidFill>
                  <a:srgbClr val="000000"/>
                </a:solidFill>
                <a:latin typeface="Source Code Pro"/>
                <a:ea typeface="Source Code Pro"/>
                <a:cs typeface="Source Code Pro"/>
                <a:sym typeface="Source Code Pro"/>
              </a:rPr>
              <a:t>&lt;9&gt;</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port</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Action implementation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br>
              <a:rPr b="0" i="0" lang="en-US" sz="1000" u="none" cap="none" strike="noStrike">
                <a:solidFill>
                  <a:srgbClr val="24292E"/>
                </a:solidFill>
                <a:latin typeface="Source Code Pro"/>
                <a:ea typeface="Source Code Pro"/>
                <a:cs typeface="Source Code Pro"/>
                <a:sym typeface="Source Code Pro"/>
              </a:rPr>
            </a:br>
            <a:r>
              <a:rPr b="0" i="0" lang="en-US" sz="1000" u="none" cap="none" strike="noStrike">
                <a:solidFill>
                  <a:srgbClr val="D73A49"/>
                </a:solidFill>
                <a:latin typeface="Source Code Pro"/>
                <a:ea typeface="Source Code Pro"/>
                <a:cs typeface="Source Code Pro"/>
                <a:sym typeface="Source Code Pro"/>
              </a:rPr>
              <a:t>table</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ipv4_lpm</a:t>
            </a: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5CC5"/>
                </a:solidFill>
                <a:latin typeface="Source Code Pro"/>
                <a:ea typeface="Source Code Pro"/>
                <a:cs typeface="Source Code Pro"/>
                <a:sym typeface="Source Code Pro"/>
              </a:rPr>
              <a:t>key</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hdr.ipv4.dstAddr</a:t>
            </a: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6F42C1"/>
                </a:solidFill>
                <a:latin typeface="Source Code Pro"/>
                <a:ea typeface="Source Code Pro"/>
                <a:cs typeface="Source Code Pro"/>
                <a:sym typeface="Source Code Pro"/>
              </a:rPr>
              <a:t>lpm</a:t>
            </a: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D73A49"/>
                </a:solidFill>
                <a:latin typeface="Source Code Pro"/>
                <a:ea typeface="Source Code Pro"/>
                <a:cs typeface="Source Code Pro"/>
                <a:sym typeface="Source Code Pro"/>
              </a:rPr>
              <a:t>actions</a:t>
            </a:r>
            <a:r>
              <a:rPr b="0" i="0" lang="en-US" sz="1000" u="none" cap="none" strike="noStrike">
                <a:solidFill>
                  <a:srgbClr val="24292E"/>
                </a:solidFill>
                <a:latin typeface="Source Code Pro"/>
                <a:ea typeface="Source Code Pro"/>
                <a:cs typeface="Source Code Pro"/>
                <a:sym typeface="Source Code Pro"/>
              </a:rPr>
              <a:t> =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ipv4_forward;</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 </a:t>
            </a:r>
            <a:r>
              <a:rPr b="0" i="0" lang="en-US" sz="1000" u="none" cap="none" strike="noStrike">
                <a:solidFill>
                  <a:srgbClr val="000000"/>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24292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Source Code Pro"/>
              <a:ea typeface="Source Code Pro"/>
              <a:cs typeface="Source Code Pro"/>
              <a:sym typeface="Source Code Pro"/>
            </a:endParaRPr>
          </a:p>
        </p:txBody>
      </p:sp>
      <p:sp>
        <p:nvSpPr>
          <p:cNvPr id="3279" name="Google Shape;3279;p207"/>
          <p:cNvSpPr txBox="1"/>
          <p:nvPr/>
        </p:nvSpPr>
        <p:spPr>
          <a:xfrm>
            <a:off x="901425" y="4099900"/>
            <a:ext cx="3853200" cy="5940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Source Code Pro"/>
              <a:buNone/>
            </a:pPr>
            <a:r>
              <a:rPr b="0" i="0" lang="en-US" sz="1100" u="none" cap="none" strike="noStrike">
                <a:solidFill>
                  <a:schemeClr val="dk1"/>
                </a:solidFill>
                <a:latin typeface="Source Code Pro"/>
                <a:ea typeface="Source Code Pro"/>
                <a:cs typeface="Source Code Pro"/>
                <a:sym typeface="Source Code Pro"/>
              </a:rPr>
              <a:t>hdr.ipv4.dstAddr=10.0.1.1/32</a:t>
            </a:r>
            <a:br>
              <a:rPr b="0" i="0" lang="en-US" sz="1100" u="none" cap="none" strike="noStrike">
                <a:solidFill>
                  <a:schemeClr val="dk1"/>
                </a:solidFill>
                <a:latin typeface="Source Code Pro"/>
                <a:ea typeface="Source Code Pro"/>
                <a:cs typeface="Source Code Pro"/>
                <a:sym typeface="Source Code Pro"/>
              </a:rPr>
            </a:br>
            <a:r>
              <a:rPr b="0" i="0" lang="en-US" sz="1100" u="none" cap="none" strike="noStrike">
                <a:solidFill>
                  <a:schemeClr val="dk1"/>
                </a:solidFill>
                <a:latin typeface="Source Code Pro"/>
                <a:ea typeface="Source Code Pro"/>
                <a:cs typeface="Source Code Pro"/>
                <a:sym typeface="Source Code Pro"/>
              </a:rPr>
              <a:t>	-&gt; ipv4_forward(00:00:00:00:00:10, 7) </a:t>
            </a:r>
            <a:endParaRPr/>
          </a:p>
        </p:txBody>
      </p:sp>
      <p:sp>
        <p:nvSpPr>
          <p:cNvPr id="3280" name="Google Shape;3280;p207"/>
          <p:cNvSpPr/>
          <p:nvPr/>
        </p:nvSpPr>
        <p:spPr>
          <a:xfrm>
            <a:off x="3923900" y="2589425"/>
            <a:ext cx="1599600" cy="1440300"/>
          </a:xfrm>
          <a:prstGeom prst="bentArrow">
            <a:avLst>
              <a:gd fmla="val 12887" name="adj1"/>
              <a:gd fmla="val 12885" name="adj2"/>
              <a:gd fmla="val 25356" name="adj3"/>
              <a:gd fmla="val 38409" name="adj4"/>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207"/>
          <p:cNvSpPr/>
          <p:nvPr/>
        </p:nvSpPr>
        <p:spPr>
          <a:xfrm>
            <a:off x="1007475" y="3601475"/>
            <a:ext cx="353400" cy="4284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207"/>
          <p:cNvSpPr txBox="1"/>
          <p:nvPr/>
        </p:nvSpPr>
        <p:spPr>
          <a:xfrm>
            <a:off x="196625"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basic_router.p4</a:t>
            </a:r>
            <a:endParaRPr/>
          </a:p>
        </p:txBody>
      </p:sp>
      <p:sp>
        <p:nvSpPr>
          <p:cNvPr id="3283" name="Google Shape;3283;p207"/>
          <p:cNvSpPr txBox="1"/>
          <p:nvPr/>
        </p:nvSpPr>
        <p:spPr>
          <a:xfrm>
            <a:off x="1442575" y="3693912"/>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Logical view of table entry</a:t>
            </a:r>
            <a:endParaRPr/>
          </a:p>
        </p:txBody>
      </p:sp>
      <p:sp>
        <p:nvSpPr>
          <p:cNvPr id="3284" name="Google Shape;3284;p207"/>
          <p:cNvSpPr txBox="1"/>
          <p:nvPr/>
        </p:nvSpPr>
        <p:spPr>
          <a:xfrm>
            <a:off x="5806317" y="796225"/>
            <a:ext cx="3020400" cy="3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Protobuf message</a:t>
            </a:r>
            <a:endParaRPr/>
          </a:p>
        </p:txBody>
      </p:sp>
      <p:sp>
        <p:nvSpPr>
          <p:cNvPr id="3285" name="Google Shape;3285;p207"/>
          <p:cNvSpPr txBox="1"/>
          <p:nvPr/>
        </p:nvSpPr>
        <p:spPr>
          <a:xfrm>
            <a:off x="3217025" y="1995429"/>
            <a:ext cx="22890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Control plane</a:t>
            </a:r>
            <a:br>
              <a:rPr b="1" i="0" lang="en-US" sz="1400" u="none" cap="none" strike="noStrike">
                <a:solidFill>
                  <a:srgbClr val="000000"/>
                </a:solidFill>
                <a:latin typeface="Arial"/>
                <a:ea typeface="Arial"/>
                <a:cs typeface="Arial"/>
                <a:sym typeface="Arial"/>
              </a:rPr>
            </a:br>
            <a:r>
              <a:rPr b="1" i="0" lang="en-US" sz="1400" u="none" cap="none" strike="noStrike">
                <a:solidFill>
                  <a:srgbClr val="000000"/>
                </a:solidFill>
                <a:latin typeface="Arial"/>
                <a:ea typeface="Arial"/>
                <a:cs typeface="Arial"/>
                <a:sym typeface="Arial"/>
              </a:rPr>
              <a:t>generates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208"/>
          <p:cNvSpPr/>
          <p:nvPr/>
        </p:nvSpPr>
        <p:spPr>
          <a:xfrm>
            <a:off x="232625" y="779000"/>
            <a:ext cx="4536300" cy="33225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1" name="Google Shape;3291;p208"/>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SetPipelineConfig</a:t>
            </a:r>
            <a:endParaRPr>
              <a:latin typeface="Consolas"/>
              <a:ea typeface="Consolas"/>
              <a:cs typeface="Consolas"/>
              <a:sym typeface="Consolas"/>
            </a:endParaRPr>
          </a:p>
        </p:txBody>
      </p:sp>
      <p:sp>
        <p:nvSpPr>
          <p:cNvPr id="3292" name="Google Shape;3292;p208"/>
          <p:cNvSpPr txBox="1"/>
          <p:nvPr/>
        </p:nvSpPr>
        <p:spPr>
          <a:xfrm>
            <a:off x="235500" y="779000"/>
            <a:ext cx="4497600" cy="316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SetForwardingPipelineConfigRequest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Action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VERIFY_AND_SAVE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RECONCILE_AND_COMMIT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5</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Action action = 4;</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 ForwardingPipelineConfig config = 5;</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a:solidFill>
                  <a:srgbClr val="24292E"/>
                </a:solidFill>
                <a:latin typeface="Consolas"/>
                <a:ea typeface="Consolas"/>
                <a:cs typeface="Consolas"/>
                <a:sym typeface="Consolas"/>
              </a:rPr>
            </a:br>
            <a:endParaRPr>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
        <p:nvSpPr>
          <p:cNvPr id="3293" name="Google Shape;3293;p208"/>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294" name="Google Shape;3294;p208"/>
          <p:cNvSpPr/>
          <p:nvPr/>
        </p:nvSpPr>
        <p:spPr>
          <a:xfrm>
            <a:off x="4994225" y="3631325"/>
            <a:ext cx="3997500" cy="1206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295" name="Google Shape;3295;p208"/>
          <p:cNvSpPr txBox="1"/>
          <p:nvPr/>
        </p:nvSpPr>
        <p:spPr>
          <a:xfrm>
            <a:off x="4994225" y="3631325"/>
            <a:ext cx="3960600" cy="8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ForwardingPipelineConfig</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config.P4Info p4info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Target-specific P4 configuration.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p4_device_config = 2;</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296" name="Google Shape;3296;p208"/>
          <p:cNvSpPr/>
          <p:nvPr/>
        </p:nvSpPr>
        <p:spPr>
          <a:xfrm>
            <a:off x="2822025" y="3647100"/>
            <a:ext cx="7332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8"/>
          <p:cNvSpPr/>
          <p:nvPr/>
        </p:nvSpPr>
        <p:spPr>
          <a:xfrm>
            <a:off x="5068625" y="3720650"/>
            <a:ext cx="7566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8" name="Google Shape;3298;p208"/>
          <p:cNvCxnSpPr>
            <a:stCxn id="3296" idx="2"/>
            <a:endCxn id="3297" idx="1"/>
          </p:cNvCxnSpPr>
          <p:nvPr/>
        </p:nvCxnSpPr>
        <p:spPr>
          <a:xfrm rot="-5400000">
            <a:off x="4096425" y="2927100"/>
            <a:ext cx="64500" cy="1880100"/>
          </a:xfrm>
          <a:prstGeom prst="bentConnector4">
            <a:avLst>
              <a:gd fmla="val -590620" name="adj1"/>
              <a:gd fmla="val 59747" name="adj2"/>
            </a:avLst>
          </a:prstGeom>
          <a:noFill/>
          <a:ln cap="flat" cmpd="sng" w="19050">
            <a:solidFill>
              <a:srgbClr val="0000FF"/>
            </a:solidFill>
            <a:prstDash val="solid"/>
            <a:round/>
            <a:headEnd len="med" w="med" type="none"/>
            <a:tailEnd len="med" w="med" type="triangle"/>
          </a:ln>
        </p:spPr>
      </p:cxnSp>
      <p:sp>
        <p:nvSpPr>
          <p:cNvPr id="3299" name="Google Shape;3299;p208"/>
          <p:cNvSpPr/>
          <p:nvPr/>
        </p:nvSpPr>
        <p:spPr>
          <a:xfrm>
            <a:off x="5922288" y="1425833"/>
            <a:ext cx="1135500" cy="4794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ur gear.png" id="3300" name="Google Shape;3300;p208"/>
          <p:cNvPicPr preferRelativeResize="0"/>
          <p:nvPr/>
        </p:nvPicPr>
        <p:blipFill rotWithShape="1">
          <a:blip r:embed="rId3">
            <a:alphaModFix/>
          </a:blip>
          <a:srcRect b="0" l="0" r="0" t="0"/>
          <a:stretch/>
        </p:blipFill>
        <p:spPr>
          <a:xfrm>
            <a:off x="5323940" y="1436927"/>
            <a:ext cx="488305" cy="544867"/>
          </a:xfrm>
          <a:prstGeom prst="rect">
            <a:avLst/>
          </a:prstGeom>
          <a:noFill/>
          <a:ln>
            <a:noFill/>
          </a:ln>
        </p:spPr>
      </p:pic>
      <p:sp>
        <p:nvSpPr>
          <p:cNvPr id="3301" name="Google Shape;3301;p208"/>
          <p:cNvSpPr/>
          <p:nvPr/>
        </p:nvSpPr>
        <p:spPr>
          <a:xfrm>
            <a:off x="5276726" y="814976"/>
            <a:ext cx="621540" cy="443016"/>
          </a:xfrm>
          <a:prstGeom prst="flowChartDocument">
            <a:avLst/>
          </a:prstGeom>
          <a:gradFill>
            <a:gsLst>
              <a:gs pos="0">
                <a:srgbClr val="B7CE88"/>
              </a:gs>
              <a:gs pos="100000">
                <a:srgbClr val="768F45"/>
              </a:gs>
            </a:gsLst>
            <a:lin ang="5400012" scaled="0"/>
          </a:gradFill>
          <a:ln cap="flat" cmpd="sng" w="9525">
            <a:solidFill>
              <a:srgbClr val="38761D"/>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38"/>
              <a:buFont typeface="Arial"/>
              <a:buNone/>
            </a:pPr>
            <a:r>
              <a:rPr b="1" i="0" lang="en-US" sz="1350" u="none" cap="none" strike="noStrike">
                <a:solidFill>
                  <a:srgbClr val="FFFFFF"/>
                </a:solidFill>
                <a:latin typeface="Arial"/>
                <a:ea typeface="Arial"/>
                <a:cs typeface="Arial"/>
                <a:sym typeface="Arial"/>
              </a:rPr>
              <a:t>test.p4</a:t>
            </a:r>
            <a:endParaRPr/>
          </a:p>
        </p:txBody>
      </p:sp>
      <p:sp>
        <p:nvSpPr>
          <p:cNvPr id="3302" name="Google Shape;3302;p208"/>
          <p:cNvSpPr/>
          <p:nvPr/>
        </p:nvSpPr>
        <p:spPr>
          <a:xfrm>
            <a:off x="6580791" y="1485214"/>
            <a:ext cx="383832" cy="360342"/>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json</a:t>
            </a:r>
            <a:endParaRPr/>
          </a:p>
        </p:txBody>
      </p:sp>
      <p:sp>
        <p:nvSpPr>
          <p:cNvPr id="3303" name="Google Shape;3303;p208"/>
          <p:cNvSpPr/>
          <p:nvPr/>
        </p:nvSpPr>
        <p:spPr>
          <a:xfrm>
            <a:off x="7304372" y="1471232"/>
            <a:ext cx="1093800" cy="3999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Control plane</a:t>
            </a:r>
            <a:endParaRPr/>
          </a:p>
        </p:txBody>
      </p:sp>
      <p:sp>
        <p:nvSpPr>
          <p:cNvPr id="3304" name="Google Shape;3304;p208"/>
          <p:cNvSpPr/>
          <p:nvPr/>
        </p:nvSpPr>
        <p:spPr>
          <a:xfrm>
            <a:off x="6906300" y="2549875"/>
            <a:ext cx="1880100" cy="9945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305" name="Google Shape;3305;p208"/>
          <p:cNvSpPr/>
          <p:nvPr/>
        </p:nvSpPr>
        <p:spPr>
          <a:xfrm>
            <a:off x="7296625" y="2626150"/>
            <a:ext cx="1362300" cy="245700"/>
          </a:xfrm>
          <a:prstGeom prst="rect">
            <a:avLst/>
          </a:prstGeom>
          <a:solidFill>
            <a:srgbClr val="FFD800"/>
          </a:solidFill>
          <a:ln cap="flat" cmpd="sng" w="9525">
            <a:solidFill>
              <a:srgbClr val="43434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 server</a:t>
            </a:r>
            <a:endParaRPr/>
          </a:p>
        </p:txBody>
      </p:sp>
      <p:sp>
        <p:nvSpPr>
          <p:cNvPr id="3306" name="Google Shape;3306;p208"/>
          <p:cNvSpPr/>
          <p:nvPr/>
        </p:nvSpPr>
        <p:spPr>
          <a:xfrm>
            <a:off x="7301225" y="2906400"/>
            <a:ext cx="1362300" cy="1626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BMv2  driver</a:t>
            </a:r>
            <a:endParaRPr/>
          </a:p>
        </p:txBody>
      </p:sp>
      <p:sp>
        <p:nvSpPr>
          <p:cNvPr id="3307" name="Google Shape;3307;p208"/>
          <p:cNvSpPr txBox="1"/>
          <p:nvPr/>
        </p:nvSpPr>
        <p:spPr>
          <a:xfrm>
            <a:off x="6418412" y="3187853"/>
            <a:ext cx="621600" cy="2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BMv2</a:t>
            </a:r>
            <a:endParaRPr/>
          </a:p>
        </p:txBody>
      </p:sp>
      <p:pic>
        <p:nvPicPr>
          <p:cNvPr descr="switch icon.png" id="3308" name="Google Shape;3308;p208"/>
          <p:cNvPicPr preferRelativeResize="0"/>
          <p:nvPr/>
        </p:nvPicPr>
        <p:blipFill rotWithShape="1">
          <a:blip r:embed="rId4">
            <a:alphaModFix/>
          </a:blip>
          <a:srcRect b="24542" l="0" r="0" t="25289"/>
          <a:stretch/>
        </p:blipFill>
        <p:spPr>
          <a:xfrm>
            <a:off x="6579708" y="2858951"/>
            <a:ext cx="579535" cy="376217"/>
          </a:xfrm>
          <a:prstGeom prst="rect">
            <a:avLst/>
          </a:prstGeom>
          <a:noFill/>
          <a:ln>
            <a:noFill/>
          </a:ln>
        </p:spPr>
      </p:pic>
      <p:sp>
        <p:nvSpPr>
          <p:cNvPr id="3309" name="Google Shape;3309;p208"/>
          <p:cNvSpPr/>
          <p:nvPr/>
        </p:nvSpPr>
        <p:spPr>
          <a:xfrm>
            <a:off x="7296625" y="3112700"/>
            <a:ext cx="1362300" cy="360300"/>
          </a:xfrm>
          <a:prstGeom prst="rect">
            <a:avLst/>
          </a:prstGeom>
          <a:solidFill>
            <a:srgbClr val="D9D9D9"/>
          </a:solidFill>
          <a:ln cap="flat" cmpd="sng" w="9525">
            <a:solidFill>
              <a:srgbClr val="66666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simple_switch_grpc</a:t>
            </a:r>
            <a:endParaRPr/>
          </a:p>
        </p:txBody>
      </p:sp>
      <p:sp>
        <p:nvSpPr>
          <p:cNvPr id="3310" name="Google Shape;3310;p208"/>
          <p:cNvSpPr txBox="1"/>
          <p:nvPr/>
        </p:nvSpPr>
        <p:spPr>
          <a:xfrm>
            <a:off x="5202625" y="1921700"/>
            <a:ext cx="918600" cy="47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p4c-bm2-ss</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(compiler)</a:t>
            </a:r>
            <a:endParaRPr sz="1000"/>
          </a:p>
        </p:txBody>
      </p:sp>
      <p:sp>
        <p:nvSpPr>
          <p:cNvPr id="3311" name="Google Shape;3311;p208"/>
          <p:cNvSpPr/>
          <p:nvPr/>
        </p:nvSpPr>
        <p:spPr>
          <a:xfrm rot="-5400000">
            <a:off x="5903985" y="1397951"/>
            <a:ext cx="161700" cy="353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208"/>
          <p:cNvSpPr/>
          <p:nvPr/>
        </p:nvSpPr>
        <p:spPr>
          <a:xfrm>
            <a:off x="5506619" y="1275683"/>
            <a:ext cx="161700" cy="161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208"/>
          <p:cNvSpPr/>
          <p:nvPr/>
        </p:nvSpPr>
        <p:spPr>
          <a:xfrm rot="-5400000">
            <a:off x="6120745" y="1348636"/>
            <a:ext cx="161700" cy="7758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208"/>
          <p:cNvSpPr/>
          <p:nvPr/>
        </p:nvSpPr>
        <p:spPr>
          <a:xfrm>
            <a:off x="6058347" y="1485214"/>
            <a:ext cx="383832" cy="360342"/>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000" u="none" cap="none" strike="noStrike">
                <a:solidFill>
                  <a:srgbClr val="000000"/>
                </a:solidFill>
                <a:latin typeface="Arial"/>
                <a:ea typeface="Arial"/>
                <a:cs typeface="Arial"/>
                <a:sym typeface="Arial"/>
              </a:rPr>
              <a:t>p4info</a:t>
            </a:r>
            <a:endParaRPr/>
          </a:p>
        </p:txBody>
      </p:sp>
      <p:sp>
        <p:nvSpPr>
          <p:cNvPr id="3315" name="Google Shape;3315;p208"/>
          <p:cNvSpPr txBox="1"/>
          <p:nvPr/>
        </p:nvSpPr>
        <p:spPr>
          <a:xfrm>
            <a:off x="5742224" y="1154478"/>
            <a:ext cx="1495800" cy="36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Pipeline config</a:t>
            </a:r>
            <a:endParaRPr/>
          </a:p>
        </p:txBody>
      </p:sp>
      <p:sp>
        <p:nvSpPr>
          <p:cNvPr id="3316" name="Google Shape;3316;p208"/>
          <p:cNvSpPr/>
          <p:nvPr/>
        </p:nvSpPr>
        <p:spPr>
          <a:xfrm>
            <a:off x="7754375" y="1875998"/>
            <a:ext cx="161700" cy="717300"/>
          </a:xfrm>
          <a:prstGeom prst="downArrow">
            <a:avLst>
              <a:gd fmla="val 44691" name="adj1"/>
              <a:gd fmla="val 47257"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208"/>
          <p:cNvSpPr/>
          <p:nvPr/>
        </p:nvSpPr>
        <p:spPr>
          <a:xfrm rot="-5400000">
            <a:off x="7098106" y="1544370"/>
            <a:ext cx="161700" cy="242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208"/>
          <p:cNvSpPr txBox="1"/>
          <p:nvPr/>
        </p:nvSpPr>
        <p:spPr>
          <a:xfrm>
            <a:off x="6428547" y="2194548"/>
            <a:ext cx="13623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Pipeline config bits</a:t>
            </a:r>
            <a:endParaRPr sz="1000"/>
          </a:p>
        </p:txBody>
      </p:sp>
      <p:sp>
        <p:nvSpPr>
          <p:cNvPr id="3319" name="Google Shape;3319;p208"/>
          <p:cNvSpPr txBox="1"/>
          <p:nvPr/>
        </p:nvSpPr>
        <p:spPr>
          <a:xfrm>
            <a:off x="6105647" y="1905316"/>
            <a:ext cx="1754100" cy="309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Source Code Pro"/>
              <a:buNone/>
            </a:pPr>
            <a:r>
              <a:rPr b="0" i="0" lang="en-US" sz="1000" u="none" cap="none" strike="noStrike">
                <a:solidFill>
                  <a:srgbClr val="000000"/>
                </a:solidFill>
                <a:latin typeface="Source Code Pro"/>
                <a:ea typeface="Source Code Pro"/>
                <a:cs typeface="Source Code Pro"/>
                <a:sym typeface="Source Code Pro"/>
              </a:rPr>
              <a:t>SetPipelineConfig()</a:t>
            </a:r>
            <a:endParaRPr sz="1000"/>
          </a:p>
        </p:txBody>
      </p:sp>
      <p:sp>
        <p:nvSpPr>
          <p:cNvPr id="3320" name="Google Shape;3320;p208"/>
          <p:cNvSpPr/>
          <p:nvPr/>
        </p:nvSpPr>
        <p:spPr>
          <a:xfrm>
            <a:off x="8547764" y="2574363"/>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1" name="Google Shape;3321;p208"/>
          <p:cNvSpPr/>
          <p:nvPr/>
        </p:nvSpPr>
        <p:spPr>
          <a:xfrm>
            <a:off x="8542499" y="3091020"/>
            <a:ext cx="161730" cy="162486"/>
          </a:xfrm>
          <a:prstGeom prst="flowChartDocument">
            <a:avLst/>
          </a:prstGeom>
          <a:gradFill>
            <a:gsLst>
              <a:gs pos="0">
                <a:srgbClr val="F5D0D0"/>
              </a:gs>
              <a:gs pos="100000">
                <a:srgbClr val="D96868"/>
              </a:gs>
            </a:gsLst>
            <a:lin ang="5400012" scaled="0"/>
          </a:gradFill>
          <a:ln cap="flat" cmpd="sng" w="9525">
            <a:solidFill>
              <a:srgbClr val="990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
        <p:nvSpPr>
          <p:cNvPr id="3322" name="Google Shape;3322;p208"/>
          <p:cNvSpPr/>
          <p:nvPr/>
        </p:nvSpPr>
        <p:spPr>
          <a:xfrm>
            <a:off x="8274486" y="1407030"/>
            <a:ext cx="161730" cy="162486"/>
          </a:xfrm>
          <a:prstGeom prst="flowChartDocument">
            <a:avLst/>
          </a:prstGeom>
          <a:gradFill>
            <a:gsLst>
              <a:gs pos="0">
                <a:srgbClr val="FFF6DB"/>
              </a:gs>
              <a:gs pos="100000">
                <a:srgbClr val="FAD25C"/>
              </a:gs>
            </a:gsLst>
            <a:lin ang="5400012" scaled="0"/>
          </a:gradFill>
          <a:ln cap="flat" cmpd="sng" w="9525">
            <a:solidFill>
              <a:srgbClr val="BF9000"/>
            </a:solidFill>
            <a:prstDash val="solid"/>
            <a:round/>
            <a:headEnd len="sm" w="sm" type="none"/>
            <a:tailEnd len="sm" w="sm" type="none"/>
          </a:ln>
          <a:effectLst>
            <a:outerShdw blurRad="39999" rotWithShape="0" dir="5400000" dist="23000">
              <a:srgbClr val="000000">
                <a:alpha val="3412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209"/>
          <p:cNvSpPr/>
          <p:nvPr/>
        </p:nvSpPr>
        <p:spPr>
          <a:xfrm>
            <a:off x="3876475" y="2672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8" name="Google Shape;3328;p209"/>
          <p:cNvSpPr/>
          <p:nvPr/>
        </p:nvSpPr>
        <p:spPr>
          <a:xfrm>
            <a:off x="3876475" y="767850"/>
            <a:ext cx="5115000" cy="18336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29" name="Google Shape;3329;p209"/>
          <p:cNvSpPr/>
          <p:nvPr/>
        </p:nvSpPr>
        <p:spPr>
          <a:xfrm>
            <a:off x="311700" y="2901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0" name="Google Shape;3330;p209"/>
          <p:cNvSpPr/>
          <p:nvPr/>
        </p:nvSpPr>
        <p:spPr>
          <a:xfrm>
            <a:off x="311700" y="996450"/>
            <a:ext cx="3282900" cy="1605000"/>
          </a:xfrm>
          <a:prstGeom prst="rect">
            <a:avLst/>
          </a:prstGeom>
          <a:solidFill>
            <a:srgbClr val="EEECE1">
              <a:alpha val="43140"/>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ource Code Pro"/>
              <a:ea typeface="Source Code Pro"/>
              <a:cs typeface="Source Code Pro"/>
              <a:sym typeface="Source Code Pro"/>
            </a:endParaRPr>
          </a:p>
        </p:txBody>
      </p:sp>
      <p:sp>
        <p:nvSpPr>
          <p:cNvPr id="3331" name="Google Shape;3331;p20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a:t>
            </a:r>
            <a:r>
              <a:rPr lang="en-US">
                <a:latin typeface="Consolas"/>
                <a:ea typeface="Consolas"/>
                <a:cs typeface="Consolas"/>
                <a:sym typeface="Consolas"/>
              </a:rPr>
              <a:t>StreamChannel</a:t>
            </a:r>
            <a:endParaRPr>
              <a:latin typeface="Consolas"/>
              <a:ea typeface="Consolas"/>
              <a:cs typeface="Consolas"/>
              <a:sym typeface="Consolas"/>
            </a:endParaRPr>
          </a:p>
        </p:txBody>
      </p:sp>
      <p:sp>
        <p:nvSpPr>
          <p:cNvPr id="3332" name="Google Shape;3332;p209"/>
          <p:cNvSpPr txBox="1"/>
          <p:nvPr>
            <p:ph idx="1" type="body"/>
          </p:nvPr>
        </p:nvSpPr>
        <p:spPr>
          <a:xfrm>
            <a:off x="311700" y="752100"/>
            <a:ext cx="4037700" cy="15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D73A49"/>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StreamMessageRequest</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PacketOut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StreamMessageResponse</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indent="457200" lvl="0" marL="457200" rtl="0" algn="l">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PacketIn packet = 2;</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400"/>
          </a:p>
        </p:txBody>
      </p:sp>
      <p:sp>
        <p:nvSpPr>
          <p:cNvPr id="3333" name="Google Shape;3333;p209"/>
          <p:cNvSpPr txBox="1"/>
          <p:nvPr/>
        </p:nvSpPr>
        <p:spPr>
          <a:xfrm>
            <a:off x="3850650" y="752100"/>
            <a:ext cx="5369400" cy="3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6A737D"/>
                </a:solidFill>
                <a:latin typeface="Consolas"/>
                <a:ea typeface="Consolas"/>
                <a:cs typeface="Consolas"/>
                <a:sym typeface="Consolas"/>
              </a:rPr>
              <a:t>// Packet sent from the controller to the switch.</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PacketOut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@controller_header("packet_out").</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6A737D"/>
                </a:solidFill>
                <a:latin typeface="Consolas"/>
                <a:ea typeface="Consolas"/>
                <a:cs typeface="Consolas"/>
                <a:sym typeface="Consolas"/>
              </a:rPr>
              <a:t>// Packet sent from the switch to the controller.</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PacketIn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@controller_header("packet_in").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334" name="Google Shape;3334;p209"/>
          <p:cNvSpPr/>
          <p:nvPr/>
        </p:nvSpPr>
        <p:spPr>
          <a:xfrm>
            <a:off x="2791425" y="1187050"/>
            <a:ext cx="1057225"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5" name="Google Shape;3335;p209"/>
          <p:cNvSpPr/>
          <p:nvPr/>
        </p:nvSpPr>
        <p:spPr>
          <a:xfrm>
            <a:off x="2857500" y="3073500"/>
            <a:ext cx="1019059" cy="843925"/>
          </a:xfrm>
          <a:custGeom>
            <a:rect b="b" l="l" r="r" t="t"/>
            <a:pathLst>
              <a:path extrusionOk="0" h="33757" w="42289">
                <a:moveTo>
                  <a:pt x="0" y="33757"/>
                </a:moveTo>
                <a:lnTo>
                  <a:pt x="25967" y="33757"/>
                </a:lnTo>
                <a:lnTo>
                  <a:pt x="25967" y="0"/>
                </a:lnTo>
                <a:lnTo>
                  <a:pt x="42289" y="0"/>
                </a:lnTo>
              </a:path>
            </a:pathLst>
          </a:custGeom>
          <a:noFill/>
          <a:ln cap="flat" cmpd="sng" w="19050">
            <a:solidFill>
              <a:srgbClr val="0000FF"/>
            </a:solidFill>
            <a:prstDash val="solid"/>
            <a:round/>
            <a:headEnd len="med" w="med" type="none"/>
            <a:tailEnd len="med" w="med" type="triangle"/>
          </a:ln>
        </p:spPr>
      </p:sp>
      <p:sp>
        <p:nvSpPr>
          <p:cNvPr id="3336" name="Google Shape;3336;p209"/>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21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 Common Parameters</a:t>
            </a:r>
            <a:endParaRPr/>
          </a:p>
        </p:txBody>
      </p:sp>
      <p:sp>
        <p:nvSpPr>
          <p:cNvPr id="3342" name="Google Shape;3342;p21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Font typeface="Consolas"/>
              <a:buChar char="•"/>
            </a:pPr>
            <a:r>
              <a:rPr b="1" lang="en-US">
                <a:latin typeface="Consolas"/>
                <a:ea typeface="Consolas"/>
                <a:cs typeface="Consolas"/>
                <a:sym typeface="Consolas"/>
              </a:rPr>
              <a:t>device_id</a:t>
            </a:r>
            <a:endParaRPr>
              <a:latin typeface="Consolas"/>
              <a:ea typeface="Consolas"/>
              <a:cs typeface="Consolas"/>
              <a:sym typeface="Consolas"/>
            </a:endParaRPr>
          </a:p>
          <a:p>
            <a:pPr indent="-342900" lvl="1" marL="914400" rtl="0" algn="l">
              <a:spcBef>
                <a:spcPts val="0"/>
              </a:spcBef>
              <a:spcAft>
                <a:spcPts val="0"/>
              </a:spcAft>
              <a:buSzPts val="1800"/>
              <a:buChar char="◦"/>
            </a:pPr>
            <a:r>
              <a:rPr lang="en-US"/>
              <a:t>Specifies the specific forwarding chip or software bridge</a:t>
            </a:r>
            <a:endParaRPr/>
          </a:p>
          <a:p>
            <a:pPr indent="-342900" lvl="1" marL="914400" rtl="0" algn="l">
              <a:spcBef>
                <a:spcPts val="0"/>
              </a:spcBef>
              <a:spcAft>
                <a:spcPts val="0"/>
              </a:spcAft>
              <a:buSzPts val="1800"/>
              <a:buChar char="◦"/>
            </a:pPr>
            <a:r>
              <a:rPr b="1" lang="en-US"/>
              <a:t>Set to 0 for single chip platforms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role_id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Corresponds to a role with specific capabilities (i.e. what operations, P4 entities, behaviors, etc. are in the scope of a given role)</a:t>
            </a:r>
            <a:endParaRPr/>
          </a:p>
          <a:p>
            <a:pPr indent="-342900" lvl="1" marL="914400" rtl="0" algn="l">
              <a:spcBef>
                <a:spcPts val="0"/>
              </a:spcBef>
              <a:spcAft>
                <a:spcPts val="0"/>
              </a:spcAft>
              <a:buSzPts val="1800"/>
              <a:buChar char="◦"/>
            </a:pPr>
            <a:r>
              <a:rPr lang="en-US"/>
              <a:t>Role definition is currently agreed upon between control and data planes offline</a:t>
            </a:r>
            <a:endParaRPr/>
          </a:p>
          <a:p>
            <a:pPr indent="-342900" lvl="1" marL="914400" rtl="0" algn="l">
              <a:spcBef>
                <a:spcPts val="0"/>
              </a:spcBef>
              <a:spcAft>
                <a:spcPts val="0"/>
              </a:spcAft>
              <a:buSzPts val="1800"/>
              <a:buChar char="◦"/>
            </a:pPr>
            <a:r>
              <a:rPr b="1" lang="en-US"/>
              <a:t>Default role_id (0) has full pipeline access</a:t>
            </a:r>
            <a:endParaRPr b="1"/>
          </a:p>
          <a:p>
            <a:pPr indent="-361950" lvl="0" marL="457200" rtl="0" algn="l">
              <a:spcBef>
                <a:spcPts val="0"/>
              </a:spcBef>
              <a:spcAft>
                <a:spcPts val="0"/>
              </a:spcAft>
              <a:buSzPts val="2100"/>
              <a:buFont typeface="Consolas"/>
              <a:buChar char="•"/>
            </a:pPr>
            <a:r>
              <a:rPr b="1" lang="en-US">
                <a:latin typeface="Consolas"/>
                <a:ea typeface="Consolas"/>
                <a:cs typeface="Consolas"/>
                <a:sym typeface="Consolas"/>
              </a:rPr>
              <a:t>election_id</a:t>
            </a:r>
            <a:endParaRPr b="1">
              <a:latin typeface="Consolas"/>
              <a:ea typeface="Consolas"/>
              <a:cs typeface="Consolas"/>
              <a:sym typeface="Consolas"/>
            </a:endParaRPr>
          </a:p>
          <a:p>
            <a:pPr indent="-342900" lvl="1" marL="914400" rtl="0" algn="l">
              <a:spcBef>
                <a:spcPts val="0"/>
              </a:spcBef>
              <a:spcAft>
                <a:spcPts val="0"/>
              </a:spcAft>
              <a:buSzPts val="1800"/>
              <a:buChar char="◦"/>
            </a:pPr>
            <a:r>
              <a:rPr lang="en-US"/>
              <a:t>P4Runtime supports mastership on a per-role basis</a:t>
            </a:r>
            <a:endParaRPr/>
          </a:p>
          <a:p>
            <a:pPr indent="-342900" lvl="1" marL="914400" rtl="0" algn="l">
              <a:spcBef>
                <a:spcPts val="0"/>
              </a:spcBef>
              <a:spcAft>
                <a:spcPts val="0"/>
              </a:spcAft>
              <a:buSzPts val="1800"/>
              <a:buChar char="◦"/>
            </a:pPr>
            <a:r>
              <a:rPr lang="en-US"/>
              <a:t>Client with the highest election ID is referred to as the "master", while all other clients are referred to as "slaves"</a:t>
            </a:r>
            <a:endParaRPr/>
          </a:p>
          <a:p>
            <a:pPr indent="-342900" lvl="1" marL="914400" rtl="0" algn="l">
              <a:spcBef>
                <a:spcPts val="0"/>
              </a:spcBef>
              <a:spcAft>
                <a:spcPts val="0"/>
              </a:spcAft>
              <a:buSzPts val="1800"/>
              <a:buChar char="◦"/>
            </a:pPr>
            <a:r>
              <a:rPr b="1" lang="en-US"/>
              <a:t>Set to 0 for single instance controllers</a:t>
            </a:r>
            <a:endParaRPr b="1"/>
          </a:p>
        </p:txBody>
      </p:sp>
      <p:sp>
        <p:nvSpPr>
          <p:cNvPr id="3343" name="Google Shape;3343;p21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211"/>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Mastership Arbitration</a:t>
            </a:r>
            <a:endParaRPr/>
          </a:p>
        </p:txBody>
      </p:sp>
      <p:sp>
        <p:nvSpPr>
          <p:cNvPr id="3349" name="Google Shape;3349;p211"/>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361950" lvl="0" marL="457200" rtl="0" algn="l">
              <a:spcBef>
                <a:spcPts val="75"/>
              </a:spcBef>
              <a:spcAft>
                <a:spcPts val="0"/>
              </a:spcAft>
              <a:buSzPts val="2100"/>
              <a:buChar char="•"/>
            </a:pPr>
            <a:r>
              <a:rPr lang="en-US"/>
              <a:t>Upon connecting to the device, the client (e.g. controller) needs to open a </a:t>
            </a:r>
            <a:r>
              <a:rPr lang="en-US">
                <a:latin typeface="Consolas"/>
                <a:ea typeface="Consolas"/>
                <a:cs typeface="Consolas"/>
                <a:sym typeface="Consolas"/>
              </a:rPr>
              <a:t>StreamChannel</a:t>
            </a:r>
            <a:endParaRPr>
              <a:latin typeface="Consolas"/>
              <a:ea typeface="Consolas"/>
              <a:cs typeface="Consolas"/>
              <a:sym typeface="Consolas"/>
            </a:endParaRPr>
          </a:p>
          <a:p>
            <a:pPr indent="-361950" lvl="0" marL="457200" rtl="0" algn="l">
              <a:spcBef>
                <a:spcPts val="0"/>
              </a:spcBef>
              <a:spcAft>
                <a:spcPts val="0"/>
              </a:spcAft>
              <a:buSzPts val="2100"/>
              <a:buChar char="•"/>
            </a:pPr>
            <a:r>
              <a:rPr lang="en-US"/>
              <a:t>The client must advertise its </a:t>
            </a:r>
            <a:r>
              <a:rPr lang="en-US">
                <a:latin typeface="Consolas"/>
                <a:ea typeface="Consolas"/>
                <a:cs typeface="Consolas"/>
                <a:sym typeface="Consolas"/>
              </a:rPr>
              <a:t>role_id</a:t>
            </a:r>
            <a:r>
              <a:rPr lang="en-US"/>
              <a:t> and </a:t>
            </a:r>
            <a:r>
              <a:rPr lang="en-US">
                <a:latin typeface="Consolas"/>
                <a:ea typeface="Consolas"/>
                <a:cs typeface="Consolas"/>
                <a:sym typeface="Consolas"/>
              </a:rPr>
              <a:t>election_id</a:t>
            </a:r>
            <a:r>
              <a:rPr lang="en-US"/>
              <a:t> using a </a:t>
            </a:r>
            <a:r>
              <a:rPr lang="en-US">
                <a:latin typeface="Consolas"/>
                <a:ea typeface="Consolas"/>
                <a:cs typeface="Consolas"/>
                <a:sym typeface="Consolas"/>
              </a:rPr>
              <a:t>MasterArbitrationUpdate</a:t>
            </a:r>
            <a:r>
              <a:rPr lang="en-US"/>
              <a:t> message</a:t>
            </a:r>
            <a:endParaRPr/>
          </a:p>
          <a:p>
            <a:pPr indent="-342900" lvl="1" marL="914400" rtl="0" algn="l">
              <a:spcBef>
                <a:spcPts val="0"/>
              </a:spcBef>
              <a:spcAft>
                <a:spcPts val="0"/>
              </a:spcAft>
              <a:buSzPts val="1800"/>
              <a:buChar char="◦"/>
            </a:pPr>
            <a:r>
              <a:rPr lang="en-US"/>
              <a:t>If </a:t>
            </a:r>
            <a:r>
              <a:rPr lang="en-US">
                <a:latin typeface="Consolas"/>
                <a:ea typeface="Consolas"/>
                <a:cs typeface="Consolas"/>
                <a:sym typeface="Consolas"/>
              </a:rPr>
              <a:t>role_id</a:t>
            </a:r>
            <a:r>
              <a:rPr lang="en-US"/>
              <a:t> is not set, it implies the default role and will be granted full pipeline access</a:t>
            </a:r>
            <a:endParaRPr/>
          </a:p>
          <a:p>
            <a:pPr indent="-342900" lvl="1" marL="914400" rtl="0" algn="l">
              <a:spcBef>
                <a:spcPts val="0"/>
              </a:spcBef>
              <a:spcAft>
                <a:spcPts val="0"/>
              </a:spcAft>
              <a:buSzPts val="1800"/>
              <a:buChar char="◦"/>
            </a:pPr>
            <a:r>
              <a:rPr lang="en-US"/>
              <a:t>The </a:t>
            </a:r>
            <a:r>
              <a:rPr lang="en-US">
                <a:latin typeface="Consolas"/>
                <a:ea typeface="Consolas"/>
                <a:cs typeface="Consolas"/>
                <a:sym typeface="Consolas"/>
              </a:rPr>
              <a:t>election_id</a:t>
            </a:r>
            <a:r>
              <a:rPr lang="en-US"/>
              <a:t> is opaque to the server and determined by the control plane (can be omitted for single-instance control plane)</a:t>
            </a:r>
            <a:endParaRPr/>
          </a:p>
          <a:p>
            <a:pPr indent="-361950" lvl="0" marL="457200" rtl="0" algn="l">
              <a:spcBef>
                <a:spcPts val="0"/>
              </a:spcBef>
              <a:spcAft>
                <a:spcPts val="0"/>
              </a:spcAft>
              <a:buSzPts val="2100"/>
              <a:buChar char="•"/>
            </a:pPr>
            <a:r>
              <a:rPr lang="en-US"/>
              <a:t>The switch marks the client for each role with the highest </a:t>
            </a:r>
            <a:r>
              <a:rPr lang="en-US">
                <a:latin typeface="Consolas"/>
                <a:ea typeface="Consolas"/>
                <a:cs typeface="Consolas"/>
                <a:sym typeface="Consolas"/>
              </a:rPr>
              <a:t>election_id</a:t>
            </a:r>
            <a:r>
              <a:rPr lang="en-US"/>
              <a:t> as master</a:t>
            </a:r>
            <a:endParaRPr/>
          </a:p>
          <a:p>
            <a:pPr indent="-361950" lvl="0" marL="457200" rtl="0" algn="l">
              <a:spcBef>
                <a:spcPts val="0"/>
              </a:spcBef>
              <a:spcAft>
                <a:spcPts val="0"/>
              </a:spcAft>
              <a:buSzPts val="2100"/>
              <a:buChar char="•"/>
            </a:pPr>
            <a:r>
              <a:rPr lang="en-US"/>
              <a:t>Master can:</a:t>
            </a:r>
            <a:endParaRPr/>
          </a:p>
          <a:p>
            <a:pPr indent="-342900" lvl="1" marL="914400" rtl="0" algn="l">
              <a:spcBef>
                <a:spcPts val="0"/>
              </a:spcBef>
              <a:spcAft>
                <a:spcPts val="0"/>
              </a:spcAft>
              <a:buSzPts val="1800"/>
              <a:buChar char="◦"/>
            </a:pPr>
            <a:r>
              <a:rPr lang="en-US"/>
              <a:t>Perform </a:t>
            </a:r>
            <a:r>
              <a:rPr lang="en-US">
                <a:latin typeface="Consolas"/>
                <a:ea typeface="Consolas"/>
                <a:cs typeface="Consolas"/>
                <a:sym typeface="Consolas"/>
              </a:rPr>
              <a:t>Write</a:t>
            </a:r>
            <a:r>
              <a:rPr lang="en-US"/>
              <a:t> requests</a:t>
            </a:r>
            <a:endParaRPr/>
          </a:p>
          <a:p>
            <a:pPr indent="-342900" lvl="1" marL="914400" rtl="0" algn="l">
              <a:spcBef>
                <a:spcPts val="0"/>
              </a:spcBef>
              <a:spcAft>
                <a:spcPts val="0"/>
              </a:spcAft>
              <a:buSzPts val="1800"/>
              <a:buChar char="◦"/>
            </a:pPr>
            <a:r>
              <a:rPr lang="en-US"/>
              <a:t>Receive </a:t>
            </a:r>
            <a:r>
              <a:rPr lang="en-US">
                <a:latin typeface="Consolas"/>
                <a:ea typeface="Consolas"/>
                <a:cs typeface="Consolas"/>
                <a:sym typeface="Consolas"/>
              </a:rPr>
              <a:t>PacketIn</a:t>
            </a:r>
            <a:r>
              <a:rPr lang="en-US"/>
              <a:t> messages</a:t>
            </a:r>
            <a:endParaRPr/>
          </a:p>
          <a:p>
            <a:pPr indent="-342900" lvl="1" marL="914400" rtl="0" algn="l">
              <a:spcBef>
                <a:spcPts val="0"/>
              </a:spcBef>
              <a:spcAft>
                <a:spcPts val="0"/>
              </a:spcAft>
              <a:buSzPts val="1800"/>
              <a:buChar char="◦"/>
            </a:pPr>
            <a:r>
              <a:rPr lang="en-US"/>
              <a:t>Send </a:t>
            </a:r>
            <a:r>
              <a:rPr lang="en-US">
                <a:latin typeface="Consolas"/>
                <a:ea typeface="Consolas"/>
                <a:cs typeface="Consolas"/>
                <a:sym typeface="Consolas"/>
              </a:rPr>
              <a:t>PacketOut</a:t>
            </a:r>
            <a:r>
              <a:rPr lang="en-US"/>
              <a:t> messages</a:t>
            </a:r>
            <a:endParaRPr/>
          </a:p>
        </p:txBody>
      </p:sp>
      <p:sp>
        <p:nvSpPr>
          <p:cNvPr id="3350" name="Google Shape;3350;p211"/>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cxnSp>
        <p:nvCxnSpPr>
          <p:cNvPr id="3356" name="Google Shape;3356;p212"/>
          <p:cNvCxnSpPr/>
          <p:nvPr/>
        </p:nvCxnSpPr>
        <p:spPr>
          <a:xfrm flipH="1">
            <a:off x="1876025" y="2018013"/>
            <a:ext cx="2461200" cy="1398900"/>
          </a:xfrm>
          <a:prstGeom prst="curvedConnector3">
            <a:avLst>
              <a:gd fmla="val 0" name="adj1"/>
            </a:avLst>
          </a:prstGeom>
          <a:noFill/>
          <a:ln cap="flat" cmpd="sng" w="19050">
            <a:solidFill>
              <a:schemeClr val="dk2"/>
            </a:solidFill>
            <a:prstDash val="solid"/>
            <a:round/>
            <a:headEnd len="sm" w="sm" type="none"/>
            <a:tailEnd len="lg" w="lg" type="triangle"/>
          </a:ln>
        </p:spPr>
      </p:cxnSp>
      <p:cxnSp>
        <p:nvCxnSpPr>
          <p:cNvPr id="3357" name="Google Shape;3357;p212"/>
          <p:cNvCxnSpPr/>
          <p:nvPr/>
        </p:nvCxnSpPr>
        <p:spPr>
          <a:xfrm flipH="1" rot="-5400000">
            <a:off x="6525925" y="2208363"/>
            <a:ext cx="1398900" cy="1018200"/>
          </a:xfrm>
          <a:prstGeom prst="curvedConnector3">
            <a:avLst>
              <a:gd fmla="val 49996" name="adj1"/>
            </a:avLst>
          </a:prstGeom>
          <a:noFill/>
          <a:ln cap="flat" cmpd="sng" w="19050">
            <a:solidFill>
              <a:schemeClr val="dk2"/>
            </a:solidFill>
            <a:prstDash val="solid"/>
            <a:round/>
            <a:headEnd len="sm" w="sm" type="none"/>
            <a:tailEnd len="lg" w="lg" type="triangle"/>
          </a:ln>
        </p:spPr>
      </p:cxnSp>
      <p:cxnSp>
        <p:nvCxnSpPr>
          <p:cNvPr id="3358" name="Google Shape;3358;p212"/>
          <p:cNvCxnSpPr/>
          <p:nvPr/>
        </p:nvCxnSpPr>
        <p:spPr>
          <a:xfrm rot="5400000">
            <a:off x="4395750" y="2402250"/>
            <a:ext cx="1423800" cy="605100"/>
          </a:xfrm>
          <a:prstGeom prst="curvedConnector3">
            <a:avLst>
              <a:gd fmla="val 50003" name="adj1"/>
            </a:avLst>
          </a:prstGeom>
          <a:noFill/>
          <a:ln cap="flat" cmpd="sng" w="19050">
            <a:solidFill>
              <a:schemeClr val="dk2"/>
            </a:solidFill>
            <a:prstDash val="solid"/>
            <a:round/>
            <a:headEnd len="sm" w="sm" type="none"/>
            <a:tailEnd len="lg" w="lg" type="triangle"/>
          </a:ln>
        </p:spPr>
      </p:cxnSp>
      <p:sp>
        <p:nvSpPr>
          <p:cNvPr id="3359" name="Google Shape;3359;p212"/>
          <p:cNvSpPr/>
          <p:nvPr/>
        </p:nvSpPr>
        <p:spPr>
          <a:xfrm>
            <a:off x="422307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212"/>
          <p:cNvSpPr/>
          <p:nvPr/>
        </p:nvSpPr>
        <p:spPr>
          <a:xfrm>
            <a:off x="5296050" y="1833300"/>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212"/>
          <p:cNvSpPr/>
          <p:nvPr/>
        </p:nvSpPr>
        <p:spPr>
          <a:xfrm>
            <a:off x="6602125" y="1858413"/>
            <a:ext cx="228300" cy="159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212"/>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Remote control</a:t>
            </a:r>
            <a:endParaRPr/>
          </a:p>
        </p:txBody>
      </p:sp>
      <p:sp>
        <p:nvSpPr>
          <p:cNvPr id="3363" name="Google Shape;3363;p21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grpSp>
        <p:nvGrpSpPr>
          <p:cNvPr id="3364" name="Google Shape;3364;p212"/>
          <p:cNvGrpSpPr/>
          <p:nvPr/>
        </p:nvGrpSpPr>
        <p:grpSpPr>
          <a:xfrm>
            <a:off x="344971" y="3357188"/>
            <a:ext cx="2343988" cy="1426528"/>
            <a:chOff x="6131019" y="2920238"/>
            <a:chExt cx="2632807" cy="1602300"/>
          </a:xfrm>
        </p:grpSpPr>
        <p:sp>
          <p:nvSpPr>
            <p:cNvPr id="3365" name="Google Shape;3365;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66" name="Google Shape;3366;p212"/>
            <p:cNvPicPr preferRelativeResize="0"/>
            <p:nvPr/>
          </p:nvPicPr>
          <p:blipFill rotWithShape="1">
            <a:blip r:embed="rId3">
              <a:alphaModFix/>
            </a:blip>
            <a:srcRect b="0" l="0" r="0" t="0"/>
            <a:stretch/>
          </p:blipFill>
          <p:spPr>
            <a:xfrm>
              <a:off x="7318645" y="3734132"/>
              <a:ext cx="1085128" cy="689939"/>
            </a:xfrm>
            <a:prstGeom prst="rect">
              <a:avLst/>
            </a:prstGeom>
            <a:noFill/>
            <a:ln>
              <a:noFill/>
            </a:ln>
          </p:spPr>
        </p:pic>
        <p:sp>
          <p:nvSpPr>
            <p:cNvPr id="3367" name="Google Shape;3367;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P4Runtime</a:t>
              </a:r>
              <a:br>
                <a:rPr b="0" i="0" lang="en-US" sz="1100" u="none" cap="none" strike="noStrike">
                  <a:solidFill>
                    <a:srgbClr val="000000"/>
                  </a:solidFill>
                  <a:latin typeface="Calibri"/>
                  <a:ea typeface="Calibri"/>
                  <a:cs typeface="Calibri"/>
                  <a:sym typeface="Calibri"/>
                </a:rPr>
              </a:br>
              <a:r>
                <a:rPr b="0" i="0" lang="en-US" sz="1100" u="none" cap="none" strike="noStrike">
                  <a:solidFill>
                    <a:srgbClr val="000000"/>
                  </a:solidFill>
                  <a:latin typeface="Calibri"/>
                  <a:ea typeface="Calibri"/>
                  <a:cs typeface="Calibri"/>
                  <a:sym typeface="Calibri"/>
                </a:rPr>
                <a:t>control server</a:t>
              </a:r>
              <a:endParaRPr/>
            </a:p>
          </p:txBody>
        </p:sp>
        <p:sp>
          <p:nvSpPr>
            <p:cNvPr id="3368" name="Google Shape;3368;p212"/>
            <p:cNvSpPr/>
            <p:nvPr/>
          </p:nvSpPr>
          <p:spPr>
            <a:xfrm>
              <a:off x="7317275" y="3432255"/>
              <a:ext cx="1066800" cy="197100"/>
            </a:xfrm>
            <a:prstGeom prst="rect">
              <a:avLst/>
            </a:prstGeom>
            <a:solidFill>
              <a:srgbClr val="DE8282"/>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69" name="Google Shape;3369;p212"/>
            <p:cNvSpPr/>
            <p:nvPr/>
          </p:nvSpPr>
          <p:spPr>
            <a:xfrm>
              <a:off x="7801075" y="3626863"/>
              <a:ext cx="132000" cy="276300"/>
            </a:xfrm>
            <a:prstGeom prst="upDownArrow">
              <a:avLst>
                <a:gd fmla="val 50000" name="adj1"/>
                <a:gd fmla="val 50000" name="adj2"/>
              </a:avLst>
            </a:prstGeom>
            <a:solidFill>
              <a:srgbClr val="99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0" name="Google Shape;3370;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1" name="Google Shape;3371;p212"/>
          <p:cNvSpPr txBox="1"/>
          <p:nvPr/>
        </p:nvSpPr>
        <p:spPr>
          <a:xfrm>
            <a:off x="10158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80000"/>
              </a:buClr>
              <a:buSzPts val="1100"/>
              <a:buFont typeface="Arial"/>
              <a:buNone/>
            </a:pPr>
            <a:r>
              <a:rPr b="1" i="0" lang="en-US" sz="1100" u="none" cap="none" strike="noStrike">
                <a:solidFill>
                  <a:srgbClr val="980000"/>
                </a:solidFill>
                <a:latin typeface="Arial"/>
                <a:ea typeface="Arial"/>
                <a:cs typeface="Arial"/>
                <a:sym typeface="Arial"/>
              </a:rPr>
              <a:t>Vendor A</a:t>
            </a:r>
            <a:endParaRPr/>
          </a:p>
        </p:txBody>
      </p:sp>
      <p:grpSp>
        <p:nvGrpSpPr>
          <p:cNvPr id="3372" name="Google Shape;3372;p212"/>
          <p:cNvGrpSpPr/>
          <p:nvPr/>
        </p:nvGrpSpPr>
        <p:grpSpPr>
          <a:xfrm>
            <a:off x="3274171" y="3357188"/>
            <a:ext cx="2343988" cy="1426528"/>
            <a:chOff x="6131019" y="2920238"/>
            <a:chExt cx="2632807" cy="1602300"/>
          </a:xfrm>
        </p:grpSpPr>
        <p:sp>
          <p:nvSpPr>
            <p:cNvPr id="3373" name="Google Shape;3373;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74" name="Google Shape;3374;p212"/>
            <p:cNvPicPr preferRelativeResize="0"/>
            <p:nvPr/>
          </p:nvPicPr>
          <p:blipFill rotWithShape="1">
            <a:blip r:embed="rId5">
              <a:alphaModFix/>
            </a:blip>
            <a:srcRect b="0" l="0" r="0" t="0"/>
            <a:stretch/>
          </p:blipFill>
          <p:spPr>
            <a:xfrm>
              <a:off x="7318645" y="3734132"/>
              <a:ext cx="1085128" cy="689939"/>
            </a:xfrm>
            <a:prstGeom prst="rect">
              <a:avLst/>
            </a:prstGeom>
            <a:noFill/>
            <a:ln>
              <a:noFill/>
            </a:ln>
          </p:spPr>
        </p:pic>
        <p:sp>
          <p:nvSpPr>
            <p:cNvPr id="3375" name="Google Shape;3375;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76" name="Google Shape;3376;p212"/>
            <p:cNvSpPr/>
            <p:nvPr/>
          </p:nvSpPr>
          <p:spPr>
            <a:xfrm>
              <a:off x="7317275" y="3432255"/>
              <a:ext cx="1066800" cy="197100"/>
            </a:xfrm>
            <a:prstGeom prst="rect">
              <a:avLst/>
            </a:prstGeom>
            <a:solidFill>
              <a:srgbClr val="8CC63F"/>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77" name="Google Shape;3377;p212"/>
            <p:cNvSpPr/>
            <p:nvPr/>
          </p:nvSpPr>
          <p:spPr>
            <a:xfrm>
              <a:off x="7801075" y="3626863"/>
              <a:ext cx="132000" cy="276300"/>
            </a:xfrm>
            <a:prstGeom prst="upDownArrow">
              <a:avLst>
                <a:gd fmla="val 50000" name="adj1"/>
                <a:gd fmla="val 50000" name="adj2"/>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78" name="Google Shape;3378;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79" name="Google Shape;3379;p212"/>
          <p:cNvSpPr txBox="1"/>
          <p:nvPr/>
        </p:nvSpPr>
        <p:spPr>
          <a:xfrm>
            <a:off x="39450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8761D"/>
              </a:buClr>
              <a:buSzPts val="1100"/>
              <a:buFont typeface="Arial"/>
              <a:buNone/>
            </a:pPr>
            <a:r>
              <a:rPr b="1" i="0" lang="en-US" sz="1100" u="none" cap="none" strike="noStrike">
                <a:solidFill>
                  <a:srgbClr val="38761D"/>
                </a:solidFill>
                <a:latin typeface="Arial"/>
                <a:ea typeface="Arial"/>
                <a:cs typeface="Arial"/>
                <a:sym typeface="Arial"/>
              </a:rPr>
              <a:t>Vendor B</a:t>
            </a:r>
            <a:endParaRPr/>
          </a:p>
        </p:txBody>
      </p:sp>
      <p:grpSp>
        <p:nvGrpSpPr>
          <p:cNvPr id="3380" name="Google Shape;3380;p212"/>
          <p:cNvGrpSpPr/>
          <p:nvPr/>
        </p:nvGrpSpPr>
        <p:grpSpPr>
          <a:xfrm>
            <a:off x="6203371" y="3357188"/>
            <a:ext cx="2343988" cy="1426528"/>
            <a:chOff x="6131019" y="2920238"/>
            <a:chExt cx="2632807" cy="1602300"/>
          </a:xfrm>
        </p:grpSpPr>
        <p:sp>
          <p:nvSpPr>
            <p:cNvPr id="3381" name="Google Shape;3381;p212"/>
            <p:cNvSpPr/>
            <p:nvPr/>
          </p:nvSpPr>
          <p:spPr>
            <a:xfrm>
              <a:off x="6717398" y="2920238"/>
              <a:ext cx="2046428" cy="1602300"/>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pic>
          <p:nvPicPr>
            <p:cNvPr id="3382" name="Google Shape;3382;p212"/>
            <p:cNvPicPr preferRelativeResize="0"/>
            <p:nvPr/>
          </p:nvPicPr>
          <p:blipFill rotWithShape="1">
            <a:blip r:embed="rId6">
              <a:alphaModFix/>
            </a:blip>
            <a:srcRect b="0" l="0" r="0" t="0"/>
            <a:stretch/>
          </p:blipFill>
          <p:spPr>
            <a:xfrm>
              <a:off x="7318645" y="3734132"/>
              <a:ext cx="1085128" cy="689939"/>
            </a:xfrm>
            <a:prstGeom prst="rect">
              <a:avLst/>
            </a:prstGeom>
            <a:noFill/>
            <a:ln>
              <a:noFill/>
            </a:ln>
          </p:spPr>
        </p:pic>
        <p:sp>
          <p:nvSpPr>
            <p:cNvPr id="3383" name="Google Shape;3383;p212"/>
            <p:cNvSpPr/>
            <p:nvPr/>
          </p:nvSpPr>
          <p:spPr>
            <a:xfrm>
              <a:off x="7025825" y="2987192"/>
              <a:ext cx="1649700" cy="479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Calibri"/>
                  <a:ea typeface="Calibri"/>
                  <a:cs typeface="Calibri"/>
                  <a:sym typeface="Calibri"/>
                </a:rPr>
                <a:t>P4Runtime</a:t>
              </a:r>
              <a:br>
                <a:rPr b="0" i="0" lang="en-US" sz="1100" u="none" cap="none" strike="noStrike">
                  <a:solidFill>
                    <a:schemeClr val="dk1"/>
                  </a:solidFill>
                  <a:latin typeface="Calibri"/>
                  <a:ea typeface="Calibri"/>
                  <a:cs typeface="Calibri"/>
                  <a:sym typeface="Calibri"/>
                </a:rPr>
              </a:br>
              <a:r>
                <a:rPr b="0" i="0" lang="en-US" sz="11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384" name="Google Shape;3384;p212"/>
            <p:cNvSpPr/>
            <p:nvPr/>
          </p:nvSpPr>
          <p:spPr>
            <a:xfrm>
              <a:off x="7317275" y="3432255"/>
              <a:ext cx="1066800" cy="197100"/>
            </a:xfrm>
            <a:prstGeom prst="rect">
              <a:avLst/>
            </a:prstGeom>
            <a:solidFill>
              <a:schemeClr val="accent5"/>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Target driver</a:t>
              </a:r>
              <a:endParaRPr/>
            </a:p>
          </p:txBody>
        </p:sp>
        <p:sp>
          <p:nvSpPr>
            <p:cNvPr id="3385" name="Google Shape;3385;p212"/>
            <p:cNvSpPr/>
            <p:nvPr/>
          </p:nvSpPr>
          <p:spPr>
            <a:xfrm>
              <a:off x="7801075" y="3626863"/>
              <a:ext cx="132000" cy="2763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witch icon.png" id="3386" name="Google Shape;3386;p212"/>
            <p:cNvPicPr preferRelativeResize="0"/>
            <p:nvPr/>
          </p:nvPicPr>
          <p:blipFill rotWithShape="1">
            <a:blip r:embed="rId4">
              <a:alphaModFix/>
            </a:blip>
            <a:srcRect b="24542" l="0" r="0" t="25289"/>
            <a:stretch/>
          </p:blipFill>
          <p:spPr>
            <a:xfrm>
              <a:off x="6131019" y="3474567"/>
              <a:ext cx="894801" cy="580874"/>
            </a:xfrm>
            <a:prstGeom prst="rect">
              <a:avLst/>
            </a:prstGeom>
            <a:noFill/>
            <a:ln>
              <a:noFill/>
            </a:ln>
          </p:spPr>
        </p:pic>
      </p:grpSp>
      <p:sp>
        <p:nvSpPr>
          <p:cNvPr id="3387" name="Google Shape;3387;p212"/>
          <p:cNvSpPr txBox="1"/>
          <p:nvPr/>
        </p:nvSpPr>
        <p:spPr>
          <a:xfrm>
            <a:off x="6874285" y="4485335"/>
            <a:ext cx="816000" cy="2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5394"/>
              </a:buClr>
              <a:buSzPts val="1100"/>
              <a:buFont typeface="Arial"/>
              <a:buNone/>
            </a:pPr>
            <a:r>
              <a:rPr b="1" i="0" lang="en-US" sz="1100" u="none" cap="none" strike="noStrike">
                <a:solidFill>
                  <a:srgbClr val="0B5394"/>
                </a:solidFill>
                <a:latin typeface="Arial"/>
                <a:ea typeface="Arial"/>
                <a:cs typeface="Arial"/>
                <a:sym typeface="Arial"/>
              </a:rPr>
              <a:t>Vendor C</a:t>
            </a:r>
            <a:endParaRPr/>
          </a:p>
        </p:txBody>
      </p:sp>
      <p:sp>
        <p:nvSpPr>
          <p:cNvPr id="3388" name="Google Shape;3388;p212"/>
          <p:cNvSpPr/>
          <p:nvPr/>
        </p:nvSpPr>
        <p:spPr>
          <a:xfrm>
            <a:off x="2809275" y="1571875"/>
            <a:ext cx="5753700" cy="484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Remote control plane</a:t>
            </a:r>
            <a:endParaRPr/>
          </a:p>
        </p:txBody>
      </p:sp>
      <p:sp>
        <p:nvSpPr>
          <p:cNvPr id="3389" name="Google Shape;3389;p212"/>
          <p:cNvSpPr/>
          <p:nvPr/>
        </p:nvSpPr>
        <p:spPr>
          <a:xfrm>
            <a:off x="3527150"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OSPF</a:t>
            </a:r>
            <a:endParaRPr/>
          </a:p>
        </p:txBody>
      </p:sp>
      <p:sp>
        <p:nvSpPr>
          <p:cNvPr id="3390" name="Google Shape;3390;p212"/>
          <p:cNvSpPr/>
          <p:nvPr/>
        </p:nvSpPr>
        <p:spPr>
          <a:xfrm>
            <a:off x="445137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BGP</a:t>
            </a:r>
            <a:endParaRPr/>
          </a:p>
        </p:txBody>
      </p:sp>
      <p:sp>
        <p:nvSpPr>
          <p:cNvPr id="3391" name="Google Shape;3391;p212"/>
          <p:cNvSpPr/>
          <p:nvPr/>
        </p:nvSpPr>
        <p:spPr>
          <a:xfrm>
            <a:off x="5375600" y="976125"/>
            <a:ext cx="15735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P4-defined</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custom protocol</a:t>
            </a:r>
            <a:endParaRPr/>
          </a:p>
        </p:txBody>
      </p:sp>
      <p:sp>
        <p:nvSpPr>
          <p:cNvPr id="3392" name="Google Shape;3392;p212"/>
          <p:cNvSpPr/>
          <p:nvPr/>
        </p:nvSpPr>
        <p:spPr>
          <a:xfrm>
            <a:off x="7057325" y="976125"/>
            <a:ext cx="816000" cy="4797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etc.</a:t>
            </a:r>
            <a:endParaRPr/>
          </a:p>
        </p:txBody>
      </p:sp>
      <p:grpSp>
        <p:nvGrpSpPr>
          <p:cNvPr id="3393" name="Google Shape;3393;p212"/>
          <p:cNvGrpSpPr/>
          <p:nvPr/>
        </p:nvGrpSpPr>
        <p:grpSpPr>
          <a:xfrm>
            <a:off x="212100" y="918975"/>
            <a:ext cx="7123200" cy="2148075"/>
            <a:chOff x="212100" y="918975"/>
            <a:chExt cx="7123200" cy="2148075"/>
          </a:xfrm>
        </p:grpSpPr>
        <p:grpSp>
          <p:nvGrpSpPr>
            <p:cNvPr id="3394" name="Google Shape;3394;p212"/>
            <p:cNvGrpSpPr/>
            <p:nvPr/>
          </p:nvGrpSpPr>
          <p:grpSpPr>
            <a:xfrm>
              <a:off x="212100" y="931950"/>
              <a:ext cx="7123200" cy="2135100"/>
              <a:chOff x="212100" y="931950"/>
              <a:chExt cx="7123200" cy="2135100"/>
            </a:xfrm>
          </p:grpSpPr>
          <p:sp>
            <p:nvSpPr>
              <p:cNvPr id="3395" name="Google Shape;3395;p212"/>
              <p:cNvSpPr/>
              <p:nvPr/>
            </p:nvSpPr>
            <p:spPr>
              <a:xfrm>
                <a:off x="212100" y="931950"/>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cxnSp>
            <p:nvCxnSpPr>
              <p:cNvPr id="3396" name="Google Shape;3396;p212"/>
              <p:cNvCxnSpPr>
                <a:stCxn id="3395" idx="3"/>
              </p:cNvCxnSpPr>
              <p:nvPr/>
            </p:nvCxnSpPr>
            <p:spPr>
              <a:xfrm>
                <a:off x="1603500" y="1999500"/>
                <a:ext cx="1100700" cy="793200"/>
              </a:xfrm>
              <a:prstGeom prst="straightConnector1">
                <a:avLst/>
              </a:prstGeom>
              <a:noFill/>
              <a:ln cap="flat" cmpd="sng" w="9525">
                <a:solidFill>
                  <a:srgbClr val="999999"/>
                </a:solidFill>
                <a:prstDash val="dash"/>
                <a:round/>
                <a:headEnd len="sm" w="sm" type="none"/>
                <a:tailEnd len="sm" w="sm" type="none"/>
              </a:ln>
            </p:spPr>
          </p:cxnSp>
          <p:cxnSp>
            <p:nvCxnSpPr>
              <p:cNvPr id="3397" name="Google Shape;3397;p212"/>
              <p:cNvCxnSpPr/>
              <p:nvPr/>
            </p:nvCxnSpPr>
            <p:spPr>
              <a:xfrm>
                <a:off x="1603500" y="1999500"/>
                <a:ext cx="3292500" cy="934500"/>
              </a:xfrm>
              <a:prstGeom prst="straightConnector1">
                <a:avLst/>
              </a:prstGeom>
              <a:noFill/>
              <a:ln cap="flat" cmpd="sng" w="9525">
                <a:solidFill>
                  <a:srgbClr val="999999"/>
                </a:solidFill>
                <a:prstDash val="dash"/>
                <a:round/>
                <a:headEnd len="sm" w="sm" type="none"/>
                <a:tailEnd len="sm" w="sm" type="none"/>
              </a:ln>
            </p:spPr>
          </p:cxnSp>
          <p:cxnSp>
            <p:nvCxnSpPr>
              <p:cNvPr id="3398" name="Google Shape;3398;p212"/>
              <p:cNvCxnSpPr>
                <a:stCxn id="3395" idx="3"/>
              </p:cNvCxnSpPr>
              <p:nvPr/>
            </p:nvCxnSpPr>
            <p:spPr>
              <a:xfrm>
                <a:off x="1603500" y="1999500"/>
                <a:ext cx="5731800" cy="810900"/>
              </a:xfrm>
              <a:prstGeom prst="straightConnector1">
                <a:avLst/>
              </a:prstGeom>
              <a:noFill/>
              <a:ln cap="flat" cmpd="sng" w="9525">
                <a:solidFill>
                  <a:srgbClr val="999999"/>
                </a:solidFill>
                <a:prstDash val="dash"/>
                <a:round/>
                <a:headEnd len="sm" w="sm" type="none"/>
                <a:tailEnd len="sm" w="sm" type="none"/>
              </a:ln>
            </p:spPr>
          </p:cxnSp>
        </p:grpSp>
        <p:sp>
          <p:nvSpPr>
            <p:cNvPr id="3399" name="Google Shape;3399;p212"/>
            <p:cNvSpPr txBox="1"/>
            <p:nvPr/>
          </p:nvSpPr>
          <p:spPr>
            <a:xfrm>
              <a:off x="1603500" y="918975"/>
              <a:ext cx="1573500" cy="5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Target-independent protobuf format</a:t>
              </a:r>
              <a:endParaRPr/>
            </a:p>
          </p:txBody>
        </p:sp>
      </p:grpSp>
      <p:grpSp>
        <p:nvGrpSpPr>
          <p:cNvPr id="3400" name="Google Shape;3400;p212"/>
          <p:cNvGrpSpPr/>
          <p:nvPr/>
        </p:nvGrpSpPr>
        <p:grpSpPr>
          <a:xfrm>
            <a:off x="2377825" y="1316875"/>
            <a:ext cx="6351299" cy="2341160"/>
            <a:chOff x="2377825" y="1316875"/>
            <a:chExt cx="6351299" cy="2341160"/>
          </a:xfrm>
        </p:grpSpPr>
        <p:sp>
          <p:nvSpPr>
            <p:cNvPr id="3401" name="Google Shape;3401;p212"/>
            <p:cNvSpPr/>
            <p:nvPr/>
          </p:nvSpPr>
          <p:spPr>
            <a:xfrm>
              <a:off x="2377825"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2" name="Google Shape;3402;p212"/>
            <p:cNvSpPr/>
            <p:nvPr/>
          </p:nvSpPr>
          <p:spPr>
            <a:xfrm>
              <a:off x="5375600" y="3279225"/>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3" name="Google Shape;3403;p212"/>
            <p:cNvSpPr/>
            <p:nvPr/>
          </p:nvSpPr>
          <p:spPr>
            <a:xfrm>
              <a:off x="8242475" y="3237200"/>
              <a:ext cx="431460" cy="37881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800" u="none" cap="none" strike="noStrike">
                  <a:solidFill>
                    <a:srgbClr val="000000"/>
                  </a:solidFill>
                  <a:latin typeface="Arial"/>
                  <a:ea typeface="Arial"/>
                  <a:cs typeface="Arial"/>
                  <a:sym typeface="Arial"/>
                </a:rPr>
                <a:t>p4info</a:t>
              </a:r>
              <a:endParaRPr/>
            </a:p>
          </p:txBody>
        </p:sp>
        <p:sp>
          <p:nvSpPr>
            <p:cNvPr id="3404" name="Google Shape;3404;p212"/>
            <p:cNvSpPr/>
            <p:nvPr/>
          </p:nvSpPr>
          <p:spPr>
            <a:xfrm>
              <a:off x="8124000" y="1316875"/>
              <a:ext cx="605124" cy="59400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1200" u="none" cap="none" strike="noStrike">
                  <a:solidFill>
                    <a:srgbClr val="000000"/>
                  </a:solidFill>
                  <a:latin typeface="Arial"/>
                  <a:ea typeface="Arial"/>
                  <a:cs typeface="Arial"/>
                  <a:sym typeface="Arial"/>
                </a:rPr>
                <a:t>p4info</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1"/>
                                        <p:tgtEl>
                                          <p:spTgt spid="3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
                                        <p:tgtEl>
                                          <p:spTgt spid="3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21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Local control</a:t>
            </a:r>
            <a:endParaRPr/>
          </a:p>
        </p:txBody>
      </p:sp>
      <p:sp>
        <p:nvSpPr>
          <p:cNvPr id="3411" name="Google Shape;3411;p21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12" name="Google Shape;3412;p213"/>
          <p:cNvSpPr/>
          <p:nvPr/>
        </p:nvSpPr>
        <p:spPr>
          <a:xfrm>
            <a:off x="1809900" y="1265949"/>
            <a:ext cx="3354204" cy="3031712"/>
          </a:xfrm>
          <a:custGeom>
            <a:rect b="b" l="l" r="r" t="t"/>
            <a:pathLst>
              <a:path extrusionOk="0" h="120000" w="120000">
                <a:moveTo>
                  <a:pt x="119" y="34886"/>
                </a:moveTo>
                <a:lnTo>
                  <a:pt x="14834" y="0"/>
                </a:lnTo>
                <a:lnTo>
                  <a:pt x="119999" y="0"/>
                </a:lnTo>
                <a:lnTo>
                  <a:pt x="119999" y="120000"/>
                </a:lnTo>
                <a:lnTo>
                  <a:pt x="14863" y="120000"/>
                </a:lnTo>
                <a:lnTo>
                  <a:pt x="0" y="84761"/>
                </a:lnTo>
              </a:path>
            </a:pathLst>
          </a:custGeom>
          <a:noFill/>
          <a:ln cap="flat" cmpd="sng" w="9525">
            <a:solidFill>
              <a:schemeClr val="dk2"/>
            </a:solidFill>
            <a:prstDash val="dash"/>
            <a:round/>
            <a:headEnd len="sm" w="sm" type="none"/>
            <a:tailEnd len="sm" w="sm" type="none"/>
          </a:ln>
        </p:spPr>
      </p:sp>
      <p:sp>
        <p:nvSpPr>
          <p:cNvPr id="3413" name="Google Shape;3413;p213"/>
          <p:cNvSpPr/>
          <p:nvPr/>
        </p:nvSpPr>
        <p:spPr>
          <a:xfrm>
            <a:off x="2301854" y="2356506"/>
            <a:ext cx="2707200" cy="524700"/>
          </a:xfrm>
          <a:prstGeom prst="rect">
            <a:avLst/>
          </a:prstGeom>
          <a:solidFill>
            <a:srgbClr val="FFD800"/>
          </a:solidFill>
          <a:ln cap="flat" cmpd="sng" w="9525">
            <a:solidFill>
              <a:srgbClr val="21212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alibri"/>
                <a:ea typeface="Calibri"/>
                <a:cs typeface="Calibri"/>
                <a:sym typeface="Calibri"/>
              </a:rPr>
              <a:t>P4Runtime</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control server</a:t>
            </a:r>
            <a:endParaRPr/>
          </a:p>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4" name="Google Shape;3414;p213"/>
          <p:cNvSpPr/>
          <p:nvPr/>
        </p:nvSpPr>
        <p:spPr>
          <a:xfrm>
            <a:off x="2307004" y="2926875"/>
            <a:ext cx="2708700" cy="2472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Target driver</a:t>
            </a:r>
            <a:endParaRPr/>
          </a:p>
        </p:txBody>
      </p:sp>
      <p:grpSp>
        <p:nvGrpSpPr>
          <p:cNvPr id="3415" name="Google Shape;3415;p213"/>
          <p:cNvGrpSpPr/>
          <p:nvPr/>
        </p:nvGrpSpPr>
        <p:grpSpPr>
          <a:xfrm>
            <a:off x="2897830" y="3284371"/>
            <a:ext cx="1526748" cy="970727"/>
            <a:chOff x="6577615" y="3995185"/>
            <a:chExt cx="1406882" cy="894514"/>
          </a:xfrm>
        </p:grpSpPr>
        <p:pic>
          <p:nvPicPr>
            <p:cNvPr id="3416" name="Google Shape;3416;p213"/>
            <p:cNvPicPr preferRelativeResize="0"/>
            <p:nvPr/>
          </p:nvPicPr>
          <p:blipFill rotWithShape="1">
            <a:blip r:embed="rId3">
              <a:alphaModFix/>
            </a:blip>
            <a:srcRect b="0" l="0" r="0" t="0"/>
            <a:stretch/>
          </p:blipFill>
          <p:spPr>
            <a:xfrm>
              <a:off x="6577615" y="3995185"/>
              <a:ext cx="1406882" cy="894514"/>
            </a:xfrm>
            <a:prstGeom prst="rect">
              <a:avLst/>
            </a:prstGeom>
            <a:noFill/>
            <a:ln>
              <a:noFill/>
            </a:ln>
          </p:spPr>
        </p:pic>
        <p:pic>
          <p:nvPicPr>
            <p:cNvPr descr="p4_logotype_web.png" id="3417" name="Google Shape;3417;p213"/>
            <p:cNvPicPr preferRelativeResize="0"/>
            <p:nvPr/>
          </p:nvPicPr>
          <p:blipFill rotWithShape="1">
            <a:blip r:embed="rId4">
              <a:alphaModFix/>
            </a:blip>
            <a:srcRect b="0" l="0" r="0" t="0"/>
            <a:stretch/>
          </p:blipFill>
          <p:spPr>
            <a:xfrm rot="-1382641">
              <a:off x="7174771" y="4246505"/>
              <a:ext cx="345992" cy="301180"/>
            </a:xfrm>
            <a:prstGeom prst="rect">
              <a:avLst/>
            </a:prstGeom>
            <a:noFill/>
            <a:ln>
              <a:noFill/>
            </a:ln>
          </p:spPr>
        </p:pic>
      </p:grpSp>
      <p:sp>
        <p:nvSpPr>
          <p:cNvPr id="3418" name="Google Shape;3418;p213"/>
          <p:cNvSpPr/>
          <p:nvPr/>
        </p:nvSpPr>
        <p:spPr>
          <a:xfrm>
            <a:off x="3562616" y="3177812"/>
            <a:ext cx="185700" cy="3441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213"/>
          <p:cNvSpPr txBox="1"/>
          <p:nvPr/>
        </p:nvSpPr>
        <p:spPr>
          <a:xfrm>
            <a:off x="2301844" y="3908849"/>
            <a:ext cx="1151100" cy="38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P4 target</a:t>
            </a:r>
            <a:endParaRPr/>
          </a:p>
        </p:txBody>
      </p:sp>
      <p:pic>
        <p:nvPicPr>
          <p:cNvPr descr="switch icon.png" id="3420" name="Google Shape;3420;p213"/>
          <p:cNvPicPr preferRelativeResize="0"/>
          <p:nvPr/>
        </p:nvPicPr>
        <p:blipFill rotWithShape="1">
          <a:blip r:embed="rId5">
            <a:alphaModFix/>
          </a:blip>
          <a:srcRect b="24542" l="0" r="0" t="25289"/>
          <a:stretch/>
        </p:blipFill>
        <p:spPr>
          <a:xfrm>
            <a:off x="606622" y="2349164"/>
            <a:ext cx="1526774" cy="991151"/>
          </a:xfrm>
          <a:prstGeom prst="rect">
            <a:avLst/>
          </a:prstGeom>
          <a:noFill/>
          <a:ln>
            <a:noFill/>
          </a:ln>
        </p:spPr>
      </p:pic>
      <p:sp>
        <p:nvSpPr>
          <p:cNvPr id="3421" name="Google Shape;3421;p213"/>
          <p:cNvSpPr/>
          <p:nvPr/>
        </p:nvSpPr>
        <p:spPr>
          <a:xfrm>
            <a:off x="2307015" y="1757488"/>
            <a:ext cx="2708700" cy="325500"/>
          </a:xfrm>
          <a:prstGeom prst="rect">
            <a:avLst/>
          </a:prstGeom>
          <a:solidFill>
            <a:srgbClr val="D9D9D9"/>
          </a:solidFill>
          <a:ln cap="flat" cmpd="sng" w="9525">
            <a:solidFill>
              <a:srgbClr val="21212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Local control plane</a:t>
            </a:r>
            <a:endParaRPr/>
          </a:p>
        </p:txBody>
      </p:sp>
      <p:sp>
        <p:nvSpPr>
          <p:cNvPr id="3422" name="Google Shape;3422;p213"/>
          <p:cNvSpPr/>
          <p:nvPr/>
        </p:nvSpPr>
        <p:spPr>
          <a:xfrm>
            <a:off x="2306279"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OSPF</a:t>
            </a:r>
            <a:endParaRPr/>
          </a:p>
        </p:txBody>
      </p:sp>
      <p:sp>
        <p:nvSpPr>
          <p:cNvPr id="3423" name="Google Shape;3423;p213"/>
          <p:cNvSpPr/>
          <p:nvPr/>
        </p:nvSpPr>
        <p:spPr>
          <a:xfrm>
            <a:off x="2915104" y="1358188"/>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BGP</a:t>
            </a:r>
            <a:endParaRPr/>
          </a:p>
        </p:txBody>
      </p:sp>
      <p:sp>
        <p:nvSpPr>
          <p:cNvPr id="3424" name="Google Shape;3424;p213"/>
          <p:cNvSpPr/>
          <p:nvPr/>
        </p:nvSpPr>
        <p:spPr>
          <a:xfrm>
            <a:off x="3528690" y="1358188"/>
            <a:ext cx="8475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P4-defined</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protocol</a:t>
            </a:r>
            <a:endParaRPr/>
          </a:p>
        </p:txBody>
      </p:sp>
      <p:sp>
        <p:nvSpPr>
          <p:cNvPr id="3425" name="Google Shape;3425;p213"/>
          <p:cNvSpPr/>
          <p:nvPr/>
        </p:nvSpPr>
        <p:spPr>
          <a:xfrm>
            <a:off x="4429354" y="1345683"/>
            <a:ext cx="560400" cy="325500"/>
          </a:xfrm>
          <a:prstGeom prst="roundRect">
            <a:avLst>
              <a:gd fmla="val 16667" name="adj"/>
            </a:avLst>
          </a:prstGeom>
          <a:solidFill>
            <a:srgbClr val="D9D9D9"/>
          </a:solidFill>
          <a:ln cap="flat" cmpd="sng" w="9525">
            <a:solidFill>
              <a:srgbClr val="21212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etc.</a:t>
            </a:r>
            <a:endParaRPr/>
          </a:p>
        </p:txBody>
      </p:sp>
      <p:sp>
        <p:nvSpPr>
          <p:cNvPr id="3426" name="Google Shape;3426;p213"/>
          <p:cNvSpPr/>
          <p:nvPr/>
        </p:nvSpPr>
        <p:spPr>
          <a:xfrm>
            <a:off x="3568525" y="2091825"/>
            <a:ext cx="185700" cy="247200"/>
          </a:xfrm>
          <a:prstGeom prst="upDownArrow">
            <a:avLst>
              <a:gd fmla="val 50000" name="adj1"/>
              <a:gd fmla="val 50000" name="adj2"/>
            </a:avLst>
          </a:prstGeom>
          <a:solidFill>
            <a:srgbClr val="0737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7" name="Google Shape;3427;p213"/>
          <p:cNvGrpSpPr/>
          <p:nvPr/>
        </p:nvGrpSpPr>
        <p:grpSpPr>
          <a:xfrm>
            <a:off x="3707875" y="1052813"/>
            <a:ext cx="4757700" cy="2135100"/>
            <a:chOff x="3707875" y="1052813"/>
            <a:chExt cx="4757700" cy="2135100"/>
          </a:xfrm>
        </p:grpSpPr>
        <p:cxnSp>
          <p:nvCxnSpPr>
            <p:cNvPr id="3428" name="Google Shape;3428;p213"/>
            <p:cNvCxnSpPr>
              <a:stCxn id="3429" idx="1"/>
              <a:endCxn id="3426" idx="6"/>
            </p:cNvCxnSpPr>
            <p:nvPr/>
          </p:nvCxnSpPr>
          <p:spPr>
            <a:xfrm flipH="1">
              <a:off x="3707875" y="2120363"/>
              <a:ext cx="3366300" cy="95100"/>
            </a:xfrm>
            <a:prstGeom prst="curvedConnector3">
              <a:avLst>
                <a:gd fmla="val 29641" name="adj1"/>
              </a:avLst>
            </a:prstGeom>
            <a:noFill/>
            <a:ln cap="flat" cmpd="sng" w="9525">
              <a:solidFill>
                <a:srgbClr val="999999"/>
              </a:solidFill>
              <a:prstDash val="dash"/>
              <a:round/>
              <a:headEnd len="sm" w="sm" type="none"/>
              <a:tailEnd len="sm" w="sm" type="none"/>
            </a:ln>
          </p:spPr>
        </p:cxnSp>
        <p:sp>
          <p:nvSpPr>
            <p:cNvPr id="3429" name="Google Shape;3429;p213"/>
            <p:cNvSpPr/>
            <p:nvPr/>
          </p:nvSpPr>
          <p:spPr>
            <a:xfrm>
              <a:off x="7074175" y="1052813"/>
              <a:ext cx="1391400" cy="2135100"/>
            </a:xfrm>
            <a:prstGeom prst="rect">
              <a:avLst/>
            </a:prstGeom>
            <a:solidFill>
              <a:srgbClr val="EEECE1">
                <a:alpha val="43137"/>
              </a:srgbClr>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table_entry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table_id: 33581985</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match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field_id: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lpm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"\f\000\...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prefix_len: 8</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action_id: 16786453</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1</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"\000\0...</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params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param_id: 2</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value: 7</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Clr>
                  <a:schemeClr val="dk1"/>
                </a:buClr>
                <a:buSzPts val="1100"/>
                <a:buFont typeface="Arial"/>
                <a:buNone/>
              </a:pPr>
              <a:r>
                <a:rPr b="0" i="0" lang="en-US" sz="600" u="none" cap="none" strike="noStrike">
                  <a:solidFill>
                    <a:schemeClr val="dk1"/>
                  </a:solidFill>
                  <a:latin typeface="Source Code Pro"/>
                  <a:ea typeface="Source Code Pro"/>
                  <a:cs typeface="Source Code Pro"/>
                  <a:sym typeface="Source Code Pro"/>
                </a:rPr>
                <a:t>}</a:t>
              </a:r>
              <a:endParaRPr/>
            </a:p>
          </p:txBody>
        </p:sp>
        <p:sp>
          <p:nvSpPr>
            <p:cNvPr id="3430" name="Google Shape;3430;p213"/>
            <p:cNvSpPr txBox="1"/>
            <p:nvPr/>
          </p:nvSpPr>
          <p:spPr>
            <a:xfrm>
              <a:off x="5473050" y="1066750"/>
              <a:ext cx="1601100" cy="690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Same target-independent protobuf format</a:t>
              </a:r>
              <a:endParaRPr/>
            </a:p>
          </p:txBody>
        </p:sp>
      </p:grpSp>
      <p:grpSp>
        <p:nvGrpSpPr>
          <p:cNvPr id="3431" name="Google Shape;3431;p213"/>
          <p:cNvGrpSpPr/>
          <p:nvPr/>
        </p:nvGrpSpPr>
        <p:grpSpPr>
          <a:xfrm>
            <a:off x="4774499" y="1718776"/>
            <a:ext cx="321156" cy="847670"/>
            <a:chOff x="4774499" y="1718776"/>
            <a:chExt cx="321156" cy="847670"/>
          </a:xfrm>
        </p:grpSpPr>
        <p:sp>
          <p:nvSpPr>
            <p:cNvPr id="3432" name="Google Shape;3432;p213"/>
            <p:cNvSpPr/>
            <p:nvPr/>
          </p:nvSpPr>
          <p:spPr>
            <a:xfrm>
              <a:off x="4792175" y="171877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sp>
          <p:nvSpPr>
            <p:cNvPr id="3433" name="Google Shape;3433;p213"/>
            <p:cNvSpPr/>
            <p:nvPr/>
          </p:nvSpPr>
          <p:spPr>
            <a:xfrm>
              <a:off x="4774499" y="2270526"/>
              <a:ext cx="303480" cy="295920"/>
            </a:xfrm>
            <a:prstGeom prst="flowChartDocument">
              <a:avLst/>
            </a:prstGeom>
            <a:gradFill>
              <a:gsLst>
                <a:gs pos="0">
                  <a:srgbClr val="FFF6DB"/>
                </a:gs>
                <a:gs pos="100000">
                  <a:srgbClr val="FAD25C"/>
                </a:gs>
              </a:gsLst>
              <a:lin ang="5400012" scaled="0"/>
            </a:gradFill>
            <a:ln cap="flat" cmpd="sng" w="28575">
              <a:solidFill>
                <a:srgbClr val="B45F06"/>
              </a:solidFill>
              <a:prstDash val="solid"/>
              <a:round/>
              <a:headEnd len="sm" w="sm" type="none"/>
              <a:tailEnd len="sm" w="sm" type="none"/>
            </a:ln>
            <a:effectLst>
              <a:outerShdw blurRad="39999" rotWithShape="0" dir="5400000" dist="23000">
                <a:srgbClr val="000000">
                  <a:alpha val="34117"/>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63"/>
                <a:buFont typeface="Arial"/>
                <a:buNone/>
              </a:pPr>
              <a:r>
                <a:rPr b="0" i="0" lang="en-US" sz="600" u="none" cap="none" strike="noStrike">
                  <a:solidFill>
                    <a:srgbClr val="000000"/>
                  </a:solidFill>
                  <a:latin typeface="Arial"/>
                  <a:ea typeface="Arial"/>
                  <a:cs typeface="Arial"/>
                  <a:sym typeface="Arial"/>
                </a:rPr>
                <a:t>p4info</a:t>
              </a:r>
              <a:endParaRPr/>
            </a:p>
          </p:txBody>
        </p:sp>
      </p:grpSp>
      <p:sp>
        <p:nvSpPr>
          <p:cNvPr id="3434" name="Google Shape;3434;p213"/>
          <p:cNvSpPr/>
          <p:nvPr/>
        </p:nvSpPr>
        <p:spPr>
          <a:xfrm>
            <a:off x="1129350" y="4355875"/>
            <a:ext cx="6885300" cy="640200"/>
          </a:xfrm>
          <a:prstGeom prst="roundRect">
            <a:avLst>
              <a:gd fmla="val 16667" name="adj"/>
            </a:avLst>
          </a:prstGeom>
          <a:gradFill>
            <a:gsLst>
              <a:gs pos="0">
                <a:srgbClr val="D1817E"/>
              </a:gs>
              <a:gs pos="100000">
                <a:srgbClr val="903F3D"/>
              </a:gs>
            </a:gsLst>
            <a:lin ang="5400012" scaled="0"/>
          </a:gra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P4Runtime can be used equally well</a:t>
            </a:r>
            <a:br>
              <a:rPr b="0" i="0" lang="en-US" sz="2000" u="none" cap="none" strike="noStrike">
                <a:solidFill>
                  <a:srgbClr val="FFFFFF"/>
                </a:solidFill>
                <a:latin typeface="Arial"/>
                <a:ea typeface="Arial"/>
                <a:cs typeface="Arial"/>
                <a:sym typeface="Arial"/>
              </a:rPr>
            </a:br>
            <a:r>
              <a:rPr b="0" i="0" lang="en-US" sz="2000" u="none" cap="none" strike="noStrike">
                <a:solidFill>
                  <a:srgbClr val="FFFFFF"/>
                </a:solidFill>
                <a:latin typeface="Arial"/>
                <a:ea typeface="Arial"/>
                <a:cs typeface="Arial"/>
                <a:sym typeface="Arial"/>
              </a:rPr>
              <a:t>by a remote or local control plane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1"/>
                                        </p:tgtEl>
                                        <p:attrNameLst>
                                          <p:attrName>style.visibility</p:attrName>
                                        </p:attrNameLst>
                                      </p:cBhvr>
                                      <p:to>
                                        <p:strVal val="visible"/>
                                      </p:to>
                                    </p:set>
                                    <p:animEffect filter="fade" transition="in">
                                      <p:cBhvr>
                                        <p:cTn dur="1"/>
                                        <p:tgtEl>
                                          <p:spTgt spid="3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7"/>
                                        </p:tgtEl>
                                        <p:attrNameLst>
                                          <p:attrName>style.visibility</p:attrName>
                                        </p:attrNameLst>
                                      </p:cBhvr>
                                      <p:to>
                                        <p:strVal val="visible"/>
                                      </p:to>
                                    </p:set>
                                    <p:animEffect filter="fade" transition="in">
                                      <p:cBhvr>
                                        <p:cTn dur="1"/>
                                        <p:tgtEl>
                                          <p:spTgt spid="3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1"/>
                                        <p:tgtEl>
                                          <p:spTgt spid="3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214"/>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P4Runtime API recap</a:t>
            </a:r>
            <a:endParaRPr/>
          </a:p>
        </p:txBody>
      </p:sp>
      <p:sp>
        <p:nvSpPr>
          <p:cNvPr id="3441" name="Google Shape;3441;p214"/>
          <p:cNvSpPr txBox="1"/>
          <p:nvPr>
            <p:ph idx="1" type="body"/>
          </p:nvPr>
        </p:nvSpPr>
        <p:spPr>
          <a:xfrm>
            <a:off x="1524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Things we covered:</a:t>
            </a:r>
            <a:endParaRPr/>
          </a:p>
          <a:p>
            <a:pPr indent="-342900" lvl="0" marL="457200" marR="0" rtl="0" algn="l">
              <a:lnSpc>
                <a:spcPct val="115000"/>
              </a:lnSpc>
              <a:spcBef>
                <a:spcPts val="75"/>
              </a:spcBef>
              <a:spcAft>
                <a:spcPts val="0"/>
              </a:spcAft>
              <a:buClr>
                <a:srgbClr val="3F3151"/>
              </a:buClr>
              <a:buSzPts val="1800"/>
              <a:buFont typeface="Merriweather Sans"/>
              <a:buChar char="•"/>
            </a:pPr>
            <a:r>
              <a:rPr lang="en-US"/>
              <a:t>P4Runtime definition</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P4Info</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Table entries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Set pipeline config</a:t>
            </a:r>
            <a:endParaRPr b="1" i="0" sz="1800" u="none" cap="none" strike="noStrike">
              <a:solidFill>
                <a:schemeClr val="dk1"/>
              </a:solidFill>
              <a:latin typeface="Arial"/>
              <a:ea typeface="Arial"/>
              <a:cs typeface="Arial"/>
              <a:sym typeface="Arial"/>
            </a:endParaRPr>
          </a:p>
          <a:p>
            <a:pPr indent="-342900" lvl="0" marL="457200" rtl="0" algn="l">
              <a:lnSpc>
                <a:spcPct val="115000"/>
              </a:lnSpc>
              <a:spcBef>
                <a:spcPts val="0"/>
              </a:spcBef>
              <a:spcAft>
                <a:spcPts val="0"/>
              </a:spcAft>
              <a:buClr>
                <a:srgbClr val="3F3151"/>
              </a:buClr>
              <a:buSzPts val="1800"/>
              <a:buFont typeface="Merriweather Sans"/>
              <a:buChar char="•"/>
            </a:pPr>
            <a:r>
              <a:rPr lang="en-US"/>
              <a:t>Packet-in/out support</a:t>
            </a:r>
            <a:endParaRPr/>
          </a:p>
          <a:p>
            <a:pPr indent="-342900" lvl="0" marL="457200" rtl="0" algn="l">
              <a:lnSpc>
                <a:spcPct val="115000"/>
              </a:lnSpc>
              <a:spcBef>
                <a:spcPts val="0"/>
              </a:spcBef>
              <a:spcAft>
                <a:spcPts val="0"/>
              </a:spcAft>
              <a:buClr>
                <a:srgbClr val="3F3151"/>
              </a:buClr>
              <a:buSzPts val="1800"/>
              <a:buFont typeface="Merriweather Sans"/>
              <a:buChar char="•"/>
            </a:pPr>
            <a:r>
              <a:rPr lang="en-US"/>
              <a:t>Controller replication</a:t>
            </a:r>
            <a:endParaRPr/>
          </a:p>
          <a:p>
            <a:pPr indent="-50800" lvl="1" marL="438150" rtl="0" algn="l">
              <a:lnSpc>
                <a:spcPct val="115000"/>
              </a:lnSpc>
              <a:spcBef>
                <a:spcPts val="0"/>
              </a:spcBef>
              <a:spcAft>
                <a:spcPts val="0"/>
              </a:spcAft>
              <a:buSzPts val="1500"/>
              <a:buChar char="◦"/>
            </a:pPr>
            <a:r>
              <a:rPr lang="en-US"/>
              <a:t>Via master-slave arbitration</a:t>
            </a:r>
            <a:endParaRPr/>
          </a:p>
        </p:txBody>
      </p:sp>
      <p:sp>
        <p:nvSpPr>
          <p:cNvPr id="3442" name="Google Shape;3442;p21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
        <p:nvSpPr>
          <p:cNvPr id="3443" name="Google Shape;3443;p214"/>
          <p:cNvSpPr txBox="1"/>
          <p:nvPr>
            <p:ph idx="2" type="body"/>
          </p:nvPr>
        </p:nvSpPr>
        <p:spPr>
          <a:xfrm>
            <a:off x="4572000" y="742950"/>
            <a:ext cx="42840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3F3151"/>
              </a:buClr>
              <a:buSzPts val="1800"/>
              <a:buFont typeface="Merriweather Sans"/>
              <a:buNone/>
            </a:pPr>
            <a:r>
              <a:rPr b="1" i="0" lang="en-US" sz="1800" u="none" cap="none" strike="noStrike">
                <a:solidFill>
                  <a:schemeClr val="dk1"/>
                </a:solidFill>
                <a:latin typeface="Arial"/>
                <a:ea typeface="Arial"/>
                <a:cs typeface="Arial"/>
                <a:sym typeface="Arial"/>
              </a:rPr>
              <a:t>What we didn’t cover:</a:t>
            </a:r>
            <a:endParaRPr/>
          </a:p>
          <a:p>
            <a:pPr indent="-342900" lvl="0" marL="457200" marR="0" rtl="0" algn="l">
              <a:lnSpc>
                <a:spcPct val="115000"/>
              </a:lnSpc>
              <a:spcBef>
                <a:spcPts val="75"/>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How to control other P4 entities</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Externs, counters, meters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Batched reads/writes</a:t>
            </a:r>
            <a:endParaRPr/>
          </a:p>
          <a:p>
            <a:pPr indent="-342900" lvl="0" marL="457200" marR="0" rtl="0" algn="l">
              <a:lnSpc>
                <a:spcPct val="115000"/>
              </a:lnSpc>
              <a:spcBef>
                <a:spcPts val="0"/>
              </a:spcBef>
              <a:spcAft>
                <a:spcPts val="0"/>
              </a:spcAft>
              <a:buClr>
                <a:srgbClr val="3F3151"/>
              </a:buClr>
              <a:buSzPts val="1800"/>
              <a:buFont typeface="Merriweather Sans"/>
              <a:buChar char="•"/>
            </a:pPr>
            <a:r>
              <a:rPr b="1" i="0" lang="en-US" sz="1800" u="none" cap="none" strike="noStrike">
                <a:solidFill>
                  <a:schemeClr val="dk1"/>
                </a:solidFill>
                <a:latin typeface="Arial"/>
                <a:ea typeface="Arial"/>
                <a:cs typeface="Arial"/>
                <a:sym typeface="Arial"/>
              </a:rPr>
              <a:t>Switch configuration</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Outside the </a:t>
            </a:r>
            <a:r>
              <a:rPr lang="en-US"/>
              <a:t>P4Runtime</a:t>
            </a:r>
            <a:r>
              <a:rPr b="0" i="0" lang="en-US" sz="1500" u="none" cap="none" strike="noStrike">
                <a:solidFill>
                  <a:schemeClr val="dk1"/>
                </a:solidFill>
                <a:latin typeface="Arial"/>
                <a:ea typeface="Arial"/>
                <a:cs typeface="Arial"/>
                <a:sym typeface="Arial"/>
              </a:rPr>
              <a:t> scope</a:t>
            </a:r>
            <a:endParaRPr/>
          </a:p>
          <a:p>
            <a:pPr indent="-323850" lvl="1" marL="914400" marR="0" rtl="0" algn="l">
              <a:lnSpc>
                <a:spcPct val="115000"/>
              </a:lnSpc>
              <a:spcBef>
                <a:spcPts val="0"/>
              </a:spcBef>
              <a:spcAft>
                <a:spcPts val="0"/>
              </a:spcAft>
              <a:buClr>
                <a:srgbClr val="205867"/>
              </a:buClr>
              <a:buSzPts val="1500"/>
              <a:buFont typeface="Merriweather Sans"/>
              <a:buChar char="◦"/>
            </a:pPr>
            <a:r>
              <a:rPr b="0" i="0" lang="en-US" sz="1500" u="none" cap="none" strike="noStrike">
                <a:solidFill>
                  <a:schemeClr val="dk1"/>
                </a:solidFill>
                <a:latin typeface="Arial"/>
                <a:ea typeface="Arial"/>
                <a:cs typeface="Arial"/>
                <a:sym typeface="Arial"/>
              </a:rPr>
              <a:t>Achieved with other mechanisms</a:t>
            </a:r>
            <a:endParaRPr/>
          </a:p>
          <a:p>
            <a:pPr indent="-308309" lvl="2" marL="1371600" marR="0" rtl="0" algn="l">
              <a:lnSpc>
                <a:spcPct val="115000"/>
              </a:lnSpc>
              <a:spcBef>
                <a:spcPts val="0"/>
              </a:spcBef>
              <a:spcAft>
                <a:spcPts val="0"/>
              </a:spcAft>
              <a:buClr>
                <a:srgbClr val="1F1828"/>
              </a:buClr>
              <a:buSzPts val="1255"/>
              <a:buFont typeface="Merriweather Sans"/>
              <a:buChar char="■"/>
            </a:pPr>
            <a:r>
              <a:rPr b="0" i="0" lang="en-US" sz="1350" u="none" cap="none" strike="noStrike">
                <a:solidFill>
                  <a:schemeClr val="dk1"/>
                </a:solidFill>
                <a:latin typeface="Arial"/>
                <a:ea typeface="Arial"/>
                <a:cs typeface="Arial"/>
                <a:sym typeface="Arial"/>
              </a:rPr>
              <a:t>e.g., OpenConfig and gNMI</a:t>
            </a:r>
            <a:endParaRPr/>
          </a:p>
          <a:p>
            <a:pPr indent="0" lvl="0" marL="0" marR="0" rtl="0" algn="l">
              <a:lnSpc>
                <a:spcPct val="150000"/>
              </a:lnSpc>
              <a:spcBef>
                <a:spcPts val="38"/>
              </a:spcBef>
              <a:spcAft>
                <a:spcPts val="0"/>
              </a:spcAft>
              <a:buClr>
                <a:srgbClr val="3F3151"/>
              </a:buClr>
              <a:buSzPts val="1800"/>
              <a:buFont typeface="Merriweather Sans"/>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215"/>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a:t>
            </a:r>
            <a:r>
              <a:rPr b="1" i="0" lang="en-US" sz="2700" u="none" cap="none" strike="noStrike">
                <a:solidFill>
                  <a:schemeClr val="dk1"/>
                </a:solidFill>
                <a:latin typeface="Arial"/>
                <a:ea typeface="Arial"/>
                <a:cs typeface="Arial"/>
                <a:sym typeface="Arial"/>
              </a:rPr>
              <a:t> exercise</a:t>
            </a:r>
            <a:endParaRPr/>
          </a:p>
        </p:txBody>
      </p:sp>
      <p:sp>
        <p:nvSpPr>
          <p:cNvPr id="3450" name="Google Shape;3450;p215"/>
          <p:cNvSpPr txBox="1"/>
          <p:nvPr>
            <p:ph idx="1" type="body"/>
          </p:nvPr>
        </p:nvSpPr>
        <p:spPr>
          <a:xfrm>
            <a:off x="2322735" y="1700435"/>
            <a:ext cx="6541800" cy="2709300"/>
          </a:xfrm>
          <a:prstGeom prst="rect">
            <a:avLst/>
          </a:prstGeom>
          <a:noFill/>
          <a:ln>
            <a:noFill/>
          </a:ln>
        </p:spPr>
        <p:txBody>
          <a:bodyPr anchorCtr="0" anchor="t" bIns="91425" lIns="91425" spcFirstLastPara="1" rIns="91425" wrap="square" tIns="91425">
            <a:noAutofit/>
          </a:bodyPr>
          <a:lstStyle/>
          <a:p>
            <a:pPr indent="19051" lvl="0" marL="228597" marR="0" rtl="0" algn="l">
              <a:lnSpc>
                <a:spcPct val="100000"/>
              </a:lnSpc>
              <a:spcBef>
                <a:spcPts val="0"/>
              </a:spcBef>
              <a:spcAft>
                <a:spcPts val="0"/>
              </a:spcAft>
              <a:buClr>
                <a:srgbClr val="000000"/>
              </a:buClr>
              <a:buSzPts val="1100"/>
              <a:buFont typeface="Arial"/>
              <a:buNone/>
            </a:pPr>
            <a:r>
              <a:t/>
            </a:r>
            <a:endParaRPr b="1" i="0" sz="1800" u="none" cap="none" strike="noStrike">
              <a:solidFill>
                <a:schemeClr val="dk1"/>
              </a:solidFill>
              <a:latin typeface="Arial"/>
              <a:ea typeface="Arial"/>
              <a:cs typeface="Arial"/>
              <a:sym typeface="Arial"/>
            </a:endParaRPr>
          </a:p>
        </p:txBody>
      </p:sp>
      <p:sp>
        <p:nvSpPr>
          <p:cNvPr id="3451" name="Google Shape;3451;p21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sp>
        <p:nvSpPr>
          <p:cNvPr id="3457" name="Google Shape;3457;p21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Exercise Overview</a:t>
            </a:r>
            <a:endParaRPr/>
          </a:p>
        </p:txBody>
      </p:sp>
      <p:sp>
        <p:nvSpPr>
          <p:cNvPr id="3458" name="Google Shape;3458;p21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59" name="Google Shape;3459;p216"/>
          <p:cNvPicPr preferRelativeResize="0"/>
          <p:nvPr/>
        </p:nvPicPr>
        <p:blipFill rotWithShape="1">
          <a:blip r:embed="rId3">
            <a:alphaModFix/>
          </a:blip>
          <a:srcRect b="0" l="0" r="0" t="0"/>
          <a:stretch/>
        </p:blipFill>
        <p:spPr>
          <a:xfrm>
            <a:off x="4214370" y="2466175"/>
            <a:ext cx="4777228" cy="2233325"/>
          </a:xfrm>
          <a:prstGeom prst="rect">
            <a:avLst/>
          </a:prstGeom>
          <a:noFill/>
          <a:ln>
            <a:noFill/>
          </a:ln>
        </p:spPr>
      </p:pic>
      <p:sp>
        <p:nvSpPr>
          <p:cNvPr id="3460" name="Google Shape;3460;p216"/>
          <p:cNvSpPr/>
          <p:nvPr/>
        </p:nvSpPr>
        <p:spPr>
          <a:xfrm>
            <a:off x="5782476" y="1230350"/>
            <a:ext cx="1836300" cy="38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Courier New"/>
              <a:buNone/>
            </a:pPr>
            <a:r>
              <a:rPr b="1" i="0" lang="en-US" sz="1400" u="none" cap="none" strike="noStrike">
                <a:solidFill>
                  <a:srgbClr val="000000"/>
                </a:solidFill>
                <a:latin typeface="Courier New"/>
                <a:ea typeface="Courier New"/>
                <a:cs typeface="Courier New"/>
                <a:sym typeface="Courier New"/>
              </a:rPr>
              <a:t>mycontroller.py</a:t>
            </a:r>
            <a:endParaRPr/>
          </a:p>
        </p:txBody>
      </p:sp>
      <p:cxnSp>
        <p:nvCxnSpPr>
          <p:cNvPr id="3461" name="Google Shape;3461;p216"/>
          <p:cNvCxnSpPr/>
          <p:nvPr/>
        </p:nvCxnSpPr>
        <p:spPr>
          <a:xfrm flipH="1">
            <a:off x="5527739" y="1654289"/>
            <a:ext cx="787800" cy="957000"/>
          </a:xfrm>
          <a:prstGeom prst="straightConnector1">
            <a:avLst/>
          </a:prstGeom>
          <a:noFill/>
          <a:ln cap="flat" cmpd="sng" w="28575">
            <a:solidFill>
              <a:srgbClr val="CC0000"/>
            </a:solidFill>
            <a:prstDash val="solid"/>
            <a:round/>
            <a:headEnd len="lg" w="lg" type="triangle"/>
            <a:tailEnd len="lg" w="lg" type="triangle"/>
          </a:ln>
        </p:spPr>
      </p:cxnSp>
      <p:cxnSp>
        <p:nvCxnSpPr>
          <p:cNvPr id="3462" name="Google Shape;3462;p216"/>
          <p:cNvCxnSpPr/>
          <p:nvPr/>
        </p:nvCxnSpPr>
        <p:spPr>
          <a:xfrm>
            <a:off x="7067981" y="1664883"/>
            <a:ext cx="765900" cy="935100"/>
          </a:xfrm>
          <a:prstGeom prst="straightConnector1">
            <a:avLst/>
          </a:prstGeom>
          <a:noFill/>
          <a:ln cap="flat" cmpd="sng" w="28575">
            <a:solidFill>
              <a:srgbClr val="CC0000"/>
            </a:solidFill>
            <a:prstDash val="solid"/>
            <a:round/>
            <a:headEnd len="lg" w="lg" type="triangle"/>
            <a:tailEnd len="lg" w="lg" type="triangle"/>
          </a:ln>
        </p:spPr>
      </p:cxnSp>
      <p:sp>
        <p:nvSpPr>
          <p:cNvPr id="3463" name="Google Shape;3463;p216"/>
          <p:cNvSpPr txBox="1"/>
          <p:nvPr>
            <p:ph idx="1" type="body"/>
          </p:nvPr>
        </p:nvSpPr>
        <p:spPr>
          <a:xfrm>
            <a:off x="152400" y="742950"/>
            <a:ext cx="4165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rgbClr val="000000"/>
                </a:solidFill>
                <a:latin typeface="Arial"/>
                <a:ea typeface="Arial"/>
                <a:cs typeface="Arial"/>
                <a:sym typeface="Arial"/>
              </a:rPr>
              <a:t>Controller’s responsibilities:</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Establish a gRPC connection to the switches for the P4Runtime service</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Push the P4 program to each switch</a:t>
            </a:r>
            <a:endParaRPr/>
          </a:p>
          <a:p>
            <a:pPr indent="-330200" lvl="0" marL="457200" marR="0" rtl="0" algn="l">
              <a:lnSpc>
                <a:spcPct val="100000"/>
              </a:lnSpc>
              <a:spcBef>
                <a:spcPts val="75"/>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Write the tunnel forwarding rules:</a:t>
            </a:r>
            <a:endParaRPr/>
          </a:p>
          <a:p>
            <a:pPr indent="-323850" lvl="1" marL="914400" marR="0" rtl="0" algn="l">
              <a:lnSpc>
                <a:spcPct val="100000"/>
              </a:lnSpc>
              <a:spcBef>
                <a:spcPts val="75"/>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myTunnel_ingress</a:t>
            </a:r>
            <a:r>
              <a:rPr b="0" i="0" lang="en-US" sz="1500" u="none" cap="none" strike="noStrike">
                <a:solidFill>
                  <a:srgbClr val="000000"/>
                </a:solidFill>
                <a:latin typeface="Arial"/>
                <a:ea typeface="Arial"/>
                <a:cs typeface="Arial"/>
                <a:sym typeface="Arial"/>
              </a:rPr>
              <a:t> rule to encapsulate packets on the ingress switch</a:t>
            </a:r>
            <a:endParaRPr/>
          </a:p>
          <a:p>
            <a:pPr indent="-323850" lvl="1" marL="914400" marR="0" rtl="0" algn="l">
              <a:lnSpc>
                <a:spcPct val="100000"/>
              </a:lnSpc>
              <a:spcBef>
                <a:spcPts val="56"/>
              </a:spcBef>
              <a:spcAft>
                <a:spcPts val="0"/>
              </a:spcAft>
              <a:buClr>
                <a:srgbClr val="990000"/>
              </a:buClr>
              <a:buSzPts val="1500"/>
              <a:buFont typeface="Merriweather Sans"/>
              <a:buAutoNum type="alphaLcPeriod"/>
            </a:pPr>
            <a:r>
              <a:rPr b="1" i="0" lang="en-US" sz="1500" u="none" cap="none" strike="noStrike">
                <a:solidFill>
                  <a:srgbClr val="990000"/>
                </a:solidFill>
                <a:latin typeface="Courier New"/>
                <a:ea typeface="Courier New"/>
                <a:cs typeface="Courier New"/>
                <a:sym typeface="Courier New"/>
              </a:rPr>
              <a:t>myTunnel_forward</a:t>
            </a:r>
            <a:r>
              <a:rPr b="0" i="0" lang="en-US" sz="1500" u="none" cap="none" strike="noStrike">
                <a:solidFill>
                  <a:srgbClr val="990000"/>
                </a:solidFill>
                <a:latin typeface="Arial"/>
                <a:ea typeface="Arial"/>
                <a:cs typeface="Arial"/>
                <a:sym typeface="Arial"/>
              </a:rPr>
              <a:t> rule to forward packets on the ingress switch</a:t>
            </a:r>
            <a:endParaRPr/>
          </a:p>
          <a:p>
            <a:pPr indent="-323850" lvl="1" marL="914400" marR="0" rtl="0" algn="l">
              <a:lnSpc>
                <a:spcPct val="100000"/>
              </a:lnSpc>
              <a:spcBef>
                <a:spcPts val="56"/>
              </a:spcBef>
              <a:spcAft>
                <a:spcPts val="0"/>
              </a:spcAft>
              <a:buClr>
                <a:srgbClr val="000000"/>
              </a:buClr>
              <a:buSzPts val="1500"/>
              <a:buFont typeface="Merriweather Sans"/>
              <a:buAutoNum type="alphaLcPeriod"/>
            </a:pPr>
            <a:r>
              <a:rPr b="1" i="0" lang="en-US" sz="1500" u="none" cap="none" strike="noStrike">
                <a:solidFill>
                  <a:srgbClr val="000000"/>
                </a:solidFill>
                <a:latin typeface="Courier New"/>
                <a:ea typeface="Courier New"/>
                <a:cs typeface="Courier New"/>
                <a:sym typeface="Courier New"/>
              </a:rPr>
              <a:t>myTunnel_egress</a:t>
            </a:r>
            <a:r>
              <a:rPr b="0" i="0" lang="en-US" sz="1500" u="none" cap="none" strike="noStrike">
                <a:solidFill>
                  <a:srgbClr val="000000"/>
                </a:solidFill>
                <a:latin typeface="Arial"/>
                <a:ea typeface="Arial"/>
                <a:cs typeface="Arial"/>
                <a:sym typeface="Arial"/>
              </a:rPr>
              <a:t> rule to decapsulate  and forward packets on the egress switch </a:t>
            </a:r>
            <a:endParaRPr/>
          </a:p>
          <a:p>
            <a:pPr indent="-330200" lvl="0" marL="457200" marR="0" rtl="0" algn="l">
              <a:lnSpc>
                <a:spcPct val="100000"/>
              </a:lnSpc>
              <a:spcBef>
                <a:spcPts val="56"/>
              </a:spcBef>
              <a:spcAft>
                <a:spcPts val="0"/>
              </a:spcAft>
              <a:buClr>
                <a:srgbClr val="3F3151"/>
              </a:buClr>
              <a:buSzPts val="1600"/>
              <a:buFont typeface="Merriweather Sans"/>
              <a:buAutoNum type="arabicPeriod"/>
            </a:pPr>
            <a:r>
              <a:rPr b="1" i="0" lang="en-US" sz="1500" u="none" cap="none" strike="noStrike">
                <a:solidFill>
                  <a:srgbClr val="000000"/>
                </a:solidFill>
                <a:latin typeface="Arial"/>
                <a:ea typeface="Arial"/>
                <a:cs typeface="Arial"/>
                <a:sym typeface="Arial"/>
              </a:rPr>
              <a:t>Read the tunnel ingress and egress counters every 2 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36"/>
          <p:cNvSpPr/>
          <p:nvPr/>
        </p:nvSpPr>
        <p:spPr>
          <a:xfrm>
            <a:off x="5686094" y="875262"/>
            <a:ext cx="1971900" cy="889800"/>
          </a:xfrm>
          <a:prstGeom prst="rect">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chemeClr val="dk1"/>
              </a:buClr>
              <a:buSzPts val="525"/>
              <a:buFont typeface="Arial"/>
              <a:buNone/>
            </a:pPr>
            <a:r>
              <a:rPr b="0" i="0" lang="en-US" sz="2100" u="none" cap="none" strike="noStrike">
                <a:solidFill>
                  <a:schemeClr val="dk1"/>
                </a:solidFill>
                <a:latin typeface="Arial"/>
                <a:ea typeface="Arial"/>
                <a:cs typeface="Arial"/>
                <a:sym typeface="Arial"/>
              </a:rPr>
              <a:t>Switch OS</a:t>
            </a:r>
            <a:endParaRPr b="0" i="0" sz="1400" u="none" cap="none" strike="noStrike">
              <a:solidFill>
                <a:srgbClr val="000000"/>
              </a:solidFill>
              <a:latin typeface="Arial"/>
              <a:ea typeface="Arial"/>
              <a:cs typeface="Arial"/>
              <a:sym typeface="Arial"/>
            </a:endParaRPr>
          </a:p>
        </p:txBody>
      </p:sp>
      <p:sp>
        <p:nvSpPr>
          <p:cNvPr id="891" name="Google Shape;891;p136"/>
          <p:cNvSpPr/>
          <p:nvPr/>
        </p:nvSpPr>
        <p:spPr>
          <a:xfrm>
            <a:off x="5686094" y="2207794"/>
            <a:ext cx="1971900" cy="3612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75"/>
              <a:buFont typeface="Arial"/>
              <a:buNone/>
            </a:pPr>
            <a:r>
              <a:rPr b="0" i="0" lang="en-US" sz="1500" u="none" cap="none" strike="noStrike">
                <a:solidFill>
                  <a:srgbClr val="2B69B7"/>
                </a:solidFill>
                <a:latin typeface="Arial"/>
                <a:ea typeface="Arial"/>
                <a:cs typeface="Arial"/>
                <a:sym typeface="Arial"/>
              </a:rPr>
              <a:t>Run-time API</a:t>
            </a:r>
            <a:endParaRPr b="0" i="0" sz="1400" u="none" cap="none" strike="noStrike">
              <a:solidFill>
                <a:srgbClr val="000000"/>
              </a:solidFill>
              <a:latin typeface="Arial"/>
              <a:ea typeface="Arial"/>
              <a:cs typeface="Arial"/>
              <a:sym typeface="Arial"/>
            </a:endParaRPr>
          </a:p>
        </p:txBody>
      </p:sp>
      <p:sp>
        <p:nvSpPr>
          <p:cNvPr id="892" name="Google Shape;892;p136"/>
          <p:cNvSpPr/>
          <p:nvPr/>
        </p:nvSpPr>
        <p:spPr>
          <a:xfrm>
            <a:off x="6321838" y="2576536"/>
            <a:ext cx="700500" cy="252600"/>
          </a:xfrm>
          <a:prstGeom prst="roundRect">
            <a:avLst>
              <a:gd fmla="val 16667" name="adj"/>
            </a:avLst>
          </a:prstGeom>
          <a:solidFill>
            <a:srgbClr val="F2F2F2"/>
          </a:solidFill>
          <a:ln cap="flat" cmpd="sng" w="9525">
            <a:solidFill>
              <a:srgbClr val="7F7F7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2B69B7"/>
              </a:buClr>
              <a:buSzPts val="338"/>
              <a:buFont typeface="Arial"/>
              <a:buNone/>
            </a:pPr>
            <a:r>
              <a:rPr b="0" i="0" lang="en-US" sz="1350" u="none" cap="none" strike="noStrike">
                <a:solidFill>
                  <a:srgbClr val="2B69B7"/>
                </a:solidFill>
                <a:latin typeface="Arial"/>
                <a:ea typeface="Arial"/>
                <a:cs typeface="Arial"/>
                <a:sym typeface="Arial"/>
              </a:rPr>
              <a:t>Driver</a:t>
            </a:r>
            <a:endParaRPr b="0" i="0" sz="1400" u="none" cap="none" strike="noStrike">
              <a:solidFill>
                <a:srgbClr val="000000"/>
              </a:solidFill>
              <a:latin typeface="Arial"/>
              <a:ea typeface="Arial"/>
              <a:cs typeface="Arial"/>
              <a:sym typeface="Arial"/>
            </a:endParaRPr>
          </a:p>
        </p:txBody>
      </p:sp>
      <p:sp>
        <p:nvSpPr>
          <p:cNvPr id="893" name="Google Shape;893;p136"/>
          <p:cNvSpPr/>
          <p:nvPr/>
        </p:nvSpPr>
        <p:spPr>
          <a:xfrm>
            <a:off x="6592767" y="1764924"/>
            <a:ext cx="216900" cy="442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4" name="Google Shape;894;p136"/>
          <p:cNvSpPr txBox="1"/>
          <p:nvPr/>
        </p:nvSpPr>
        <p:spPr>
          <a:xfrm>
            <a:off x="1126987" y="3652299"/>
            <a:ext cx="3429000" cy="1156500"/>
          </a:xfrm>
          <a:prstGeom prst="rect">
            <a:avLst/>
          </a:prstGeom>
          <a:noFill/>
          <a:ln>
            <a:noFill/>
          </a:ln>
        </p:spPr>
        <p:txBody>
          <a:bodyPr anchorCtr="0" anchor="t" bIns="24000" lIns="48000" spcFirstLastPara="1" rIns="48000" wrap="square" tIns="24000">
            <a:noAutofit/>
          </a:bodyPr>
          <a:lstStyle/>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“This is </a:t>
            </a:r>
            <a:r>
              <a:rPr b="1" i="1" lang="en-US" sz="1800" u="none" cap="none" strike="noStrike">
                <a:solidFill>
                  <a:srgbClr val="C00000"/>
                </a:solidFill>
                <a:latin typeface="Arial"/>
                <a:ea typeface="Arial"/>
                <a:cs typeface="Arial"/>
                <a:sym typeface="Arial"/>
              </a:rPr>
              <a:t>how I know </a:t>
            </a:r>
            <a:r>
              <a:rPr b="1" i="0" lang="en-US" sz="1800" u="none" cap="none" strike="noStrike">
                <a:solidFill>
                  <a:schemeClr val="dk1"/>
                </a:solidFill>
                <a:latin typeface="Arial"/>
                <a:ea typeface="Arial"/>
                <a:cs typeface="Arial"/>
                <a:sym typeface="Arial"/>
              </a:rPr>
              <a:t>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process packets”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(i.e. the ASIC datasheet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450"/>
              <a:buFont typeface="Arial"/>
              <a:buNone/>
            </a:pPr>
            <a:r>
              <a:rPr b="1" i="0" lang="en-US" sz="1800" u="none" cap="none" strike="noStrike">
                <a:solidFill>
                  <a:schemeClr val="dk1"/>
                </a:solidFill>
                <a:latin typeface="Arial"/>
                <a:ea typeface="Arial"/>
                <a:cs typeface="Arial"/>
                <a:sym typeface="Arial"/>
              </a:rPr>
              <a:t>makes the rules)</a:t>
            </a:r>
            <a:endParaRPr b="0" i="0" sz="1400" u="none" cap="none" strike="noStrike">
              <a:solidFill>
                <a:srgbClr val="000000"/>
              </a:solidFill>
              <a:latin typeface="Arial"/>
              <a:ea typeface="Arial"/>
              <a:cs typeface="Arial"/>
              <a:sym typeface="Arial"/>
            </a:endParaRPr>
          </a:p>
        </p:txBody>
      </p:sp>
      <p:sp>
        <p:nvSpPr>
          <p:cNvPr id="895" name="Google Shape;895;p136"/>
          <p:cNvSpPr txBox="1"/>
          <p:nvPr/>
        </p:nvSpPr>
        <p:spPr>
          <a:xfrm>
            <a:off x="5930286" y="4738005"/>
            <a:ext cx="1626300" cy="256200"/>
          </a:xfrm>
          <a:prstGeom prst="rect">
            <a:avLst/>
          </a:prstGeom>
          <a:noFill/>
          <a:ln>
            <a:noFill/>
          </a:ln>
        </p:spPr>
        <p:txBody>
          <a:bodyPr anchorCtr="0" anchor="t" bIns="24000" lIns="48000" spcFirstLastPara="1" rIns="48000" wrap="square" tIns="24000">
            <a:noAutofit/>
          </a:bodyPr>
          <a:lstStyle/>
          <a:p>
            <a:pPr indent="0" lvl="0" marL="0" marR="0" rtl="0" algn="l">
              <a:lnSpc>
                <a:spcPct val="100000"/>
              </a:lnSpc>
              <a:spcBef>
                <a:spcPts val="0"/>
              </a:spcBef>
              <a:spcAft>
                <a:spcPts val="0"/>
              </a:spcAft>
              <a:buClr>
                <a:schemeClr val="dk1"/>
              </a:buClr>
              <a:buSzPts val="338"/>
              <a:buFont typeface="Arial"/>
              <a:buNone/>
            </a:pPr>
            <a:r>
              <a:rPr b="0" i="0" lang="en-US" sz="1350" u="none" cap="none" strike="noStrike">
                <a:solidFill>
                  <a:schemeClr val="dk1"/>
                </a:solidFill>
                <a:latin typeface="Arial"/>
                <a:ea typeface="Arial"/>
                <a:cs typeface="Arial"/>
                <a:sym typeface="Arial"/>
              </a:rPr>
              <a:t>Fixed-function ASIC</a:t>
            </a:r>
            <a:endParaRPr b="0" i="0" sz="1400" u="none" cap="none" strike="noStrike">
              <a:solidFill>
                <a:srgbClr val="000000"/>
              </a:solidFill>
              <a:latin typeface="Arial"/>
              <a:ea typeface="Arial"/>
              <a:cs typeface="Arial"/>
              <a:sym typeface="Arial"/>
            </a:endParaRPr>
          </a:p>
        </p:txBody>
      </p:sp>
      <p:pic>
        <p:nvPicPr>
          <p:cNvPr id="896" name="Google Shape;896;p136"/>
          <p:cNvPicPr preferRelativeResize="0"/>
          <p:nvPr/>
        </p:nvPicPr>
        <p:blipFill rotWithShape="1">
          <a:blip r:embed="rId3">
            <a:alphaModFix/>
          </a:blip>
          <a:srcRect b="0" l="0" r="0" t="0"/>
          <a:stretch/>
        </p:blipFill>
        <p:spPr>
          <a:xfrm>
            <a:off x="6031552" y="3911308"/>
            <a:ext cx="1406882" cy="894514"/>
          </a:xfrm>
          <a:prstGeom prst="rect">
            <a:avLst/>
          </a:prstGeom>
          <a:noFill/>
          <a:ln>
            <a:noFill/>
          </a:ln>
        </p:spPr>
      </p:pic>
      <p:sp>
        <p:nvSpPr>
          <p:cNvPr id="897" name="Google Shape;897;p136"/>
          <p:cNvSpPr/>
          <p:nvPr/>
        </p:nvSpPr>
        <p:spPr>
          <a:xfrm>
            <a:off x="6570729" y="2829254"/>
            <a:ext cx="216900" cy="1084800"/>
          </a:xfrm>
          <a:prstGeom prst="downArrow">
            <a:avLst>
              <a:gd fmla="val 50000" name="adj1"/>
              <a:gd fmla="val 43764" name="adj2"/>
            </a:avLst>
          </a:prstGeom>
          <a:solidFill>
            <a:srgbClr val="5F497A"/>
          </a:soli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98" name="Google Shape;898;p136"/>
          <p:cNvSpPr txBox="1"/>
          <p:nvPr>
            <p:ph type="title"/>
          </p:nvPr>
        </p:nvSpPr>
        <p:spPr>
          <a:xfrm>
            <a:off x="152400" y="127400"/>
            <a:ext cx="8686800" cy="47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8"/>
              <a:buFont typeface="Arial"/>
              <a:buNone/>
            </a:pPr>
            <a:r>
              <a:rPr b="1" i="0" lang="en-US" sz="2430" u="none" cap="none" strike="noStrike">
                <a:solidFill>
                  <a:schemeClr val="dk1"/>
                </a:solidFill>
                <a:latin typeface="Arial"/>
                <a:ea typeface="Arial"/>
                <a:cs typeface="Arial"/>
                <a:sym typeface="Arial"/>
              </a:rPr>
              <a:t>Status Quo: Bottom-up design</a:t>
            </a:r>
            <a:endParaRPr b="1" i="0" sz="2700" u="none" cap="none" strike="noStrike">
              <a:solidFill>
                <a:schemeClr val="dk1"/>
              </a:solidFill>
              <a:latin typeface="Arial"/>
              <a:ea typeface="Arial"/>
              <a:cs typeface="Arial"/>
              <a:sym typeface="Arial"/>
            </a:endParaRPr>
          </a:p>
        </p:txBody>
      </p:sp>
      <p:sp>
        <p:nvSpPr>
          <p:cNvPr id="899" name="Google Shape;899;p13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825" u="none" cap="none" strike="noStrike">
              <a:solidFill>
                <a:srgbClr val="888888"/>
              </a:solidFill>
              <a:latin typeface="Arial"/>
              <a:ea typeface="Arial"/>
              <a:cs typeface="Arial"/>
              <a:sym typeface="Arial"/>
            </a:endParaRPr>
          </a:p>
        </p:txBody>
      </p:sp>
      <p:sp>
        <p:nvSpPr>
          <p:cNvPr id="900" name="Google Shape;900;p136"/>
          <p:cNvSpPr/>
          <p:nvPr/>
        </p:nvSpPr>
        <p:spPr>
          <a:xfrm rot="10800000">
            <a:off x="5773876" y="1339588"/>
            <a:ext cx="423300" cy="2715600"/>
          </a:xfrm>
          <a:prstGeom prst="downArrow">
            <a:avLst>
              <a:gd fmla="val 56750" name="adj1"/>
              <a:gd fmla="val 74990" name="adj2"/>
            </a:avLst>
          </a:prstGeom>
          <a:gradFill>
            <a:gsLst>
              <a:gs pos="0">
                <a:srgbClr val="C00000">
                  <a:alpha val="74117"/>
                </a:srgbClr>
              </a:gs>
              <a:gs pos="100000">
                <a:srgbClr val="FF0000"/>
              </a:gs>
            </a:gsLst>
            <a:lin ang="16200038" scaled="0"/>
          </a:gradFill>
          <a:ln cap="flat" cmpd="sng" w="9525">
            <a:solidFill>
              <a:srgbClr val="5F497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24000" lIns="48000" spcFirstLastPara="1" rIns="48000" wrap="square" tIns="240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nvGrpSpPr>
          <p:cNvPr id="901" name="Google Shape;901;p136"/>
          <p:cNvGrpSpPr/>
          <p:nvPr/>
        </p:nvGrpSpPr>
        <p:grpSpPr>
          <a:xfrm>
            <a:off x="1559310" y="1926567"/>
            <a:ext cx="2846322" cy="1142876"/>
            <a:chOff x="1248698" y="2443315"/>
            <a:chExt cx="3795096" cy="1625482"/>
          </a:xfrm>
        </p:grpSpPr>
        <p:sp>
          <p:nvSpPr>
            <p:cNvPr id="902" name="Google Shape;902;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3" name="Google Shape;903;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4" name="Google Shape;904;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5" name="Google Shape;905;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6" name="Google Shape;906;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7" name="Google Shape;907;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8" name="Google Shape;908;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09" name="Google Shape;909;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0" name="Google Shape;910;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1" name="Google Shape;911;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2" name="Google Shape;912;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3" name="Google Shape;913;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4" name="Google Shape;914;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5" name="Google Shape;915;p136"/>
            <p:cNvSpPr/>
            <p:nvPr/>
          </p:nvSpPr>
          <p:spPr>
            <a:xfrm>
              <a:off x="1666563" y="2443316"/>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16" name="Google Shape;916;p136"/>
            <p:cNvCxnSpPr>
              <a:stCxn id="902" idx="0"/>
              <a:endCxn id="915" idx="4"/>
            </p:cNvCxnSpPr>
            <p:nvPr/>
          </p:nvCxnSpPr>
          <p:spPr>
            <a:xfrm flipH="1" rot="10800000">
              <a:off x="1346948" y="2762797"/>
              <a:ext cx="479400" cy="619500"/>
            </a:xfrm>
            <a:prstGeom prst="straightConnector1">
              <a:avLst/>
            </a:prstGeom>
            <a:noFill/>
            <a:ln cap="flat" cmpd="sng" w="9525">
              <a:solidFill>
                <a:schemeClr val="dk1"/>
              </a:solidFill>
              <a:prstDash val="solid"/>
              <a:round/>
              <a:headEnd len="sm" w="sm" type="none"/>
              <a:tailEnd len="sm" w="sm" type="none"/>
            </a:ln>
          </p:spPr>
        </p:cxnSp>
        <p:cxnSp>
          <p:nvCxnSpPr>
            <p:cNvPr id="917" name="Google Shape;917;p136"/>
            <p:cNvCxnSpPr>
              <a:stCxn id="903" idx="0"/>
              <a:endCxn id="915" idx="4"/>
            </p:cNvCxnSpPr>
            <p:nvPr/>
          </p:nvCxnSpPr>
          <p:spPr>
            <a:xfrm flipH="1" rot="10800000">
              <a:off x="1646831" y="2762797"/>
              <a:ext cx="179400" cy="619500"/>
            </a:xfrm>
            <a:prstGeom prst="straightConnector1">
              <a:avLst/>
            </a:prstGeom>
            <a:noFill/>
            <a:ln cap="flat" cmpd="sng" w="9525">
              <a:solidFill>
                <a:schemeClr val="dk1"/>
              </a:solidFill>
              <a:prstDash val="solid"/>
              <a:round/>
              <a:headEnd len="sm" w="sm" type="none"/>
              <a:tailEnd len="sm" w="sm" type="none"/>
            </a:ln>
          </p:spPr>
        </p:cxnSp>
        <p:cxnSp>
          <p:nvCxnSpPr>
            <p:cNvPr id="918" name="Google Shape;918;p136"/>
            <p:cNvCxnSpPr>
              <a:stCxn id="904" idx="0"/>
              <a:endCxn id="915" idx="4"/>
            </p:cNvCxnSpPr>
            <p:nvPr/>
          </p:nvCxnSpPr>
          <p:spPr>
            <a:xfrm rot="10800000">
              <a:off x="1826414" y="2762797"/>
              <a:ext cx="120300" cy="619500"/>
            </a:xfrm>
            <a:prstGeom prst="straightConnector1">
              <a:avLst/>
            </a:prstGeom>
            <a:noFill/>
            <a:ln cap="flat" cmpd="sng" w="9525">
              <a:solidFill>
                <a:schemeClr val="dk1"/>
              </a:solidFill>
              <a:prstDash val="solid"/>
              <a:round/>
              <a:headEnd len="sm" w="sm" type="none"/>
              <a:tailEnd len="sm" w="sm" type="none"/>
            </a:ln>
          </p:spPr>
        </p:cxnSp>
        <p:cxnSp>
          <p:nvCxnSpPr>
            <p:cNvPr id="919" name="Google Shape;919;p136"/>
            <p:cNvCxnSpPr>
              <a:stCxn id="905" idx="0"/>
              <a:endCxn id="915" idx="4"/>
            </p:cNvCxnSpPr>
            <p:nvPr/>
          </p:nvCxnSpPr>
          <p:spPr>
            <a:xfrm rot="10800000">
              <a:off x="1826297" y="2762797"/>
              <a:ext cx="420300" cy="619500"/>
            </a:xfrm>
            <a:prstGeom prst="straightConnector1">
              <a:avLst/>
            </a:prstGeom>
            <a:noFill/>
            <a:ln cap="flat" cmpd="sng" w="9525">
              <a:solidFill>
                <a:schemeClr val="dk1"/>
              </a:solidFill>
              <a:prstDash val="solid"/>
              <a:round/>
              <a:headEnd len="sm" w="sm" type="none"/>
              <a:tailEnd len="sm" w="sm" type="none"/>
            </a:ln>
          </p:spPr>
        </p:cxnSp>
        <p:cxnSp>
          <p:nvCxnSpPr>
            <p:cNvPr id="920" name="Google Shape;920;p136"/>
            <p:cNvCxnSpPr>
              <a:stCxn id="906" idx="0"/>
              <a:endCxn id="915" idx="4"/>
            </p:cNvCxnSpPr>
            <p:nvPr/>
          </p:nvCxnSpPr>
          <p:spPr>
            <a:xfrm rot="10800000">
              <a:off x="1826180" y="2762797"/>
              <a:ext cx="720300" cy="619500"/>
            </a:xfrm>
            <a:prstGeom prst="straightConnector1">
              <a:avLst/>
            </a:prstGeom>
            <a:noFill/>
            <a:ln cap="flat" cmpd="sng" w="9525">
              <a:solidFill>
                <a:schemeClr val="dk1"/>
              </a:solidFill>
              <a:prstDash val="solid"/>
              <a:round/>
              <a:headEnd len="sm" w="sm" type="none"/>
              <a:tailEnd len="sm" w="sm" type="none"/>
            </a:ln>
          </p:spPr>
        </p:cxnSp>
        <p:cxnSp>
          <p:nvCxnSpPr>
            <p:cNvPr id="921" name="Google Shape;921;p136"/>
            <p:cNvCxnSpPr>
              <a:stCxn id="907" idx="0"/>
              <a:endCxn id="915" idx="4"/>
            </p:cNvCxnSpPr>
            <p:nvPr/>
          </p:nvCxnSpPr>
          <p:spPr>
            <a:xfrm rot="10800000">
              <a:off x="1826363" y="2762797"/>
              <a:ext cx="1020000" cy="619500"/>
            </a:xfrm>
            <a:prstGeom prst="straightConnector1">
              <a:avLst/>
            </a:prstGeom>
            <a:noFill/>
            <a:ln cap="flat" cmpd="sng" w="9525">
              <a:solidFill>
                <a:schemeClr val="dk1"/>
              </a:solidFill>
              <a:prstDash val="solid"/>
              <a:round/>
              <a:headEnd len="sm" w="sm" type="none"/>
              <a:tailEnd len="sm" w="sm" type="none"/>
            </a:ln>
          </p:spPr>
        </p:cxnSp>
        <p:cxnSp>
          <p:nvCxnSpPr>
            <p:cNvPr id="922" name="Google Shape;922;p136"/>
            <p:cNvCxnSpPr>
              <a:stCxn id="908" idx="0"/>
              <a:endCxn id="915" idx="4"/>
            </p:cNvCxnSpPr>
            <p:nvPr/>
          </p:nvCxnSpPr>
          <p:spPr>
            <a:xfrm rot="10800000">
              <a:off x="1826246" y="2762797"/>
              <a:ext cx="1320000" cy="619500"/>
            </a:xfrm>
            <a:prstGeom prst="straightConnector1">
              <a:avLst/>
            </a:prstGeom>
            <a:noFill/>
            <a:ln cap="flat" cmpd="sng" w="9525">
              <a:solidFill>
                <a:schemeClr val="dk1"/>
              </a:solidFill>
              <a:prstDash val="solid"/>
              <a:round/>
              <a:headEnd len="sm" w="sm" type="none"/>
              <a:tailEnd len="sm" w="sm" type="none"/>
            </a:ln>
          </p:spPr>
        </p:cxnSp>
        <p:cxnSp>
          <p:nvCxnSpPr>
            <p:cNvPr id="923" name="Google Shape;923;p136"/>
            <p:cNvCxnSpPr>
              <a:stCxn id="909" idx="0"/>
              <a:endCxn id="915" idx="4"/>
            </p:cNvCxnSpPr>
            <p:nvPr/>
          </p:nvCxnSpPr>
          <p:spPr>
            <a:xfrm rot="10800000">
              <a:off x="1826429" y="2762797"/>
              <a:ext cx="1619700" cy="619500"/>
            </a:xfrm>
            <a:prstGeom prst="straightConnector1">
              <a:avLst/>
            </a:prstGeom>
            <a:noFill/>
            <a:ln cap="flat" cmpd="sng" w="9525">
              <a:solidFill>
                <a:schemeClr val="dk1"/>
              </a:solidFill>
              <a:prstDash val="solid"/>
              <a:round/>
              <a:headEnd len="sm" w="sm" type="none"/>
              <a:tailEnd len="sm" w="sm" type="none"/>
            </a:ln>
          </p:spPr>
        </p:cxnSp>
        <p:cxnSp>
          <p:nvCxnSpPr>
            <p:cNvPr id="924" name="Google Shape;924;p136"/>
            <p:cNvCxnSpPr>
              <a:stCxn id="910" idx="0"/>
              <a:endCxn id="915" idx="4"/>
            </p:cNvCxnSpPr>
            <p:nvPr/>
          </p:nvCxnSpPr>
          <p:spPr>
            <a:xfrm rot="10800000">
              <a:off x="1826312" y="2762797"/>
              <a:ext cx="1919700" cy="619500"/>
            </a:xfrm>
            <a:prstGeom prst="straightConnector1">
              <a:avLst/>
            </a:prstGeom>
            <a:noFill/>
            <a:ln cap="flat" cmpd="sng" w="9525">
              <a:solidFill>
                <a:schemeClr val="dk1"/>
              </a:solidFill>
              <a:prstDash val="solid"/>
              <a:round/>
              <a:headEnd len="sm" w="sm" type="none"/>
              <a:tailEnd len="sm" w="sm" type="none"/>
            </a:ln>
          </p:spPr>
        </p:cxnSp>
        <p:cxnSp>
          <p:nvCxnSpPr>
            <p:cNvPr id="925" name="Google Shape;925;p136"/>
            <p:cNvCxnSpPr>
              <a:stCxn id="911" idx="0"/>
              <a:endCxn id="915" idx="4"/>
            </p:cNvCxnSpPr>
            <p:nvPr/>
          </p:nvCxnSpPr>
          <p:spPr>
            <a:xfrm rot="10800000">
              <a:off x="1826195" y="2762797"/>
              <a:ext cx="2219700" cy="619500"/>
            </a:xfrm>
            <a:prstGeom prst="straightConnector1">
              <a:avLst/>
            </a:prstGeom>
            <a:noFill/>
            <a:ln cap="flat" cmpd="sng" w="9525">
              <a:solidFill>
                <a:schemeClr val="dk1"/>
              </a:solidFill>
              <a:prstDash val="solid"/>
              <a:round/>
              <a:headEnd len="sm" w="sm" type="none"/>
              <a:tailEnd len="sm" w="sm" type="none"/>
            </a:ln>
          </p:spPr>
        </p:cxnSp>
        <p:cxnSp>
          <p:nvCxnSpPr>
            <p:cNvPr id="926" name="Google Shape;926;p136"/>
            <p:cNvCxnSpPr>
              <a:stCxn id="912" idx="0"/>
              <a:endCxn id="915" idx="4"/>
            </p:cNvCxnSpPr>
            <p:nvPr/>
          </p:nvCxnSpPr>
          <p:spPr>
            <a:xfrm rot="10800000">
              <a:off x="1826378" y="2762797"/>
              <a:ext cx="2519400" cy="619500"/>
            </a:xfrm>
            <a:prstGeom prst="straightConnector1">
              <a:avLst/>
            </a:prstGeom>
            <a:noFill/>
            <a:ln cap="flat" cmpd="sng" w="9525">
              <a:solidFill>
                <a:schemeClr val="dk1"/>
              </a:solidFill>
              <a:prstDash val="solid"/>
              <a:round/>
              <a:headEnd len="sm" w="sm" type="none"/>
              <a:tailEnd len="sm" w="sm" type="none"/>
            </a:ln>
          </p:spPr>
        </p:cxnSp>
        <p:cxnSp>
          <p:nvCxnSpPr>
            <p:cNvPr id="927" name="Google Shape;927;p136"/>
            <p:cNvCxnSpPr>
              <a:stCxn id="913" idx="0"/>
              <a:endCxn id="915" idx="4"/>
            </p:cNvCxnSpPr>
            <p:nvPr/>
          </p:nvCxnSpPr>
          <p:spPr>
            <a:xfrm rot="10800000">
              <a:off x="1826261" y="2762797"/>
              <a:ext cx="2819400" cy="61950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136"/>
            <p:cNvCxnSpPr>
              <a:stCxn id="914" idx="0"/>
              <a:endCxn id="915" idx="4"/>
            </p:cNvCxnSpPr>
            <p:nvPr/>
          </p:nvCxnSpPr>
          <p:spPr>
            <a:xfrm rot="10800000">
              <a:off x="1826444" y="2762796"/>
              <a:ext cx="3119100" cy="619500"/>
            </a:xfrm>
            <a:prstGeom prst="straightConnector1">
              <a:avLst/>
            </a:prstGeom>
            <a:noFill/>
            <a:ln cap="flat" cmpd="sng" w="9525">
              <a:solidFill>
                <a:schemeClr val="dk1"/>
              </a:solidFill>
              <a:prstDash val="solid"/>
              <a:round/>
              <a:headEnd len="sm" w="sm" type="none"/>
              <a:tailEnd len="sm" w="sm" type="none"/>
            </a:ln>
          </p:spPr>
        </p:cxnSp>
        <p:sp>
          <p:nvSpPr>
            <p:cNvPr id="929" name="Google Shape;929;p136"/>
            <p:cNvSpPr/>
            <p:nvPr/>
          </p:nvSpPr>
          <p:spPr>
            <a:xfrm>
              <a:off x="124869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0" name="Google Shape;930;p136"/>
            <p:cNvSpPr/>
            <p:nvPr/>
          </p:nvSpPr>
          <p:spPr>
            <a:xfrm>
              <a:off x="154858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1" name="Google Shape;931;p136"/>
            <p:cNvSpPr/>
            <p:nvPr/>
          </p:nvSpPr>
          <p:spPr>
            <a:xfrm>
              <a:off x="1848464"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2" name="Google Shape;932;p136"/>
            <p:cNvSpPr/>
            <p:nvPr/>
          </p:nvSpPr>
          <p:spPr>
            <a:xfrm>
              <a:off x="2148347"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3" name="Google Shape;933;p136"/>
            <p:cNvSpPr/>
            <p:nvPr/>
          </p:nvSpPr>
          <p:spPr>
            <a:xfrm>
              <a:off x="2448230"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4" name="Google Shape;934;p136"/>
            <p:cNvSpPr/>
            <p:nvPr/>
          </p:nvSpPr>
          <p:spPr>
            <a:xfrm>
              <a:off x="2748113"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5" name="Google Shape;935;p136"/>
            <p:cNvSpPr/>
            <p:nvPr/>
          </p:nvSpPr>
          <p:spPr>
            <a:xfrm>
              <a:off x="3047996"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6" name="Google Shape;936;p136"/>
            <p:cNvSpPr/>
            <p:nvPr/>
          </p:nvSpPr>
          <p:spPr>
            <a:xfrm>
              <a:off x="3347879"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7" name="Google Shape;937;p136"/>
            <p:cNvSpPr/>
            <p:nvPr/>
          </p:nvSpPr>
          <p:spPr>
            <a:xfrm>
              <a:off x="3647762"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8" name="Google Shape;938;p136"/>
            <p:cNvSpPr/>
            <p:nvPr/>
          </p:nvSpPr>
          <p:spPr>
            <a:xfrm>
              <a:off x="3947645"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39" name="Google Shape;939;p136"/>
            <p:cNvSpPr/>
            <p:nvPr/>
          </p:nvSpPr>
          <p:spPr>
            <a:xfrm>
              <a:off x="4247528"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0" name="Google Shape;940;p136"/>
            <p:cNvSpPr/>
            <p:nvPr/>
          </p:nvSpPr>
          <p:spPr>
            <a:xfrm>
              <a:off x="4547411" y="3382297"/>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1" name="Google Shape;941;p136"/>
            <p:cNvSpPr/>
            <p:nvPr/>
          </p:nvSpPr>
          <p:spPr>
            <a:xfrm>
              <a:off x="484729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42" name="Google Shape;942;p136"/>
            <p:cNvSpPr/>
            <p:nvPr/>
          </p:nvSpPr>
          <p:spPr>
            <a:xfrm>
              <a:off x="2580961"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43" name="Google Shape;943;p136"/>
            <p:cNvCxnSpPr>
              <a:stCxn id="929" idx="0"/>
              <a:endCxn id="942" idx="4"/>
            </p:cNvCxnSpPr>
            <p:nvPr/>
          </p:nvCxnSpPr>
          <p:spPr>
            <a:xfrm flipH="1" rot="10800000">
              <a:off x="1346948" y="2762797"/>
              <a:ext cx="1393800" cy="619500"/>
            </a:xfrm>
            <a:prstGeom prst="straightConnector1">
              <a:avLst/>
            </a:prstGeom>
            <a:noFill/>
            <a:ln cap="flat" cmpd="sng" w="9525">
              <a:solidFill>
                <a:schemeClr val="dk1"/>
              </a:solidFill>
              <a:prstDash val="solid"/>
              <a:round/>
              <a:headEnd len="sm" w="sm" type="none"/>
              <a:tailEnd len="sm" w="sm" type="none"/>
            </a:ln>
          </p:spPr>
        </p:cxnSp>
        <p:cxnSp>
          <p:nvCxnSpPr>
            <p:cNvPr id="944" name="Google Shape;944;p136"/>
            <p:cNvCxnSpPr>
              <a:stCxn id="930" idx="0"/>
              <a:endCxn id="942" idx="4"/>
            </p:cNvCxnSpPr>
            <p:nvPr/>
          </p:nvCxnSpPr>
          <p:spPr>
            <a:xfrm flipH="1" rot="10800000">
              <a:off x="1646831" y="2762797"/>
              <a:ext cx="1093800" cy="619500"/>
            </a:xfrm>
            <a:prstGeom prst="straightConnector1">
              <a:avLst/>
            </a:prstGeom>
            <a:noFill/>
            <a:ln cap="flat" cmpd="sng" w="9525">
              <a:solidFill>
                <a:schemeClr val="dk1"/>
              </a:solidFill>
              <a:prstDash val="solid"/>
              <a:round/>
              <a:headEnd len="sm" w="sm" type="none"/>
              <a:tailEnd len="sm" w="sm" type="none"/>
            </a:ln>
          </p:spPr>
        </p:cxnSp>
        <p:cxnSp>
          <p:nvCxnSpPr>
            <p:cNvPr id="945" name="Google Shape;945;p136"/>
            <p:cNvCxnSpPr>
              <a:stCxn id="931" idx="0"/>
              <a:endCxn id="942" idx="4"/>
            </p:cNvCxnSpPr>
            <p:nvPr/>
          </p:nvCxnSpPr>
          <p:spPr>
            <a:xfrm flipH="1" rot="10800000">
              <a:off x="1946714" y="2762797"/>
              <a:ext cx="794100" cy="619500"/>
            </a:xfrm>
            <a:prstGeom prst="straightConnector1">
              <a:avLst/>
            </a:prstGeom>
            <a:noFill/>
            <a:ln cap="flat" cmpd="sng" w="9525">
              <a:solidFill>
                <a:schemeClr val="dk1"/>
              </a:solidFill>
              <a:prstDash val="solid"/>
              <a:round/>
              <a:headEnd len="sm" w="sm" type="none"/>
              <a:tailEnd len="sm" w="sm" type="none"/>
            </a:ln>
          </p:spPr>
        </p:cxnSp>
        <p:cxnSp>
          <p:nvCxnSpPr>
            <p:cNvPr id="946" name="Google Shape;946;p136"/>
            <p:cNvCxnSpPr>
              <a:stCxn id="932" idx="0"/>
              <a:endCxn id="942" idx="4"/>
            </p:cNvCxnSpPr>
            <p:nvPr/>
          </p:nvCxnSpPr>
          <p:spPr>
            <a:xfrm flipH="1" rot="10800000">
              <a:off x="2246597" y="2762797"/>
              <a:ext cx="494100" cy="619500"/>
            </a:xfrm>
            <a:prstGeom prst="straightConnector1">
              <a:avLst/>
            </a:prstGeom>
            <a:noFill/>
            <a:ln cap="flat" cmpd="sng" w="9525">
              <a:solidFill>
                <a:schemeClr val="dk1"/>
              </a:solidFill>
              <a:prstDash val="solid"/>
              <a:round/>
              <a:headEnd len="sm" w="sm" type="none"/>
              <a:tailEnd len="sm" w="sm" type="none"/>
            </a:ln>
          </p:spPr>
        </p:cxnSp>
        <p:cxnSp>
          <p:nvCxnSpPr>
            <p:cNvPr id="947" name="Google Shape;947;p136"/>
            <p:cNvCxnSpPr>
              <a:stCxn id="933" idx="0"/>
              <a:endCxn id="942" idx="4"/>
            </p:cNvCxnSpPr>
            <p:nvPr/>
          </p:nvCxnSpPr>
          <p:spPr>
            <a:xfrm flipH="1" rot="10800000">
              <a:off x="2546480" y="2762797"/>
              <a:ext cx="194100" cy="619500"/>
            </a:xfrm>
            <a:prstGeom prst="straightConnector1">
              <a:avLst/>
            </a:prstGeom>
            <a:noFill/>
            <a:ln cap="flat" cmpd="sng" w="9525">
              <a:solidFill>
                <a:schemeClr val="dk1"/>
              </a:solidFill>
              <a:prstDash val="solid"/>
              <a:round/>
              <a:headEnd len="sm" w="sm" type="none"/>
              <a:tailEnd len="sm" w="sm" type="none"/>
            </a:ln>
          </p:spPr>
        </p:cxnSp>
        <p:cxnSp>
          <p:nvCxnSpPr>
            <p:cNvPr id="948" name="Google Shape;948;p136"/>
            <p:cNvCxnSpPr>
              <a:stCxn id="934" idx="0"/>
              <a:endCxn id="942" idx="4"/>
            </p:cNvCxnSpPr>
            <p:nvPr/>
          </p:nvCxnSpPr>
          <p:spPr>
            <a:xfrm rot="10800000">
              <a:off x="2740763" y="2762797"/>
              <a:ext cx="105600" cy="619500"/>
            </a:xfrm>
            <a:prstGeom prst="straightConnector1">
              <a:avLst/>
            </a:prstGeom>
            <a:noFill/>
            <a:ln cap="flat" cmpd="sng" w="9525">
              <a:solidFill>
                <a:schemeClr val="dk1"/>
              </a:solidFill>
              <a:prstDash val="solid"/>
              <a:round/>
              <a:headEnd len="sm" w="sm" type="none"/>
              <a:tailEnd len="sm" w="sm" type="none"/>
            </a:ln>
          </p:spPr>
        </p:cxnSp>
        <p:cxnSp>
          <p:nvCxnSpPr>
            <p:cNvPr id="949" name="Google Shape;949;p136"/>
            <p:cNvCxnSpPr>
              <a:stCxn id="935" idx="0"/>
              <a:endCxn id="942" idx="4"/>
            </p:cNvCxnSpPr>
            <p:nvPr/>
          </p:nvCxnSpPr>
          <p:spPr>
            <a:xfrm rot="10800000">
              <a:off x="2740646" y="2762797"/>
              <a:ext cx="405600" cy="619500"/>
            </a:xfrm>
            <a:prstGeom prst="straightConnector1">
              <a:avLst/>
            </a:prstGeom>
            <a:noFill/>
            <a:ln cap="flat" cmpd="sng" w="9525">
              <a:solidFill>
                <a:schemeClr val="dk1"/>
              </a:solidFill>
              <a:prstDash val="solid"/>
              <a:round/>
              <a:headEnd len="sm" w="sm" type="none"/>
              <a:tailEnd len="sm" w="sm" type="none"/>
            </a:ln>
          </p:spPr>
        </p:cxnSp>
        <p:cxnSp>
          <p:nvCxnSpPr>
            <p:cNvPr id="950" name="Google Shape;950;p136"/>
            <p:cNvCxnSpPr>
              <a:stCxn id="936" idx="0"/>
              <a:endCxn id="942" idx="4"/>
            </p:cNvCxnSpPr>
            <p:nvPr/>
          </p:nvCxnSpPr>
          <p:spPr>
            <a:xfrm rot="10800000">
              <a:off x="2740829" y="2762797"/>
              <a:ext cx="705300" cy="619500"/>
            </a:xfrm>
            <a:prstGeom prst="straightConnector1">
              <a:avLst/>
            </a:prstGeom>
            <a:noFill/>
            <a:ln cap="flat" cmpd="sng" w="9525">
              <a:solidFill>
                <a:schemeClr val="dk1"/>
              </a:solidFill>
              <a:prstDash val="solid"/>
              <a:round/>
              <a:headEnd len="sm" w="sm" type="none"/>
              <a:tailEnd len="sm" w="sm" type="none"/>
            </a:ln>
          </p:spPr>
        </p:cxnSp>
        <p:cxnSp>
          <p:nvCxnSpPr>
            <p:cNvPr id="951" name="Google Shape;951;p136"/>
            <p:cNvCxnSpPr>
              <a:stCxn id="937" idx="0"/>
              <a:endCxn id="942" idx="4"/>
            </p:cNvCxnSpPr>
            <p:nvPr/>
          </p:nvCxnSpPr>
          <p:spPr>
            <a:xfrm rot="10800000">
              <a:off x="2740712" y="2762797"/>
              <a:ext cx="1005300" cy="619500"/>
            </a:xfrm>
            <a:prstGeom prst="straightConnector1">
              <a:avLst/>
            </a:prstGeom>
            <a:noFill/>
            <a:ln cap="flat" cmpd="sng" w="9525">
              <a:solidFill>
                <a:schemeClr val="dk1"/>
              </a:solidFill>
              <a:prstDash val="solid"/>
              <a:round/>
              <a:headEnd len="sm" w="sm" type="none"/>
              <a:tailEnd len="sm" w="sm" type="none"/>
            </a:ln>
          </p:spPr>
        </p:cxnSp>
        <p:cxnSp>
          <p:nvCxnSpPr>
            <p:cNvPr id="952" name="Google Shape;952;p136"/>
            <p:cNvCxnSpPr>
              <a:stCxn id="938" idx="0"/>
              <a:endCxn id="942" idx="4"/>
            </p:cNvCxnSpPr>
            <p:nvPr/>
          </p:nvCxnSpPr>
          <p:spPr>
            <a:xfrm rot="10800000">
              <a:off x="2740595" y="2762797"/>
              <a:ext cx="1305300" cy="619500"/>
            </a:xfrm>
            <a:prstGeom prst="straightConnector1">
              <a:avLst/>
            </a:prstGeom>
            <a:noFill/>
            <a:ln cap="flat" cmpd="sng" w="9525">
              <a:solidFill>
                <a:schemeClr val="dk1"/>
              </a:solidFill>
              <a:prstDash val="solid"/>
              <a:round/>
              <a:headEnd len="sm" w="sm" type="none"/>
              <a:tailEnd len="sm" w="sm" type="none"/>
            </a:ln>
          </p:spPr>
        </p:cxnSp>
        <p:cxnSp>
          <p:nvCxnSpPr>
            <p:cNvPr id="953" name="Google Shape;953;p136"/>
            <p:cNvCxnSpPr>
              <a:stCxn id="939" idx="0"/>
              <a:endCxn id="942" idx="4"/>
            </p:cNvCxnSpPr>
            <p:nvPr/>
          </p:nvCxnSpPr>
          <p:spPr>
            <a:xfrm rot="10800000">
              <a:off x="2740778" y="2762797"/>
              <a:ext cx="1605000" cy="619500"/>
            </a:xfrm>
            <a:prstGeom prst="straightConnector1">
              <a:avLst/>
            </a:prstGeom>
            <a:noFill/>
            <a:ln cap="flat" cmpd="sng" w="9525">
              <a:solidFill>
                <a:schemeClr val="dk1"/>
              </a:solidFill>
              <a:prstDash val="solid"/>
              <a:round/>
              <a:headEnd len="sm" w="sm" type="none"/>
              <a:tailEnd len="sm" w="sm" type="none"/>
            </a:ln>
          </p:spPr>
        </p:cxnSp>
        <p:cxnSp>
          <p:nvCxnSpPr>
            <p:cNvPr id="954" name="Google Shape;954;p136"/>
            <p:cNvCxnSpPr>
              <a:stCxn id="940" idx="0"/>
              <a:endCxn id="942" idx="4"/>
            </p:cNvCxnSpPr>
            <p:nvPr/>
          </p:nvCxnSpPr>
          <p:spPr>
            <a:xfrm rot="10800000">
              <a:off x="2740661" y="2762797"/>
              <a:ext cx="1905000" cy="619500"/>
            </a:xfrm>
            <a:prstGeom prst="straightConnector1">
              <a:avLst/>
            </a:prstGeom>
            <a:noFill/>
            <a:ln cap="flat" cmpd="sng" w="9525">
              <a:solidFill>
                <a:schemeClr val="dk1"/>
              </a:solidFill>
              <a:prstDash val="solid"/>
              <a:round/>
              <a:headEnd len="sm" w="sm" type="none"/>
              <a:tailEnd len="sm" w="sm" type="none"/>
            </a:ln>
          </p:spPr>
        </p:cxnSp>
        <p:cxnSp>
          <p:nvCxnSpPr>
            <p:cNvPr id="955" name="Google Shape;955;p136"/>
            <p:cNvCxnSpPr>
              <a:stCxn id="941" idx="0"/>
              <a:endCxn id="942" idx="4"/>
            </p:cNvCxnSpPr>
            <p:nvPr/>
          </p:nvCxnSpPr>
          <p:spPr>
            <a:xfrm rot="10800000">
              <a:off x="2740844" y="2762796"/>
              <a:ext cx="2204700" cy="619500"/>
            </a:xfrm>
            <a:prstGeom prst="straightConnector1">
              <a:avLst/>
            </a:prstGeom>
            <a:noFill/>
            <a:ln cap="flat" cmpd="sng" w="9525">
              <a:solidFill>
                <a:schemeClr val="dk1"/>
              </a:solidFill>
              <a:prstDash val="solid"/>
              <a:round/>
              <a:headEnd len="sm" w="sm" type="none"/>
              <a:tailEnd len="sm" w="sm" type="none"/>
            </a:ln>
          </p:spPr>
        </p:cxnSp>
        <p:sp>
          <p:nvSpPr>
            <p:cNvPr id="956" name="Google Shape;956;p136"/>
            <p:cNvSpPr/>
            <p:nvPr/>
          </p:nvSpPr>
          <p:spPr>
            <a:xfrm>
              <a:off x="124869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7" name="Google Shape;957;p136"/>
            <p:cNvSpPr/>
            <p:nvPr/>
          </p:nvSpPr>
          <p:spPr>
            <a:xfrm>
              <a:off x="154858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8" name="Google Shape;958;p136"/>
            <p:cNvSpPr/>
            <p:nvPr/>
          </p:nvSpPr>
          <p:spPr>
            <a:xfrm>
              <a:off x="184846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59" name="Google Shape;959;p136"/>
            <p:cNvSpPr/>
            <p:nvPr/>
          </p:nvSpPr>
          <p:spPr>
            <a:xfrm>
              <a:off x="2148347"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0" name="Google Shape;960;p136"/>
            <p:cNvSpPr/>
            <p:nvPr/>
          </p:nvSpPr>
          <p:spPr>
            <a:xfrm>
              <a:off x="2448230"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1" name="Google Shape;961;p136"/>
            <p:cNvSpPr/>
            <p:nvPr/>
          </p:nvSpPr>
          <p:spPr>
            <a:xfrm>
              <a:off x="2748113"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2" name="Google Shape;962;p136"/>
            <p:cNvSpPr/>
            <p:nvPr/>
          </p:nvSpPr>
          <p:spPr>
            <a:xfrm>
              <a:off x="3047996"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3" name="Google Shape;963;p136"/>
            <p:cNvSpPr/>
            <p:nvPr/>
          </p:nvSpPr>
          <p:spPr>
            <a:xfrm>
              <a:off x="3347879"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4" name="Google Shape;964;p136"/>
            <p:cNvSpPr/>
            <p:nvPr/>
          </p:nvSpPr>
          <p:spPr>
            <a:xfrm>
              <a:off x="3647762"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5" name="Google Shape;965;p136"/>
            <p:cNvSpPr/>
            <p:nvPr/>
          </p:nvSpPr>
          <p:spPr>
            <a:xfrm>
              <a:off x="3947645"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6" name="Google Shape;966;p136"/>
            <p:cNvSpPr/>
            <p:nvPr/>
          </p:nvSpPr>
          <p:spPr>
            <a:xfrm>
              <a:off x="4247528"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7" name="Google Shape;967;p136"/>
            <p:cNvSpPr/>
            <p:nvPr/>
          </p:nvSpPr>
          <p:spPr>
            <a:xfrm>
              <a:off x="4547411"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8" name="Google Shape;968;p136"/>
            <p:cNvSpPr/>
            <p:nvPr/>
          </p:nvSpPr>
          <p:spPr>
            <a:xfrm>
              <a:off x="4847294" y="3382294"/>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69" name="Google Shape;969;p136"/>
            <p:cNvSpPr/>
            <p:nvPr/>
          </p:nvSpPr>
          <p:spPr>
            <a:xfrm>
              <a:off x="4409758"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70" name="Google Shape;970;p136"/>
            <p:cNvCxnSpPr>
              <a:stCxn id="956" idx="0"/>
              <a:endCxn id="969" idx="4"/>
            </p:cNvCxnSpPr>
            <p:nvPr/>
          </p:nvCxnSpPr>
          <p:spPr>
            <a:xfrm flipH="1" rot="10800000">
              <a:off x="1346948" y="2762795"/>
              <a:ext cx="3222600" cy="619500"/>
            </a:xfrm>
            <a:prstGeom prst="straightConnector1">
              <a:avLst/>
            </a:prstGeom>
            <a:noFill/>
            <a:ln cap="flat" cmpd="sng" w="9525">
              <a:solidFill>
                <a:schemeClr val="dk1"/>
              </a:solidFill>
              <a:prstDash val="solid"/>
              <a:round/>
              <a:headEnd len="sm" w="sm" type="none"/>
              <a:tailEnd len="sm" w="sm" type="none"/>
            </a:ln>
          </p:spPr>
        </p:cxnSp>
        <p:cxnSp>
          <p:nvCxnSpPr>
            <p:cNvPr id="971" name="Google Shape;971;p136"/>
            <p:cNvCxnSpPr>
              <a:stCxn id="957" idx="0"/>
              <a:endCxn id="969" idx="4"/>
            </p:cNvCxnSpPr>
            <p:nvPr/>
          </p:nvCxnSpPr>
          <p:spPr>
            <a:xfrm flipH="1" rot="10800000">
              <a:off x="1646831" y="2762795"/>
              <a:ext cx="2922600" cy="619500"/>
            </a:xfrm>
            <a:prstGeom prst="straightConnector1">
              <a:avLst/>
            </a:prstGeom>
            <a:noFill/>
            <a:ln cap="flat" cmpd="sng" w="9525">
              <a:solidFill>
                <a:schemeClr val="dk1"/>
              </a:solidFill>
              <a:prstDash val="solid"/>
              <a:round/>
              <a:headEnd len="sm" w="sm" type="none"/>
              <a:tailEnd len="sm" w="sm" type="none"/>
            </a:ln>
          </p:spPr>
        </p:cxnSp>
        <p:cxnSp>
          <p:nvCxnSpPr>
            <p:cNvPr id="972" name="Google Shape;972;p136"/>
            <p:cNvCxnSpPr>
              <a:stCxn id="958" idx="0"/>
              <a:endCxn id="969" idx="4"/>
            </p:cNvCxnSpPr>
            <p:nvPr/>
          </p:nvCxnSpPr>
          <p:spPr>
            <a:xfrm flipH="1" rot="10800000">
              <a:off x="1946714" y="2762795"/>
              <a:ext cx="2622900" cy="619500"/>
            </a:xfrm>
            <a:prstGeom prst="straightConnector1">
              <a:avLst/>
            </a:prstGeom>
            <a:noFill/>
            <a:ln cap="flat" cmpd="sng" w="9525">
              <a:solidFill>
                <a:schemeClr val="dk1"/>
              </a:solidFill>
              <a:prstDash val="solid"/>
              <a:round/>
              <a:headEnd len="sm" w="sm" type="none"/>
              <a:tailEnd len="sm" w="sm" type="none"/>
            </a:ln>
          </p:spPr>
        </p:cxnSp>
        <p:cxnSp>
          <p:nvCxnSpPr>
            <p:cNvPr id="973" name="Google Shape;973;p136"/>
            <p:cNvCxnSpPr>
              <a:stCxn id="959" idx="0"/>
              <a:endCxn id="969" idx="4"/>
            </p:cNvCxnSpPr>
            <p:nvPr/>
          </p:nvCxnSpPr>
          <p:spPr>
            <a:xfrm flipH="1" rot="10800000">
              <a:off x="2246597" y="2762795"/>
              <a:ext cx="2322900" cy="619500"/>
            </a:xfrm>
            <a:prstGeom prst="straightConnector1">
              <a:avLst/>
            </a:prstGeom>
            <a:noFill/>
            <a:ln cap="flat" cmpd="sng" w="9525">
              <a:solidFill>
                <a:schemeClr val="dk1"/>
              </a:solidFill>
              <a:prstDash val="solid"/>
              <a:round/>
              <a:headEnd len="sm" w="sm" type="none"/>
              <a:tailEnd len="sm" w="sm" type="none"/>
            </a:ln>
          </p:spPr>
        </p:cxnSp>
        <p:cxnSp>
          <p:nvCxnSpPr>
            <p:cNvPr id="974" name="Google Shape;974;p136"/>
            <p:cNvCxnSpPr>
              <a:stCxn id="960" idx="0"/>
              <a:endCxn id="969" idx="4"/>
            </p:cNvCxnSpPr>
            <p:nvPr/>
          </p:nvCxnSpPr>
          <p:spPr>
            <a:xfrm flipH="1" rot="10800000">
              <a:off x="2546480" y="2762795"/>
              <a:ext cx="2022900" cy="619500"/>
            </a:xfrm>
            <a:prstGeom prst="straightConnector1">
              <a:avLst/>
            </a:prstGeom>
            <a:noFill/>
            <a:ln cap="flat" cmpd="sng" w="9525">
              <a:solidFill>
                <a:schemeClr val="dk1"/>
              </a:solidFill>
              <a:prstDash val="solid"/>
              <a:round/>
              <a:headEnd len="sm" w="sm" type="none"/>
              <a:tailEnd len="sm" w="sm" type="none"/>
            </a:ln>
          </p:spPr>
        </p:cxnSp>
        <p:cxnSp>
          <p:nvCxnSpPr>
            <p:cNvPr id="975" name="Google Shape;975;p136"/>
            <p:cNvCxnSpPr>
              <a:stCxn id="961" idx="0"/>
              <a:endCxn id="969" idx="4"/>
            </p:cNvCxnSpPr>
            <p:nvPr/>
          </p:nvCxnSpPr>
          <p:spPr>
            <a:xfrm flipH="1" rot="10800000">
              <a:off x="2846363" y="2762795"/>
              <a:ext cx="1723200" cy="619500"/>
            </a:xfrm>
            <a:prstGeom prst="straightConnector1">
              <a:avLst/>
            </a:prstGeom>
            <a:noFill/>
            <a:ln cap="flat" cmpd="sng" w="9525">
              <a:solidFill>
                <a:schemeClr val="dk1"/>
              </a:solidFill>
              <a:prstDash val="solid"/>
              <a:round/>
              <a:headEnd len="sm" w="sm" type="none"/>
              <a:tailEnd len="sm" w="sm" type="none"/>
            </a:ln>
          </p:spPr>
        </p:cxnSp>
        <p:cxnSp>
          <p:nvCxnSpPr>
            <p:cNvPr id="976" name="Google Shape;976;p136"/>
            <p:cNvCxnSpPr>
              <a:stCxn id="962" idx="0"/>
              <a:endCxn id="969" idx="4"/>
            </p:cNvCxnSpPr>
            <p:nvPr/>
          </p:nvCxnSpPr>
          <p:spPr>
            <a:xfrm flipH="1" rot="10800000">
              <a:off x="3146246" y="2762795"/>
              <a:ext cx="1423200" cy="619500"/>
            </a:xfrm>
            <a:prstGeom prst="straightConnector1">
              <a:avLst/>
            </a:prstGeom>
            <a:noFill/>
            <a:ln cap="flat" cmpd="sng" w="9525">
              <a:solidFill>
                <a:schemeClr val="dk1"/>
              </a:solidFill>
              <a:prstDash val="solid"/>
              <a:round/>
              <a:headEnd len="sm" w="sm" type="none"/>
              <a:tailEnd len="sm" w="sm" type="none"/>
            </a:ln>
          </p:spPr>
        </p:cxnSp>
        <p:cxnSp>
          <p:nvCxnSpPr>
            <p:cNvPr id="977" name="Google Shape;977;p136"/>
            <p:cNvCxnSpPr>
              <a:stCxn id="963" idx="0"/>
              <a:endCxn id="969" idx="4"/>
            </p:cNvCxnSpPr>
            <p:nvPr/>
          </p:nvCxnSpPr>
          <p:spPr>
            <a:xfrm flipH="1" rot="10800000">
              <a:off x="3446129" y="2762795"/>
              <a:ext cx="1123500" cy="619500"/>
            </a:xfrm>
            <a:prstGeom prst="straightConnector1">
              <a:avLst/>
            </a:prstGeom>
            <a:noFill/>
            <a:ln cap="flat" cmpd="sng" w="9525">
              <a:solidFill>
                <a:schemeClr val="dk1"/>
              </a:solidFill>
              <a:prstDash val="solid"/>
              <a:round/>
              <a:headEnd len="sm" w="sm" type="none"/>
              <a:tailEnd len="sm" w="sm" type="none"/>
            </a:ln>
          </p:spPr>
        </p:cxnSp>
        <p:cxnSp>
          <p:nvCxnSpPr>
            <p:cNvPr id="978" name="Google Shape;978;p136"/>
            <p:cNvCxnSpPr>
              <a:stCxn id="964" idx="0"/>
              <a:endCxn id="969" idx="4"/>
            </p:cNvCxnSpPr>
            <p:nvPr/>
          </p:nvCxnSpPr>
          <p:spPr>
            <a:xfrm flipH="1" rot="10800000">
              <a:off x="3746012" y="2762795"/>
              <a:ext cx="823500" cy="619500"/>
            </a:xfrm>
            <a:prstGeom prst="straightConnector1">
              <a:avLst/>
            </a:prstGeom>
            <a:noFill/>
            <a:ln cap="flat" cmpd="sng" w="9525">
              <a:solidFill>
                <a:schemeClr val="dk1"/>
              </a:solidFill>
              <a:prstDash val="solid"/>
              <a:round/>
              <a:headEnd len="sm" w="sm" type="none"/>
              <a:tailEnd len="sm" w="sm" type="none"/>
            </a:ln>
          </p:spPr>
        </p:cxnSp>
        <p:cxnSp>
          <p:nvCxnSpPr>
            <p:cNvPr id="979" name="Google Shape;979;p136"/>
            <p:cNvCxnSpPr>
              <a:stCxn id="965" idx="0"/>
              <a:endCxn id="969" idx="4"/>
            </p:cNvCxnSpPr>
            <p:nvPr/>
          </p:nvCxnSpPr>
          <p:spPr>
            <a:xfrm flipH="1" rot="10800000">
              <a:off x="4045895" y="2762795"/>
              <a:ext cx="523500" cy="619500"/>
            </a:xfrm>
            <a:prstGeom prst="straightConnector1">
              <a:avLst/>
            </a:prstGeom>
            <a:noFill/>
            <a:ln cap="flat" cmpd="sng" w="9525">
              <a:solidFill>
                <a:schemeClr val="dk1"/>
              </a:solidFill>
              <a:prstDash val="solid"/>
              <a:round/>
              <a:headEnd len="sm" w="sm" type="none"/>
              <a:tailEnd len="sm" w="sm" type="none"/>
            </a:ln>
          </p:spPr>
        </p:cxnSp>
        <p:cxnSp>
          <p:nvCxnSpPr>
            <p:cNvPr id="980" name="Google Shape;980;p136"/>
            <p:cNvCxnSpPr>
              <a:stCxn id="966" idx="0"/>
              <a:endCxn id="969" idx="4"/>
            </p:cNvCxnSpPr>
            <p:nvPr/>
          </p:nvCxnSpPr>
          <p:spPr>
            <a:xfrm flipH="1" rot="10800000">
              <a:off x="4345778" y="2762795"/>
              <a:ext cx="223800" cy="619500"/>
            </a:xfrm>
            <a:prstGeom prst="straightConnector1">
              <a:avLst/>
            </a:prstGeom>
            <a:noFill/>
            <a:ln cap="flat" cmpd="sng" w="9525">
              <a:solidFill>
                <a:schemeClr val="dk1"/>
              </a:solidFill>
              <a:prstDash val="solid"/>
              <a:round/>
              <a:headEnd len="sm" w="sm" type="none"/>
              <a:tailEnd len="sm" w="sm" type="none"/>
            </a:ln>
          </p:spPr>
        </p:cxnSp>
        <p:cxnSp>
          <p:nvCxnSpPr>
            <p:cNvPr id="981" name="Google Shape;981;p136"/>
            <p:cNvCxnSpPr>
              <a:stCxn id="967" idx="0"/>
              <a:endCxn id="969" idx="4"/>
            </p:cNvCxnSpPr>
            <p:nvPr/>
          </p:nvCxnSpPr>
          <p:spPr>
            <a:xfrm rot="10800000">
              <a:off x="4569461" y="2762795"/>
              <a:ext cx="76200" cy="619500"/>
            </a:xfrm>
            <a:prstGeom prst="straightConnector1">
              <a:avLst/>
            </a:prstGeom>
            <a:noFill/>
            <a:ln cap="flat" cmpd="sng" w="9525">
              <a:solidFill>
                <a:schemeClr val="dk1"/>
              </a:solidFill>
              <a:prstDash val="solid"/>
              <a:round/>
              <a:headEnd len="sm" w="sm" type="none"/>
              <a:tailEnd len="sm" w="sm" type="none"/>
            </a:ln>
          </p:spPr>
        </p:cxnSp>
        <p:cxnSp>
          <p:nvCxnSpPr>
            <p:cNvPr id="982" name="Google Shape;982;p136"/>
            <p:cNvCxnSpPr>
              <a:stCxn id="968" idx="0"/>
              <a:endCxn id="969" idx="4"/>
            </p:cNvCxnSpPr>
            <p:nvPr/>
          </p:nvCxnSpPr>
          <p:spPr>
            <a:xfrm rot="10800000">
              <a:off x="4569644" y="2762794"/>
              <a:ext cx="375900" cy="619500"/>
            </a:xfrm>
            <a:prstGeom prst="straightConnector1">
              <a:avLst/>
            </a:prstGeom>
            <a:noFill/>
            <a:ln cap="flat" cmpd="sng" w="9525">
              <a:solidFill>
                <a:schemeClr val="dk1"/>
              </a:solidFill>
              <a:prstDash val="solid"/>
              <a:round/>
              <a:headEnd len="sm" w="sm" type="none"/>
              <a:tailEnd len="sm" w="sm" type="none"/>
            </a:ln>
          </p:spPr>
        </p:cxnSp>
        <p:sp>
          <p:nvSpPr>
            <p:cNvPr id="983" name="Google Shape;983;p136"/>
            <p:cNvSpPr/>
            <p:nvPr/>
          </p:nvSpPr>
          <p:spPr>
            <a:xfrm>
              <a:off x="124869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4" name="Google Shape;984;p136"/>
            <p:cNvSpPr/>
            <p:nvPr/>
          </p:nvSpPr>
          <p:spPr>
            <a:xfrm>
              <a:off x="154858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5" name="Google Shape;985;p136"/>
            <p:cNvSpPr/>
            <p:nvPr/>
          </p:nvSpPr>
          <p:spPr>
            <a:xfrm>
              <a:off x="1848464"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6" name="Google Shape;986;p136"/>
            <p:cNvSpPr/>
            <p:nvPr/>
          </p:nvSpPr>
          <p:spPr>
            <a:xfrm>
              <a:off x="2148347"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7" name="Google Shape;987;p136"/>
            <p:cNvSpPr/>
            <p:nvPr/>
          </p:nvSpPr>
          <p:spPr>
            <a:xfrm>
              <a:off x="2448230"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8" name="Google Shape;988;p136"/>
            <p:cNvSpPr/>
            <p:nvPr/>
          </p:nvSpPr>
          <p:spPr>
            <a:xfrm>
              <a:off x="2748113"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9" name="Google Shape;989;p136"/>
            <p:cNvSpPr/>
            <p:nvPr/>
          </p:nvSpPr>
          <p:spPr>
            <a:xfrm>
              <a:off x="3047996"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0" name="Google Shape;990;p136"/>
            <p:cNvSpPr/>
            <p:nvPr/>
          </p:nvSpPr>
          <p:spPr>
            <a:xfrm>
              <a:off x="3347879"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1" name="Google Shape;991;p136"/>
            <p:cNvSpPr/>
            <p:nvPr/>
          </p:nvSpPr>
          <p:spPr>
            <a:xfrm>
              <a:off x="3647762"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2" name="Google Shape;992;p136"/>
            <p:cNvSpPr/>
            <p:nvPr/>
          </p:nvSpPr>
          <p:spPr>
            <a:xfrm>
              <a:off x="3947645"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3" name="Google Shape;993;p136"/>
            <p:cNvSpPr/>
            <p:nvPr/>
          </p:nvSpPr>
          <p:spPr>
            <a:xfrm>
              <a:off x="4247528"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4" name="Google Shape;994;p136"/>
            <p:cNvSpPr/>
            <p:nvPr/>
          </p:nvSpPr>
          <p:spPr>
            <a:xfrm>
              <a:off x="4547411" y="3382296"/>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5" name="Google Shape;995;p136"/>
            <p:cNvSpPr/>
            <p:nvPr/>
          </p:nvSpPr>
          <p:spPr>
            <a:xfrm>
              <a:off x="4847294" y="3382295"/>
              <a:ext cx="196500" cy="1965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96" name="Google Shape;996;p136"/>
            <p:cNvSpPr/>
            <p:nvPr/>
          </p:nvSpPr>
          <p:spPr>
            <a:xfrm>
              <a:off x="3495359" y="2443315"/>
              <a:ext cx="319500" cy="319500"/>
            </a:xfrm>
            <a:prstGeom prst="ellipse">
              <a:avLst/>
            </a:prstGeom>
            <a:solidFill>
              <a:srgbClr val="93B3D7"/>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997" name="Google Shape;997;p136"/>
            <p:cNvCxnSpPr>
              <a:stCxn id="983" idx="0"/>
              <a:endCxn id="996" idx="4"/>
            </p:cNvCxnSpPr>
            <p:nvPr/>
          </p:nvCxnSpPr>
          <p:spPr>
            <a:xfrm flipH="1" rot="10800000">
              <a:off x="1346948" y="2762796"/>
              <a:ext cx="2308200" cy="619500"/>
            </a:xfrm>
            <a:prstGeom prst="straightConnector1">
              <a:avLst/>
            </a:prstGeom>
            <a:noFill/>
            <a:ln cap="flat" cmpd="sng" w="9525">
              <a:solidFill>
                <a:schemeClr val="dk1"/>
              </a:solidFill>
              <a:prstDash val="solid"/>
              <a:round/>
              <a:headEnd len="sm" w="sm" type="none"/>
              <a:tailEnd len="sm" w="sm" type="none"/>
            </a:ln>
          </p:spPr>
        </p:cxnSp>
        <p:cxnSp>
          <p:nvCxnSpPr>
            <p:cNvPr id="998" name="Google Shape;998;p136"/>
            <p:cNvCxnSpPr>
              <a:stCxn id="984" idx="0"/>
              <a:endCxn id="996" idx="4"/>
            </p:cNvCxnSpPr>
            <p:nvPr/>
          </p:nvCxnSpPr>
          <p:spPr>
            <a:xfrm flipH="1" rot="10800000">
              <a:off x="1646831" y="2762796"/>
              <a:ext cx="2008200" cy="619500"/>
            </a:xfrm>
            <a:prstGeom prst="straightConnector1">
              <a:avLst/>
            </a:prstGeom>
            <a:noFill/>
            <a:ln cap="flat" cmpd="sng" w="9525">
              <a:solidFill>
                <a:schemeClr val="dk1"/>
              </a:solidFill>
              <a:prstDash val="solid"/>
              <a:round/>
              <a:headEnd len="sm" w="sm" type="none"/>
              <a:tailEnd len="sm" w="sm" type="none"/>
            </a:ln>
          </p:spPr>
        </p:cxnSp>
        <p:cxnSp>
          <p:nvCxnSpPr>
            <p:cNvPr id="999" name="Google Shape;999;p136"/>
            <p:cNvCxnSpPr>
              <a:stCxn id="985" idx="0"/>
              <a:endCxn id="996" idx="4"/>
            </p:cNvCxnSpPr>
            <p:nvPr/>
          </p:nvCxnSpPr>
          <p:spPr>
            <a:xfrm flipH="1" rot="10800000">
              <a:off x="1946714" y="2762796"/>
              <a:ext cx="1708500" cy="619500"/>
            </a:xfrm>
            <a:prstGeom prst="straightConnector1">
              <a:avLst/>
            </a:prstGeom>
            <a:noFill/>
            <a:ln cap="flat" cmpd="sng" w="9525">
              <a:solidFill>
                <a:schemeClr val="dk1"/>
              </a:solidFill>
              <a:prstDash val="solid"/>
              <a:round/>
              <a:headEnd len="sm" w="sm" type="none"/>
              <a:tailEnd len="sm" w="sm" type="none"/>
            </a:ln>
          </p:spPr>
        </p:cxnSp>
        <p:cxnSp>
          <p:nvCxnSpPr>
            <p:cNvPr id="1000" name="Google Shape;1000;p136"/>
            <p:cNvCxnSpPr>
              <a:stCxn id="986" idx="0"/>
              <a:endCxn id="996" idx="4"/>
            </p:cNvCxnSpPr>
            <p:nvPr/>
          </p:nvCxnSpPr>
          <p:spPr>
            <a:xfrm flipH="1" rot="10800000">
              <a:off x="2246597" y="2762796"/>
              <a:ext cx="1408500" cy="619500"/>
            </a:xfrm>
            <a:prstGeom prst="straightConnector1">
              <a:avLst/>
            </a:prstGeom>
            <a:noFill/>
            <a:ln cap="flat" cmpd="sng" w="9525">
              <a:solidFill>
                <a:schemeClr val="dk1"/>
              </a:solidFill>
              <a:prstDash val="solid"/>
              <a:round/>
              <a:headEnd len="sm" w="sm" type="none"/>
              <a:tailEnd len="sm" w="sm" type="none"/>
            </a:ln>
          </p:spPr>
        </p:cxnSp>
        <p:cxnSp>
          <p:nvCxnSpPr>
            <p:cNvPr id="1001" name="Google Shape;1001;p136"/>
            <p:cNvCxnSpPr>
              <a:stCxn id="987" idx="0"/>
              <a:endCxn id="996" idx="4"/>
            </p:cNvCxnSpPr>
            <p:nvPr/>
          </p:nvCxnSpPr>
          <p:spPr>
            <a:xfrm flipH="1" rot="10800000">
              <a:off x="2546480" y="2762796"/>
              <a:ext cx="1108500" cy="619500"/>
            </a:xfrm>
            <a:prstGeom prst="straightConnector1">
              <a:avLst/>
            </a:prstGeom>
            <a:noFill/>
            <a:ln cap="flat" cmpd="sng" w="9525">
              <a:solidFill>
                <a:schemeClr val="dk1"/>
              </a:solidFill>
              <a:prstDash val="solid"/>
              <a:round/>
              <a:headEnd len="sm" w="sm" type="none"/>
              <a:tailEnd len="sm" w="sm" type="none"/>
            </a:ln>
          </p:spPr>
        </p:cxnSp>
        <p:cxnSp>
          <p:nvCxnSpPr>
            <p:cNvPr id="1002" name="Google Shape;1002;p136"/>
            <p:cNvCxnSpPr>
              <a:stCxn id="988" idx="0"/>
              <a:endCxn id="996" idx="4"/>
            </p:cNvCxnSpPr>
            <p:nvPr/>
          </p:nvCxnSpPr>
          <p:spPr>
            <a:xfrm flipH="1" rot="10800000">
              <a:off x="2846363" y="2762796"/>
              <a:ext cx="808800" cy="619500"/>
            </a:xfrm>
            <a:prstGeom prst="straightConnector1">
              <a:avLst/>
            </a:prstGeom>
            <a:noFill/>
            <a:ln cap="flat" cmpd="sng" w="9525">
              <a:solidFill>
                <a:schemeClr val="dk1"/>
              </a:solidFill>
              <a:prstDash val="solid"/>
              <a:round/>
              <a:headEnd len="sm" w="sm" type="none"/>
              <a:tailEnd len="sm" w="sm" type="none"/>
            </a:ln>
          </p:spPr>
        </p:cxnSp>
        <p:cxnSp>
          <p:nvCxnSpPr>
            <p:cNvPr id="1003" name="Google Shape;1003;p136"/>
            <p:cNvCxnSpPr>
              <a:stCxn id="989" idx="0"/>
              <a:endCxn id="996" idx="4"/>
            </p:cNvCxnSpPr>
            <p:nvPr/>
          </p:nvCxnSpPr>
          <p:spPr>
            <a:xfrm flipH="1" rot="10800000">
              <a:off x="3146246" y="2762796"/>
              <a:ext cx="508800" cy="619500"/>
            </a:xfrm>
            <a:prstGeom prst="straightConnector1">
              <a:avLst/>
            </a:prstGeom>
            <a:noFill/>
            <a:ln cap="flat" cmpd="sng" w="9525">
              <a:solidFill>
                <a:schemeClr val="dk1"/>
              </a:solidFill>
              <a:prstDash val="solid"/>
              <a:round/>
              <a:headEnd len="sm" w="sm" type="none"/>
              <a:tailEnd len="sm" w="sm" type="none"/>
            </a:ln>
          </p:spPr>
        </p:cxnSp>
        <p:cxnSp>
          <p:nvCxnSpPr>
            <p:cNvPr id="1004" name="Google Shape;1004;p136"/>
            <p:cNvCxnSpPr>
              <a:stCxn id="990" idx="0"/>
              <a:endCxn id="996" idx="4"/>
            </p:cNvCxnSpPr>
            <p:nvPr/>
          </p:nvCxnSpPr>
          <p:spPr>
            <a:xfrm flipH="1" rot="10800000">
              <a:off x="3446129" y="2762796"/>
              <a:ext cx="209100" cy="619500"/>
            </a:xfrm>
            <a:prstGeom prst="straightConnector1">
              <a:avLst/>
            </a:prstGeom>
            <a:noFill/>
            <a:ln cap="flat" cmpd="sng" w="9525">
              <a:solidFill>
                <a:schemeClr val="dk1"/>
              </a:solidFill>
              <a:prstDash val="solid"/>
              <a:round/>
              <a:headEnd len="sm" w="sm" type="none"/>
              <a:tailEnd len="sm" w="sm" type="none"/>
            </a:ln>
          </p:spPr>
        </p:cxnSp>
        <p:cxnSp>
          <p:nvCxnSpPr>
            <p:cNvPr id="1005" name="Google Shape;1005;p136"/>
            <p:cNvCxnSpPr>
              <a:stCxn id="991" idx="0"/>
              <a:endCxn id="996" idx="4"/>
            </p:cNvCxnSpPr>
            <p:nvPr/>
          </p:nvCxnSpPr>
          <p:spPr>
            <a:xfrm rot="10800000">
              <a:off x="3655112" y="2762796"/>
              <a:ext cx="90900" cy="619500"/>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136"/>
            <p:cNvCxnSpPr>
              <a:stCxn id="992" idx="0"/>
              <a:endCxn id="996" idx="4"/>
            </p:cNvCxnSpPr>
            <p:nvPr/>
          </p:nvCxnSpPr>
          <p:spPr>
            <a:xfrm rot="10800000">
              <a:off x="3654995" y="2762796"/>
              <a:ext cx="390900" cy="619500"/>
            </a:xfrm>
            <a:prstGeom prst="straightConnector1">
              <a:avLst/>
            </a:prstGeom>
            <a:noFill/>
            <a:ln cap="flat" cmpd="sng" w="9525">
              <a:solidFill>
                <a:schemeClr val="dk1"/>
              </a:solidFill>
              <a:prstDash val="solid"/>
              <a:round/>
              <a:headEnd len="sm" w="sm" type="none"/>
              <a:tailEnd len="sm" w="sm" type="none"/>
            </a:ln>
          </p:spPr>
        </p:cxnSp>
        <p:cxnSp>
          <p:nvCxnSpPr>
            <p:cNvPr id="1007" name="Google Shape;1007;p136"/>
            <p:cNvCxnSpPr>
              <a:stCxn id="993" idx="0"/>
              <a:endCxn id="996" idx="4"/>
            </p:cNvCxnSpPr>
            <p:nvPr/>
          </p:nvCxnSpPr>
          <p:spPr>
            <a:xfrm rot="10800000">
              <a:off x="3655178" y="2762796"/>
              <a:ext cx="690600" cy="619500"/>
            </a:xfrm>
            <a:prstGeom prst="straightConnector1">
              <a:avLst/>
            </a:prstGeom>
            <a:noFill/>
            <a:ln cap="flat" cmpd="sng" w="9525">
              <a:solidFill>
                <a:schemeClr val="dk1"/>
              </a:solidFill>
              <a:prstDash val="solid"/>
              <a:round/>
              <a:headEnd len="sm" w="sm" type="none"/>
              <a:tailEnd len="sm" w="sm" type="none"/>
            </a:ln>
          </p:spPr>
        </p:cxnSp>
        <p:cxnSp>
          <p:nvCxnSpPr>
            <p:cNvPr id="1008" name="Google Shape;1008;p136"/>
            <p:cNvCxnSpPr>
              <a:stCxn id="994" idx="0"/>
              <a:endCxn id="996" idx="4"/>
            </p:cNvCxnSpPr>
            <p:nvPr/>
          </p:nvCxnSpPr>
          <p:spPr>
            <a:xfrm rot="10800000">
              <a:off x="3655061" y="2762796"/>
              <a:ext cx="990600" cy="619500"/>
            </a:xfrm>
            <a:prstGeom prst="straightConnector1">
              <a:avLst/>
            </a:prstGeom>
            <a:noFill/>
            <a:ln cap="flat" cmpd="sng" w="9525">
              <a:solidFill>
                <a:schemeClr val="dk1"/>
              </a:solidFill>
              <a:prstDash val="solid"/>
              <a:round/>
              <a:headEnd len="sm" w="sm" type="none"/>
              <a:tailEnd len="sm" w="sm" type="none"/>
            </a:ln>
          </p:spPr>
        </p:cxnSp>
        <p:cxnSp>
          <p:nvCxnSpPr>
            <p:cNvPr id="1009" name="Google Shape;1009;p136"/>
            <p:cNvCxnSpPr>
              <a:stCxn id="995" idx="0"/>
              <a:endCxn id="996" idx="4"/>
            </p:cNvCxnSpPr>
            <p:nvPr/>
          </p:nvCxnSpPr>
          <p:spPr>
            <a:xfrm rot="10800000">
              <a:off x="3655244" y="2762795"/>
              <a:ext cx="1290300" cy="619500"/>
            </a:xfrm>
            <a:prstGeom prst="straightConnector1">
              <a:avLst/>
            </a:prstGeom>
            <a:noFill/>
            <a:ln cap="flat" cmpd="sng" w="9525">
              <a:solidFill>
                <a:schemeClr val="dk1"/>
              </a:solidFill>
              <a:prstDash val="solid"/>
              <a:round/>
              <a:headEnd len="sm" w="sm" type="none"/>
              <a:tailEnd len="sm" w="sm" type="none"/>
            </a:ln>
          </p:spPr>
        </p:cxnSp>
        <p:grpSp>
          <p:nvGrpSpPr>
            <p:cNvPr id="1010" name="Google Shape;1010;p136"/>
            <p:cNvGrpSpPr/>
            <p:nvPr/>
          </p:nvGrpSpPr>
          <p:grpSpPr>
            <a:xfrm>
              <a:off x="4867655" y="3666353"/>
              <a:ext cx="155565" cy="402444"/>
              <a:chOff x="4842771" y="3772319"/>
              <a:chExt cx="201300" cy="402444"/>
            </a:xfrm>
          </p:grpSpPr>
          <p:cxnSp>
            <p:nvCxnSpPr>
              <p:cNvPr id="1011" name="Google Shape;101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2" name="Google Shape;101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3" name="Google Shape;101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4" name="Google Shape;101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5" name="Google Shape;101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6" name="Google Shape;101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7" name="Google Shape;101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8" name="Google Shape;101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19" name="Google Shape;101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0" name="Google Shape;102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1" name="Google Shape;102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2" name="Google Shape;102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3" name="Google Shape;102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24" name="Google Shape;1024;p136"/>
            <p:cNvGrpSpPr/>
            <p:nvPr/>
          </p:nvGrpSpPr>
          <p:grpSpPr>
            <a:xfrm>
              <a:off x="4567772" y="3666353"/>
              <a:ext cx="155565" cy="402444"/>
              <a:chOff x="4842771" y="3772319"/>
              <a:chExt cx="201300" cy="402444"/>
            </a:xfrm>
          </p:grpSpPr>
          <p:cxnSp>
            <p:nvCxnSpPr>
              <p:cNvPr id="1025" name="Google Shape;102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6" name="Google Shape;102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7" name="Google Shape;102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8" name="Google Shape;102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29" name="Google Shape;102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0" name="Google Shape;103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1" name="Google Shape;103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2" name="Google Shape;103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3" name="Google Shape;103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4" name="Google Shape;103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5" name="Google Shape;103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6" name="Google Shape;103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37" name="Google Shape;103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38" name="Google Shape;1038;p136"/>
            <p:cNvGrpSpPr/>
            <p:nvPr/>
          </p:nvGrpSpPr>
          <p:grpSpPr>
            <a:xfrm>
              <a:off x="4267889" y="3666353"/>
              <a:ext cx="155565" cy="402444"/>
              <a:chOff x="4842771" y="3772319"/>
              <a:chExt cx="201300" cy="402444"/>
            </a:xfrm>
          </p:grpSpPr>
          <p:cxnSp>
            <p:nvCxnSpPr>
              <p:cNvPr id="1039" name="Google Shape;103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0" name="Google Shape;104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1" name="Google Shape;104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2" name="Google Shape;104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3" name="Google Shape;104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4" name="Google Shape;104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5" name="Google Shape;104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6" name="Google Shape;104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7" name="Google Shape;104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8" name="Google Shape;104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49" name="Google Shape;104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0" name="Google Shape;105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1" name="Google Shape;105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52" name="Google Shape;1052;p136"/>
            <p:cNvGrpSpPr/>
            <p:nvPr/>
          </p:nvGrpSpPr>
          <p:grpSpPr>
            <a:xfrm>
              <a:off x="3968006" y="3666353"/>
              <a:ext cx="155565" cy="402444"/>
              <a:chOff x="4842771" y="3772319"/>
              <a:chExt cx="201300" cy="402444"/>
            </a:xfrm>
          </p:grpSpPr>
          <p:cxnSp>
            <p:nvCxnSpPr>
              <p:cNvPr id="1053" name="Google Shape;105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4" name="Google Shape;105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5" name="Google Shape;105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6" name="Google Shape;105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7" name="Google Shape;105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8" name="Google Shape;105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59" name="Google Shape;105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0" name="Google Shape;106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1" name="Google Shape;106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2" name="Google Shape;106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3" name="Google Shape;106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4" name="Google Shape;106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5" name="Google Shape;106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66" name="Google Shape;1066;p136"/>
            <p:cNvGrpSpPr/>
            <p:nvPr/>
          </p:nvGrpSpPr>
          <p:grpSpPr>
            <a:xfrm>
              <a:off x="3668123" y="3666353"/>
              <a:ext cx="155565" cy="402444"/>
              <a:chOff x="4842771" y="3772319"/>
              <a:chExt cx="201300" cy="402444"/>
            </a:xfrm>
          </p:grpSpPr>
          <p:cxnSp>
            <p:nvCxnSpPr>
              <p:cNvPr id="1067" name="Google Shape;106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8" name="Google Shape;106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69" name="Google Shape;106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0" name="Google Shape;107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1" name="Google Shape;107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2" name="Google Shape;107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3" name="Google Shape;107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4" name="Google Shape;107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5" name="Google Shape;107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6" name="Google Shape;107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7" name="Google Shape;107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8" name="Google Shape;107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79" name="Google Shape;107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80" name="Google Shape;1080;p136"/>
            <p:cNvGrpSpPr/>
            <p:nvPr/>
          </p:nvGrpSpPr>
          <p:grpSpPr>
            <a:xfrm>
              <a:off x="3368240" y="3666353"/>
              <a:ext cx="155565" cy="402444"/>
              <a:chOff x="4842771" y="3772319"/>
              <a:chExt cx="201300" cy="402444"/>
            </a:xfrm>
          </p:grpSpPr>
          <p:cxnSp>
            <p:nvCxnSpPr>
              <p:cNvPr id="1081" name="Google Shape;108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2" name="Google Shape;108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3" name="Google Shape;108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4" name="Google Shape;108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5" name="Google Shape;108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6" name="Google Shape;108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7" name="Google Shape;108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8" name="Google Shape;108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89" name="Google Shape;108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0" name="Google Shape;109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1" name="Google Shape;109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2" name="Google Shape;109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3" name="Google Shape;109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094" name="Google Shape;1094;p136"/>
            <p:cNvGrpSpPr/>
            <p:nvPr/>
          </p:nvGrpSpPr>
          <p:grpSpPr>
            <a:xfrm>
              <a:off x="3068357" y="3666353"/>
              <a:ext cx="155565" cy="402444"/>
              <a:chOff x="4842771" y="3772319"/>
              <a:chExt cx="201300" cy="402444"/>
            </a:xfrm>
          </p:grpSpPr>
          <p:cxnSp>
            <p:nvCxnSpPr>
              <p:cNvPr id="1095" name="Google Shape;109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6" name="Google Shape;109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7" name="Google Shape;109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8" name="Google Shape;109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099" name="Google Shape;109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0" name="Google Shape;110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1" name="Google Shape;110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2" name="Google Shape;110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3" name="Google Shape;110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4" name="Google Shape;110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5" name="Google Shape;110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6" name="Google Shape;110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07" name="Google Shape;110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08" name="Google Shape;1108;p136"/>
            <p:cNvGrpSpPr/>
            <p:nvPr/>
          </p:nvGrpSpPr>
          <p:grpSpPr>
            <a:xfrm>
              <a:off x="2768473" y="3666353"/>
              <a:ext cx="155565" cy="402444"/>
              <a:chOff x="4842771" y="3772319"/>
              <a:chExt cx="201300" cy="402444"/>
            </a:xfrm>
          </p:grpSpPr>
          <p:cxnSp>
            <p:nvCxnSpPr>
              <p:cNvPr id="1109" name="Google Shape;110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0" name="Google Shape;111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1" name="Google Shape;111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2" name="Google Shape;111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3" name="Google Shape;111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4" name="Google Shape;111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5" name="Google Shape;111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6" name="Google Shape;111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7" name="Google Shape;111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8" name="Google Shape;111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19" name="Google Shape;111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0" name="Google Shape;112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1" name="Google Shape;112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22" name="Google Shape;1122;p136"/>
            <p:cNvGrpSpPr/>
            <p:nvPr/>
          </p:nvGrpSpPr>
          <p:grpSpPr>
            <a:xfrm>
              <a:off x="2468590" y="3666353"/>
              <a:ext cx="155565" cy="402444"/>
              <a:chOff x="4842771" y="3772319"/>
              <a:chExt cx="201300" cy="402444"/>
            </a:xfrm>
          </p:grpSpPr>
          <p:cxnSp>
            <p:nvCxnSpPr>
              <p:cNvPr id="1123" name="Google Shape;1123;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4" name="Google Shape;1124;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5" name="Google Shape;1125;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6" name="Google Shape;1126;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7" name="Google Shape;1127;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8" name="Google Shape;1128;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29" name="Google Shape;1129;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0" name="Google Shape;1130;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1" name="Google Shape;1131;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2" name="Google Shape;1132;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3" name="Google Shape;1133;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4" name="Google Shape;1134;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5" name="Google Shape;1135;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36" name="Google Shape;1136;p136"/>
            <p:cNvGrpSpPr/>
            <p:nvPr/>
          </p:nvGrpSpPr>
          <p:grpSpPr>
            <a:xfrm>
              <a:off x="2168708" y="3666353"/>
              <a:ext cx="155565" cy="402444"/>
              <a:chOff x="4842771" y="3772319"/>
              <a:chExt cx="201300" cy="402444"/>
            </a:xfrm>
          </p:grpSpPr>
          <p:cxnSp>
            <p:nvCxnSpPr>
              <p:cNvPr id="1137" name="Google Shape;1137;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8" name="Google Shape;1138;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39" name="Google Shape;1139;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0" name="Google Shape;1140;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1" name="Google Shape;1141;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2" name="Google Shape;1142;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3" name="Google Shape;1143;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4" name="Google Shape;1144;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5" name="Google Shape;1145;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6" name="Google Shape;1146;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7" name="Google Shape;1147;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8" name="Google Shape;1148;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49" name="Google Shape;1149;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50" name="Google Shape;1150;p136"/>
            <p:cNvGrpSpPr/>
            <p:nvPr/>
          </p:nvGrpSpPr>
          <p:grpSpPr>
            <a:xfrm>
              <a:off x="1868825" y="3666353"/>
              <a:ext cx="155565" cy="402444"/>
              <a:chOff x="4842771" y="3772319"/>
              <a:chExt cx="201300" cy="402444"/>
            </a:xfrm>
          </p:grpSpPr>
          <p:cxnSp>
            <p:nvCxnSpPr>
              <p:cNvPr id="1151" name="Google Shape;1151;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2" name="Google Shape;1152;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3" name="Google Shape;1153;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4" name="Google Shape;1154;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5" name="Google Shape;1155;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6" name="Google Shape;1156;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7" name="Google Shape;1157;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8" name="Google Shape;1158;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59" name="Google Shape;1159;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0" name="Google Shape;1160;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1" name="Google Shape;1161;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2" name="Google Shape;1162;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3" name="Google Shape;1163;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64" name="Google Shape;1164;p136"/>
            <p:cNvGrpSpPr/>
            <p:nvPr/>
          </p:nvGrpSpPr>
          <p:grpSpPr>
            <a:xfrm>
              <a:off x="1568942" y="3666353"/>
              <a:ext cx="155565" cy="402444"/>
              <a:chOff x="4842771" y="3772319"/>
              <a:chExt cx="201300" cy="402444"/>
            </a:xfrm>
          </p:grpSpPr>
          <p:cxnSp>
            <p:nvCxnSpPr>
              <p:cNvPr id="1165" name="Google Shape;1165;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6" name="Google Shape;1166;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7" name="Google Shape;1167;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8" name="Google Shape;1168;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69" name="Google Shape;1169;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0" name="Google Shape;1170;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1" name="Google Shape;1171;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2" name="Google Shape;1172;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3" name="Google Shape;1173;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4" name="Google Shape;1174;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5" name="Google Shape;1175;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6" name="Google Shape;1176;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77" name="Google Shape;1177;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nvGrpSpPr>
            <p:cNvPr id="1178" name="Google Shape;1178;p136"/>
            <p:cNvGrpSpPr/>
            <p:nvPr/>
          </p:nvGrpSpPr>
          <p:grpSpPr>
            <a:xfrm>
              <a:off x="1269059" y="3666353"/>
              <a:ext cx="155565" cy="402444"/>
              <a:chOff x="4842771" y="3772319"/>
              <a:chExt cx="201300" cy="402444"/>
            </a:xfrm>
          </p:grpSpPr>
          <p:cxnSp>
            <p:nvCxnSpPr>
              <p:cNvPr id="1179" name="Google Shape;1179;p136"/>
              <p:cNvCxnSpPr/>
              <p:nvPr/>
            </p:nvCxnSpPr>
            <p:spPr>
              <a:xfrm>
                <a:off x="4842771" y="377231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0" name="Google Shape;1180;p136"/>
              <p:cNvCxnSpPr/>
              <p:nvPr/>
            </p:nvCxnSpPr>
            <p:spPr>
              <a:xfrm>
                <a:off x="4842771" y="380565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1" name="Google Shape;1181;p136"/>
              <p:cNvCxnSpPr/>
              <p:nvPr/>
            </p:nvCxnSpPr>
            <p:spPr>
              <a:xfrm>
                <a:off x="4842771" y="3838993"/>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2" name="Google Shape;1182;p136"/>
              <p:cNvCxnSpPr/>
              <p:nvPr/>
            </p:nvCxnSpPr>
            <p:spPr>
              <a:xfrm>
                <a:off x="4842771" y="3872330"/>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3" name="Google Shape;1183;p136"/>
              <p:cNvCxnSpPr/>
              <p:nvPr/>
            </p:nvCxnSpPr>
            <p:spPr>
              <a:xfrm>
                <a:off x="4842771" y="3905667"/>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4" name="Google Shape;1184;p136"/>
              <p:cNvCxnSpPr/>
              <p:nvPr/>
            </p:nvCxnSpPr>
            <p:spPr>
              <a:xfrm>
                <a:off x="4842771" y="3939004"/>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5" name="Google Shape;1185;p136"/>
              <p:cNvCxnSpPr/>
              <p:nvPr/>
            </p:nvCxnSpPr>
            <p:spPr>
              <a:xfrm>
                <a:off x="4842771" y="3972341"/>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6" name="Google Shape;1186;p136"/>
              <p:cNvCxnSpPr/>
              <p:nvPr/>
            </p:nvCxnSpPr>
            <p:spPr>
              <a:xfrm>
                <a:off x="4842771" y="4005678"/>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7" name="Google Shape;1187;p136"/>
              <p:cNvCxnSpPr/>
              <p:nvPr/>
            </p:nvCxnSpPr>
            <p:spPr>
              <a:xfrm>
                <a:off x="4842771" y="4039015"/>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8" name="Google Shape;1188;p136"/>
              <p:cNvCxnSpPr/>
              <p:nvPr/>
            </p:nvCxnSpPr>
            <p:spPr>
              <a:xfrm>
                <a:off x="4842771" y="4072352"/>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89" name="Google Shape;1189;p136"/>
              <p:cNvCxnSpPr/>
              <p:nvPr/>
            </p:nvCxnSpPr>
            <p:spPr>
              <a:xfrm>
                <a:off x="4842771" y="4105689"/>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0" name="Google Shape;1190;p136"/>
              <p:cNvCxnSpPr/>
              <p:nvPr/>
            </p:nvCxnSpPr>
            <p:spPr>
              <a:xfrm>
                <a:off x="4842771" y="4139026"/>
                <a:ext cx="201300" cy="2400"/>
              </a:xfrm>
              <a:prstGeom prst="straightConnector1">
                <a:avLst/>
              </a:prstGeom>
              <a:noFill/>
              <a:ln cap="rnd" cmpd="sng" w="19050">
                <a:solidFill>
                  <a:srgbClr val="4A7DBA"/>
                </a:solidFill>
                <a:prstDash val="solid"/>
                <a:round/>
                <a:headEnd len="sm" w="sm" type="none"/>
                <a:tailEnd len="sm" w="sm" type="none"/>
              </a:ln>
            </p:spPr>
          </p:cxnSp>
          <p:cxnSp>
            <p:nvCxnSpPr>
              <p:cNvPr id="1191" name="Google Shape;1191;p136"/>
              <p:cNvCxnSpPr/>
              <p:nvPr/>
            </p:nvCxnSpPr>
            <p:spPr>
              <a:xfrm>
                <a:off x="4842771" y="4172363"/>
                <a:ext cx="201300" cy="2400"/>
              </a:xfrm>
              <a:prstGeom prst="straightConnector1">
                <a:avLst/>
              </a:prstGeom>
              <a:noFill/>
              <a:ln cap="rnd" cmpd="sng" w="19050">
                <a:solidFill>
                  <a:srgbClr val="4A7DBA"/>
                </a:solidFill>
                <a:prstDash val="solid"/>
                <a:round/>
                <a:headEnd len="sm" w="sm" type="none"/>
                <a:tailEnd len="sm" w="sm" type="none"/>
              </a:ln>
            </p:spPr>
          </p:cxnSp>
        </p:grpSp>
      </p:grpSp>
      <p:sp>
        <p:nvSpPr>
          <p:cNvPr id="1192" name="Google Shape;1192;p136"/>
          <p:cNvSpPr/>
          <p:nvPr/>
        </p:nvSpPr>
        <p:spPr>
          <a:xfrm>
            <a:off x="2104049" y="2019357"/>
            <a:ext cx="1812000" cy="971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3731"/>
              <a:buFont typeface="Arial"/>
              <a:buNone/>
            </a:pPr>
            <a:r>
              <a:rPr b="1" i="0" lang="en-US" sz="14925" u="none" cap="none" strike="noStrike">
                <a:solidFill>
                  <a:srgbClr val="C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3" name="Google Shape;1193;p136"/>
          <p:cNvSpPr/>
          <p:nvPr/>
        </p:nvSpPr>
        <p:spPr>
          <a:xfrm>
            <a:off x="2757614" y="1092176"/>
            <a:ext cx="2385900" cy="678300"/>
          </a:xfrm>
          <a:prstGeom prst="bentArrow">
            <a:avLst>
              <a:gd fmla="val 25000" name="adj1"/>
              <a:gd fmla="val 25000" name="adj2"/>
              <a:gd fmla="val 42187" name="adj3"/>
              <a:gd fmla="val 43750" name="adj4"/>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38"/>
              <a:buFont typeface="Arial"/>
              <a:buNone/>
            </a:pPr>
            <a:r>
              <a:rPr b="1" i="0" lang="en-US" sz="1350" u="none" cap="none" strike="noStrike">
                <a:solidFill>
                  <a:schemeClr val="dk1"/>
                </a:solidFill>
                <a:latin typeface="Arial"/>
                <a:ea typeface="Arial"/>
                <a:cs typeface="Arial"/>
                <a:sym typeface="Arial"/>
              </a:rPr>
              <a:t>Network Demands</a:t>
            </a:r>
            <a:endParaRPr b="0" i="0" sz="1400" u="none" cap="none" strike="noStrike">
              <a:solidFill>
                <a:srgbClr val="000000"/>
              </a:solidFill>
              <a:latin typeface="Arial"/>
              <a:ea typeface="Arial"/>
              <a:cs typeface="Arial"/>
              <a:sym typeface="Arial"/>
            </a:endParaRPr>
          </a:p>
        </p:txBody>
      </p:sp>
      <p:sp>
        <p:nvSpPr>
          <p:cNvPr id="1194" name="Google Shape;1194;p136"/>
          <p:cNvSpPr/>
          <p:nvPr/>
        </p:nvSpPr>
        <p:spPr>
          <a:xfrm>
            <a:off x="4914903" y="816804"/>
            <a:ext cx="1002300" cy="889800"/>
          </a:xfrm>
          <a:prstGeom prst="mathMultiply">
            <a:avLst>
              <a:gd fmla="val 15992" name="adj1"/>
            </a:avLst>
          </a:prstGeom>
          <a:solidFill>
            <a:srgbClr val="C00000"/>
          </a:solid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217"/>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Getting started</a:t>
            </a:r>
            <a:endParaRPr/>
          </a:p>
        </p:txBody>
      </p:sp>
      <p:sp>
        <p:nvSpPr>
          <p:cNvPr id="3470" name="Google Shape;3470;p217"/>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The source code has already been downloaded on your VM:</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rgbClr val="073763"/>
                </a:solidFill>
                <a:latin typeface="Courier New"/>
                <a:ea typeface="Courier New"/>
                <a:cs typeface="Courier New"/>
                <a:sym typeface="Courier New"/>
              </a:rPr>
              <a:t>~/tutorials/exercises/p4runtime</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should start by reading the </a:t>
            </a:r>
            <a:r>
              <a:rPr b="1" i="0" lang="en-US" sz="1500" u="none" cap="none" strike="noStrike">
                <a:solidFill>
                  <a:srgbClr val="1C4587"/>
                </a:solidFill>
                <a:latin typeface="Courier New"/>
                <a:ea typeface="Courier New"/>
                <a:cs typeface="Courier New"/>
                <a:sym typeface="Courier New"/>
              </a:rPr>
              <a:t>README.md</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this exercise, you will need to complete the</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implementation of </a:t>
            </a:r>
            <a:r>
              <a:rPr b="1" i="0" lang="en-US" sz="1500" u="none" cap="none" strike="noStrike">
                <a:solidFill>
                  <a:srgbClr val="073763"/>
                </a:solidFill>
                <a:latin typeface="Courier New"/>
                <a:ea typeface="Courier New"/>
                <a:cs typeface="Courier New"/>
                <a:sym typeface="Courier New"/>
              </a:rPr>
              <a:t>writeTunnelRules</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in </a:t>
            </a:r>
            <a:r>
              <a:rPr b="1" i="0" lang="en-US" sz="1500" u="none" cap="none" strike="noStrike">
                <a:solidFill>
                  <a:srgbClr val="073763"/>
                </a:solidFill>
                <a:latin typeface="Courier New"/>
                <a:ea typeface="Courier New"/>
                <a:cs typeface="Courier New"/>
                <a:sym typeface="Courier New"/>
              </a:rPr>
              <a:t>mycontroller.py</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 will need two Terminal windows: one for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your dataplane network (Mininet) that you will</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start using </a:t>
            </a:r>
            <a:r>
              <a:rPr b="1" i="0" lang="en-US" sz="1500" u="none" cap="none" strike="noStrike">
                <a:solidFill>
                  <a:srgbClr val="073763"/>
                </a:solidFill>
                <a:latin typeface="Courier New"/>
                <a:ea typeface="Courier New"/>
                <a:cs typeface="Courier New"/>
                <a:sym typeface="Courier New"/>
              </a:rPr>
              <a:t>make</a:t>
            </a:r>
            <a:r>
              <a:rPr b="1" i="0" lang="en-US" sz="1500" u="none" cap="none" strike="noStrike">
                <a:solidFill>
                  <a:schemeClr val="dk1"/>
                </a:solidFill>
                <a:latin typeface="Arial"/>
                <a:ea typeface="Arial"/>
                <a:cs typeface="Arial"/>
                <a:sym typeface="Arial"/>
              </a:rPr>
              <a:t>, and the other is for your</a:t>
            </a:r>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controller program.</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75"/>
              </a:spcBef>
              <a:spcAft>
                <a:spcPts val="0"/>
              </a:spcAft>
              <a:buClr>
                <a:srgbClr val="3F3151"/>
              </a:buClr>
              <a:buSzPts val="2100"/>
              <a:buFont typeface="Merriweather Sans"/>
              <a:buNone/>
            </a:pPr>
            <a:r>
              <a:rPr b="1" i="0" lang="en-US" sz="1500" u="none" cap="none" strike="noStrike">
                <a:solidFill>
                  <a:schemeClr val="dk1"/>
                </a:solidFill>
                <a:latin typeface="Arial"/>
                <a:ea typeface="Arial"/>
                <a:cs typeface="Arial"/>
                <a:sym typeface="Arial"/>
              </a:rPr>
              <a:t>To find the source code:</a:t>
            </a:r>
            <a:endParaRPr/>
          </a:p>
          <a:p>
            <a:pPr indent="0" lvl="0" marL="0" marR="0" rtl="0" algn="l">
              <a:lnSpc>
                <a:spcPct val="100000"/>
              </a:lnSpc>
              <a:spcBef>
                <a:spcPts val="75"/>
              </a:spcBef>
              <a:spcAft>
                <a:spcPts val="0"/>
              </a:spcAft>
              <a:buClr>
                <a:schemeClr val="dk1"/>
              </a:buClr>
              <a:buSzPts val="1100"/>
              <a:buFont typeface="Arial"/>
              <a:buNone/>
            </a:pPr>
            <a:r>
              <a:rPr b="1" i="0" lang="en-US" sz="1500" u="sng" cap="none" strike="noStrike">
                <a:solidFill>
                  <a:schemeClr val="hlink"/>
                </a:solidFill>
                <a:latin typeface="Courier New"/>
                <a:ea typeface="Courier New"/>
                <a:cs typeface="Courier New"/>
                <a:sym typeface="Courier New"/>
                <a:hlinkClick r:id="rId3"/>
              </a:rPr>
              <a:t>https://github.com/p4lang/tutorials/</a:t>
            </a:r>
            <a:endParaRPr/>
          </a:p>
          <a:p>
            <a:pPr indent="0" lvl="0" marL="0" marR="0" rtl="0" algn="l">
              <a:lnSpc>
                <a:spcPct val="100000"/>
              </a:lnSpc>
              <a:spcBef>
                <a:spcPts val="75"/>
              </a:spcBef>
              <a:spcAft>
                <a:spcPts val="0"/>
              </a:spcAft>
              <a:buClr>
                <a:srgbClr val="3F3151"/>
              </a:buClr>
              <a:buSzPts val="2100"/>
              <a:buFont typeface="Merriweather Sans"/>
              <a:buNone/>
            </a:pPr>
            <a:r>
              <a:t/>
            </a:r>
            <a:endParaRPr b="1" i="0" sz="1500" u="none" cap="none" strike="noStrike">
              <a:solidFill>
                <a:schemeClr val="dk1"/>
              </a:solidFill>
              <a:latin typeface="Courier New"/>
              <a:ea typeface="Courier New"/>
              <a:cs typeface="Courier New"/>
              <a:sym typeface="Courier New"/>
            </a:endParaRPr>
          </a:p>
        </p:txBody>
      </p:sp>
      <p:sp>
        <p:nvSpPr>
          <p:cNvPr id="3471" name="Google Shape;3471;p217"/>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id="3472" name="Google Shape;3472;p217"/>
          <p:cNvPicPr preferRelativeResize="0"/>
          <p:nvPr/>
        </p:nvPicPr>
        <p:blipFill rotWithShape="1">
          <a:blip r:embed="rId4">
            <a:alphaModFix/>
          </a:blip>
          <a:srcRect b="0" l="0" r="0" t="0"/>
          <a:stretch/>
        </p:blipFill>
        <p:spPr>
          <a:xfrm>
            <a:off x="4779675" y="1590600"/>
            <a:ext cx="4059526" cy="30589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218"/>
          <p:cNvSpPr txBox="1"/>
          <p:nvPr>
            <p:ph type="title"/>
          </p:nvPr>
        </p:nvSpPr>
        <p:spPr>
          <a:xfrm>
            <a:off x="1617132" y="590550"/>
            <a:ext cx="7247400" cy="9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lang="en-US"/>
              <a:t>P4Runtime in the wild</a:t>
            </a:r>
            <a:endParaRPr/>
          </a:p>
        </p:txBody>
      </p:sp>
      <p:sp>
        <p:nvSpPr>
          <p:cNvPr id="3479" name="Google Shape;3479;p218"/>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219"/>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P4Runtime-enabled Open Source SDN Stack</a:t>
            </a:r>
            <a:endParaRPr/>
          </a:p>
        </p:txBody>
      </p:sp>
      <p:sp>
        <p:nvSpPr>
          <p:cNvPr id="3486" name="Google Shape;3486;p219"/>
          <p:cNvSpPr txBox="1"/>
          <p:nvPr>
            <p:ph idx="12" type="sldNum"/>
          </p:nvPr>
        </p:nvSpPr>
        <p:spPr>
          <a:xfrm>
            <a:off x="7924800" y="4843554"/>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pic>
        <p:nvPicPr>
          <p:cNvPr descr="endors" id="3487" name="Google Shape;3487;p219"/>
          <p:cNvPicPr preferRelativeResize="0"/>
          <p:nvPr/>
        </p:nvPicPr>
        <p:blipFill rotWithShape="1">
          <a:blip r:embed="rId3">
            <a:alphaModFix/>
          </a:blip>
          <a:srcRect b="0" l="0" r="0" t="0"/>
          <a:stretch/>
        </p:blipFill>
        <p:spPr>
          <a:xfrm>
            <a:off x="7621371" y="1222783"/>
            <a:ext cx="1260600" cy="749040"/>
          </a:xfrm>
          <a:prstGeom prst="rect">
            <a:avLst/>
          </a:prstGeom>
          <a:noFill/>
          <a:ln>
            <a:noFill/>
          </a:ln>
        </p:spPr>
      </p:pic>
      <p:sp>
        <p:nvSpPr>
          <p:cNvPr id="3488" name="Google Shape;3488;p219"/>
          <p:cNvSpPr/>
          <p:nvPr/>
        </p:nvSpPr>
        <p:spPr>
          <a:xfrm>
            <a:off x="2721224" y="3707159"/>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89" name="Google Shape;3489;p219"/>
          <p:cNvCxnSpPr>
            <a:stCxn id="3488" idx="2"/>
            <a:endCxn id="3490" idx="0"/>
          </p:cNvCxnSpPr>
          <p:nvPr/>
        </p:nvCxnSpPr>
        <p:spPr>
          <a:xfrm flipH="1">
            <a:off x="2227724" y="4067459"/>
            <a:ext cx="1123800" cy="5052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1" name="Google Shape;3491;p219"/>
          <p:cNvCxnSpPr>
            <a:stCxn id="3488" idx="2"/>
            <a:endCxn id="3492" idx="0"/>
          </p:cNvCxnSpPr>
          <p:nvPr/>
        </p:nvCxnSpPr>
        <p:spPr>
          <a:xfrm>
            <a:off x="3351524" y="4067459"/>
            <a:ext cx="10278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3" name="Google Shape;3493;p219"/>
          <p:cNvCxnSpPr>
            <a:stCxn id="3488" idx="2"/>
            <a:endCxn id="3494" idx="0"/>
          </p:cNvCxnSpPr>
          <p:nvPr/>
        </p:nvCxnSpPr>
        <p:spPr>
          <a:xfrm>
            <a:off x="3351524" y="4067459"/>
            <a:ext cx="3380700" cy="5103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5" name="Google Shape;3495;p219"/>
          <p:cNvCxnSpPr>
            <a:stCxn id="3496" idx="2"/>
            <a:endCxn id="3490" idx="0"/>
          </p:cNvCxnSpPr>
          <p:nvPr/>
        </p:nvCxnSpPr>
        <p:spPr>
          <a:xfrm flipH="1">
            <a:off x="2227649" y="4069062"/>
            <a:ext cx="3335100" cy="5034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7" name="Google Shape;3497;p219"/>
          <p:cNvCxnSpPr>
            <a:stCxn id="3496" idx="2"/>
            <a:endCxn id="3492" idx="0"/>
          </p:cNvCxnSpPr>
          <p:nvPr/>
        </p:nvCxnSpPr>
        <p:spPr>
          <a:xfrm flipH="1">
            <a:off x="4379549" y="4069062"/>
            <a:ext cx="11832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cxnSp>
        <p:nvCxnSpPr>
          <p:cNvPr id="3498" name="Google Shape;3498;p219"/>
          <p:cNvCxnSpPr>
            <a:stCxn id="3496" idx="2"/>
            <a:endCxn id="3494" idx="0"/>
          </p:cNvCxnSpPr>
          <p:nvPr/>
        </p:nvCxnSpPr>
        <p:spPr>
          <a:xfrm>
            <a:off x="5562749" y="4069062"/>
            <a:ext cx="1169400" cy="508800"/>
          </a:xfrm>
          <a:prstGeom prst="straightConnector1">
            <a:avLst/>
          </a:prstGeom>
          <a:noFill/>
          <a:ln cap="flat" cmpd="sng" w="12700">
            <a:solidFill>
              <a:srgbClr val="A4A4A4"/>
            </a:solidFill>
            <a:prstDash val="solid"/>
            <a:round/>
            <a:headEnd len="sm" w="sm" type="none"/>
            <a:tailEnd len="sm" w="sm" type="none"/>
          </a:ln>
          <a:effectLst>
            <a:outerShdw blurRad="40000" rotWithShape="0" dir="5400000" dist="20000">
              <a:srgbClr val="000000">
                <a:alpha val="37650"/>
              </a:srgbClr>
            </a:outerShdw>
          </a:effectLst>
        </p:spPr>
      </p:cxnSp>
      <p:sp>
        <p:nvSpPr>
          <p:cNvPr id="3496" name="Google Shape;3496;p219"/>
          <p:cNvSpPr/>
          <p:nvPr/>
        </p:nvSpPr>
        <p:spPr>
          <a:xfrm>
            <a:off x="4932449" y="3708762"/>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0" name="Google Shape;3490;p219"/>
          <p:cNvSpPr/>
          <p:nvPr/>
        </p:nvSpPr>
        <p:spPr>
          <a:xfrm>
            <a:off x="1597444" y="4572550"/>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2" name="Google Shape;3492;p219"/>
          <p:cNvSpPr/>
          <p:nvPr/>
        </p:nvSpPr>
        <p:spPr>
          <a:xfrm>
            <a:off x="3749163"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4" name="Google Shape;3494;p219"/>
          <p:cNvSpPr/>
          <p:nvPr/>
        </p:nvSpPr>
        <p:spPr>
          <a:xfrm>
            <a:off x="6101857" y="4577718"/>
            <a:ext cx="1260600" cy="360300"/>
          </a:xfrm>
          <a:prstGeom prst="rect">
            <a:avLst/>
          </a:prstGeom>
          <a:gradFill>
            <a:gsLst>
              <a:gs pos="0">
                <a:srgbClr val="7C7C7C"/>
              </a:gs>
              <a:gs pos="50000">
                <a:srgbClr val="B4B4B4"/>
              </a:gs>
              <a:gs pos="100000">
                <a:srgbClr val="D8D8D8"/>
              </a:gs>
            </a:gsLst>
            <a:lin ang="16200038" scaled="0"/>
          </a:gra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99" name="Google Shape;3499;p219"/>
          <p:cNvGrpSpPr/>
          <p:nvPr/>
        </p:nvGrpSpPr>
        <p:grpSpPr>
          <a:xfrm>
            <a:off x="1824636" y="3688912"/>
            <a:ext cx="5305543" cy="1045620"/>
            <a:chOff x="3705833" y="3222703"/>
            <a:chExt cx="3230753" cy="816827"/>
          </a:xfrm>
        </p:grpSpPr>
        <p:sp>
          <p:nvSpPr>
            <p:cNvPr id="3500" name="Google Shape;3500;p219"/>
            <p:cNvSpPr/>
            <p:nvPr/>
          </p:nvSpPr>
          <p:spPr>
            <a:xfrm>
              <a:off x="4406827" y="3222703"/>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1" name="Google Shape;3501;p219"/>
            <p:cNvSpPr/>
            <p:nvPr/>
          </p:nvSpPr>
          <p:spPr>
            <a:xfrm>
              <a:off x="5740759" y="322417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2" name="Google Shape;3502;p219"/>
            <p:cNvSpPr/>
            <p:nvPr/>
          </p:nvSpPr>
          <p:spPr>
            <a:xfrm>
              <a:off x="3705833"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3" name="Google Shape;3503;p219"/>
            <p:cNvSpPr/>
            <p:nvPr/>
          </p:nvSpPr>
          <p:spPr>
            <a:xfrm>
              <a:off x="5026667" y="3903396"/>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sp>
          <p:nvSpPr>
            <p:cNvPr id="3504" name="Google Shape;3504;p219"/>
            <p:cNvSpPr/>
            <p:nvPr/>
          </p:nvSpPr>
          <p:spPr>
            <a:xfrm>
              <a:off x="6453586" y="3909030"/>
              <a:ext cx="483000" cy="130500"/>
            </a:xfrm>
            <a:prstGeom prst="roundRect">
              <a:avLst>
                <a:gd fmla="val 16667" name="adj"/>
              </a:avLst>
            </a:prstGeom>
            <a:solidFill>
              <a:srgbClr val="661919"/>
            </a:solidFill>
            <a:ln cap="flat" cmpd="sng" w="9525">
              <a:solidFill>
                <a:srgbClr val="99262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Source Sans Pro"/>
                  <a:ea typeface="Source Sans Pro"/>
                  <a:cs typeface="Source Sans Pro"/>
                  <a:sym typeface="Source Sans Pro"/>
                </a:rPr>
                <a:t>Stratum</a:t>
              </a:r>
              <a:endParaRPr b="1" sz="1200">
                <a:solidFill>
                  <a:schemeClr val="lt1"/>
                </a:solidFill>
                <a:latin typeface="Source Sans Pro"/>
                <a:ea typeface="Source Sans Pro"/>
                <a:cs typeface="Source Sans Pro"/>
                <a:sym typeface="Source Sans Pro"/>
              </a:endParaRPr>
            </a:p>
          </p:txBody>
        </p:sp>
      </p:grpSp>
      <p:sp>
        <p:nvSpPr>
          <p:cNvPr id="3505" name="Google Shape;3505;p219"/>
          <p:cNvSpPr/>
          <p:nvPr/>
        </p:nvSpPr>
        <p:spPr>
          <a:xfrm>
            <a:off x="190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Inventory</a:t>
            </a:r>
            <a:endParaRPr sz="1200">
              <a:solidFill>
                <a:srgbClr val="000000"/>
              </a:solidFill>
              <a:latin typeface="Calibri"/>
              <a:ea typeface="Calibri"/>
              <a:cs typeface="Calibri"/>
              <a:sym typeface="Calibri"/>
            </a:endParaRPr>
          </a:p>
        </p:txBody>
      </p:sp>
      <p:sp>
        <p:nvSpPr>
          <p:cNvPr id="3506" name="Google Shape;3506;p219"/>
          <p:cNvSpPr/>
          <p:nvPr/>
        </p:nvSpPr>
        <p:spPr>
          <a:xfrm>
            <a:off x="238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219"/>
          <p:cNvSpPr/>
          <p:nvPr/>
        </p:nvSpPr>
        <p:spPr>
          <a:xfrm>
            <a:off x="3454511" y="789310"/>
            <a:ext cx="19041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Global Orchestrator</a:t>
            </a:r>
            <a:endParaRPr sz="1200">
              <a:solidFill>
                <a:srgbClr val="000000"/>
              </a:solidFill>
              <a:latin typeface="Calibri"/>
              <a:ea typeface="Calibri"/>
              <a:cs typeface="Calibri"/>
              <a:sym typeface="Calibri"/>
            </a:endParaRPr>
          </a:p>
        </p:txBody>
      </p:sp>
      <p:sp>
        <p:nvSpPr>
          <p:cNvPr id="3508" name="Google Shape;3508;p219"/>
          <p:cNvSpPr/>
          <p:nvPr/>
        </p:nvSpPr>
        <p:spPr>
          <a:xfrm>
            <a:off x="4296744" y="1235646"/>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219"/>
          <p:cNvSpPr/>
          <p:nvPr/>
        </p:nvSpPr>
        <p:spPr>
          <a:xfrm>
            <a:off x="1620138" y="1907991"/>
            <a:ext cx="6243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rgbClr val="000000"/>
                </a:solidFill>
                <a:latin typeface="Calibri"/>
                <a:ea typeface="Calibri"/>
                <a:cs typeface="Calibri"/>
                <a:sym typeface="Calibri"/>
              </a:rPr>
              <a:t>dhcp</a:t>
            </a:r>
            <a:endParaRPr/>
          </a:p>
        </p:txBody>
      </p:sp>
      <p:sp>
        <p:nvSpPr>
          <p:cNvPr id="3510" name="Google Shape;3510;p219"/>
          <p:cNvSpPr/>
          <p:nvPr/>
        </p:nvSpPr>
        <p:spPr>
          <a:xfrm>
            <a:off x="2132152" y="1907991"/>
            <a:ext cx="481200" cy="188400"/>
          </a:xfrm>
          <a:prstGeom prst="hexagon">
            <a:avLst>
              <a:gd fmla="val 25000" name="adj"/>
              <a:gd fmla="val 115470" name="vf"/>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
                <a:solidFill>
                  <a:srgbClr val="000000"/>
                </a:solidFill>
                <a:latin typeface="Calibri"/>
                <a:ea typeface="Calibri"/>
                <a:cs typeface="Calibri"/>
                <a:sym typeface="Calibri"/>
              </a:rPr>
              <a:t>SR</a:t>
            </a:r>
            <a:endParaRPr/>
          </a:p>
        </p:txBody>
      </p:sp>
      <p:sp>
        <p:nvSpPr>
          <p:cNvPr id="3511" name="Google Shape;3511;p219"/>
          <p:cNvSpPr/>
          <p:nvPr/>
        </p:nvSpPr>
        <p:spPr>
          <a:xfrm>
            <a:off x="1007238" y="1676726"/>
            <a:ext cx="6744600" cy="1215600"/>
          </a:xfrm>
          <a:prstGeom prst="roundRect">
            <a:avLst>
              <a:gd fmla="val 16667" name="adj"/>
            </a:avLst>
          </a:prstGeom>
          <a:solidFill>
            <a:srgbClr val="CFE2F3"/>
          </a:solidFill>
          <a:ln cap="flat" cmpd="sng" w="25400">
            <a:solidFill>
              <a:srgbClr val="005B9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latin typeface="Calibri"/>
                <a:ea typeface="Calibri"/>
                <a:cs typeface="Calibri"/>
                <a:sym typeface="Calibri"/>
              </a:rPr>
              <a:t>Control and Management Plane</a:t>
            </a:r>
            <a:endParaRPr b="1" sz="1600"/>
          </a:p>
        </p:txBody>
      </p:sp>
      <p:sp>
        <p:nvSpPr>
          <p:cNvPr id="3512" name="Google Shape;3512;p219"/>
          <p:cNvSpPr/>
          <p:nvPr/>
        </p:nvSpPr>
        <p:spPr>
          <a:xfrm>
            <a:off x="1199176" y="2084283"/>
            <a:ext cx="1468200" cy="6594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SDN Control Services</a:t>
            </a:r>
            <a:endParaRPr>
              <a:latin typeface="Source Sans Pro"/>
              <a:ea typeface="Source Sans Pro"/>
              <a:cs typeface="Source Sans Pro"/>
              <a:sym typeface="Source Sans Pro"/>
            </a:endParaRPr>
          </a:p>
        </p:txBody>
      </p:sp>
      <p:sp>
        <p:nvSpPr>
          <p:cNvPr id="3513" name="Google Shape;3513;p219"/>
          <p:cNvSpPr/>
          <p:nvPr/>
        </p:nvSpPr>
        <p:spPr>
          <a:xfrm>
            <a:off x="1871800" y="2977277"/>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219"/>
          <p:cNvSpPr txBox="1"/>
          <p:nvPr/>
        </p:nvSpPr>
        <p:spPr>
          <a:xfrm>
            <a:off x="693002" y="2992984"/>
            <a:ext cx="11832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solidFill>
                  <a:srgbClr val="000000"/>
                </a:solidFill>
                <a:latin typeface="Source Code Pro"/>
                <a:ea typeface="Source Code Pro"/>
                <a:cs typeface="Source Code Pro"/>
                <a:sym typeface="Source Code Pro"/>
              </a:rPr>
              <a:t>P4Runtime</a:t>
            </a:r>
            <a:endParaRPr b="1">
              <a:solidFill>
                <a:srgbClr val="000000"/>
              </a:solidFill>
              <a:latin typeface="Source Code Pro"/>
              <a:ea typeface="Source Code Pro"/>
              <a:cs typeface="Source Code Pro"/>
              <a:sym typeface="Source Code Pro"/>
            </a:endParaRPr>
          </a:p>
        </p:txBody>
      </p:sp>
      <p:grpSp>
        <p:nvGrpSpPr>
          <p:cNvPr id="3515" name="Google Shape;3515;p219"/>
          <p:cNvGrpSpPr/>
          <p:nvPr/>
        </p:nvGrpSpPr>
        <p:grpSpPr>
          <a:xfrm>
            <a:off x="1524243" y="3424479"/>
            <a:ext cx="5874478" cy="1120315"/>
            <a:chOff x="3507924" y="3046815"/>
            <a:chExt cx="3577200" cy="875178"/>
          </a:xfrm>
        </p:grpSpPr>
        <p:sp>
          <p:nvSpPr>
            <p:cNvPr id="3516" name="Google Shape;3516;p219"/>
            <p:cNvSpPr txBox="1"/>
            <p:nvPr/>
          </p:nvSpPr>
          <p:spPr>
            <a:xfrm>
              <a:off x="5953889" y="3050049"/>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7" name="Google Shape;3517;p219"/>
            <p:cNvSpPr txBox="1"/>
            <p:nvPr/>
          </p:nvSpPr>
          <p:spPr>
            <a:xfrm>
              <a:off x="4600288" y="3046815"/>
              <a:ext cx="474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spine.p4</a:t>
              </a:r>
              <a:endParaRPr b="1" sz="1200">
                <a:solidFill>
                  <a:schemeClr val="dk1"/>
                </a:solidFill>
                <a:latin typeface="Source Sans Pro"/>
                <a:ea typeface="Source Sans Pro"/>
                <a:cs typeface="Source Sans Pro"/>
                <a:sym typeface="Source Sans Pro"/>
              </a:endParaRPr>
            </a:p>
          </p:txBody>
        </p:sp>
        <p:sp>
          <p:nvSpPr>
            <p:cNvPr id="3518" name="Google Shape;3518;p219"/>
            <p:cNvSpPr txBox="1"/>
            <p:nvPr/>
          </p:nvSpPr>
          <p:spPr>
            <a:xfrm>
              <a:off x="3507924"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19" name="Google Shape;3519;p219"/>
            <p:cNvSpPr txBox="1"/>
            <p:nvPr/>
          </p:nvSpPr>
          <p:spPr>
            <a:xfrm>
              <a:off x="4815522" y="3737189"/>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sp>
          <p:nvSpPr>
            <p:cNvPr id="3520" name="Google Shape;3520;p219"/>
            <p:cNvSpPr txBox="1"/>
            <p:nvPr/>
          </p:nvSpPr>
          <p:spPr>
            <a:xfrm>
              <a:off x="6679224" y="3737193"/>
              <a:ext cx="4059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Source Sans Pro"/>
                  <a:ea typeface="Source Sans Pro"/>
                  <a:cs typeface="Source Sans Pro"/>
                  <a:sym typeface="Source Sans Pro"/>
                </a:rPr>
                <a:t>leaf.p4</a:t>
              </a:r>
              <a:endParaRPr b="1" sz="1200">
                <a:solidFill>
                  <a:schemeClr val="dk1"/>
                </a:solidFill>
                <a:latin typeface="Source Sans Pro"/>
                <a:ea typeface="Source Sans Pro"/>
                <a:cs typeface="Source Sans Pro"/>
                <a:sym typeface="Source Sans Pro"/>
              </a:endParaRPr>
            </a:p>
          </p:txBody>
        </p:sp>
      </p:grpSp>
      <p:sp>
        <p:nvSpPr>
          <p:cNvPr id="3521" name="Google Shape;3521;p219"/>
          <p:cNvSpPr/>
          <p:nvPr/>
        </p:nvSpPr>
        <p:spPr>
          <a:xfrm>
            <a:off x="2799774" y="2075356"/>
            <a:ext cx="1468200" cy="6735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Configuration Services</a:t>
            </a:r>
            <a:endParaRPr>
              <a:latin typeface="Source Sans Pro"/>
              <a:ea typeface="Source Sans Pro"/>
              <a:cs typeface="Source Sans Pro"/>
              <a:sym typeface="Source Sans Pro"/>
            </a:endParaRPr>
          </a:p>
        </p:txBody>
      </p:sp>
      <p:sp>
        <p:nvSpPr>
          <p:cNvPr id="3522" name="Google Shape;3522;p219"/>
          <p:cNvSpPr/>
          <p:nvPr/>
        </p:nvSpPr>
        <p:spPr>
          <a:xfrm>
            <a:off x="6662975" y="2973645"/>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219"/>
          <p:cNvSpPr txBox="1"/>
          <p:nvPr/>
        </p:nvSpPr>
        <p:spPr>
          <a:xfrm>
            <a:off x="7059754" y="3029642"/>
            <a:ext cx="1357800" cy="43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latin typeface="Source Code Pro"/>
                <a:ea typeface="Source Code Pro"/>
                <a:cs typeface="Source Code Pro"/>
                <a:sym typeface="Source Code Pro"/>
              </a:rPr>
              <a:t>gNOI</a:t>
            </a:r>
            <a:endParaRPr b="1">
              <a:latin typeface="Source Code Pro"/>
              <a:ea typeface="Source Code Pro"/>
              <a:cs typeface="Source Code Pro"/>
              <a:sym typeface="Source Code Pro"/>
            </a:endParaRPr>
          </a:p>
        </p:txBody>
      </p:sp>
      <p:sp>
        <p:nvSpPr>
          <p:cNvPr id="3524" name="Google Shape;3524;p219"/>
          <p:cNvSpPr/>
          <p:nvPr/>
        </p:nvSpPr>
        <p:spPr>
          <a:xfrm>
            <a:off x="4400371" y="2073895"/>
            <a:ext cx="14682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Monitoring &amp; Telemetry Services</a:t>
            </a:r>
            <a:endParaRPr>
              <a:solidFill>
                <a:schemeClr val="lt1"/>
              </a:solidFill>
              <a:latin typeface="Source Sans Pro"/>
              <a:ea typeface="Source Sans Pro"/>
              <a:cs typeface="Source Sans Pro"/>
              <a:sym typeface="Source Sans Pro"/>
            </a:endParaRPr>
          </a:p>
        </p:txBody>
      </p:sp>
      <p:sp>
        <p:nvSpPr>
          <p:cNvPr id="3525" name="Google Shape;3525;p219"/>
          <p:cNvSpPr/>
          <p:nvPr/>
        </p:nvSpPr>
        <p:spPr>
          <a:xfrm>
            <a:off x="504167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219"/>
          <p:cNvSpPr txBox="1"/>
          <p:nvPr/>
        </p:nvSpPr>
        <p:spPr>
          <a:xfrm>
            <a:off x="3702893" y="2925802"/>
            <a:ext cx="1260600" cy="29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a:latin typeface="Source Code Pro"/>
                <a:ea typeface="Source Code Pro"/>
                <a:cs typeface="Source Code Pro"/>
                <a:sym typeface="Source Code Pro"/>
              </a:rPr>
              <a:t>OpenConfig</a:t>
            </a:r>
            <a:endParaRPr b="1">
              <a:latin typeface="Source Code Pro"/>
              <a:ea typeface="Source Code Pro"/>
              <a:cs typeface="Source Code Pro"/>
              <a:sym typeface="Source Code Pro"/>
            </a:endParaRPr>
          </a:p>
          <a:p>
            <a:pPr indent="0" lvl="0" marL="0" marR="0" rtl="0" algn="ctr">
              <a:spcBef>
                <a:spcPts val="0"/>
              </a:spcBef>
              <a:spcAft>
                <a:spcPts val="0"/>
              </a:spcAft>
              <a:buNone/>
            </a:pPr>
            <a:r>
              <a:rPr b="1" lang="en-US">
                <a:latin typeface="Source Code Pro"/>
                <a:ea typeface="Source Code Pro"/>
                <a:cs typeface="Source Code Pro"/>
                <a:sym typeface="Source Code Pro"/>
              </a:rPr>
              <a:t> &amp; gNMI</a:t>
            </a:r>
            <a:endParaRPr b="1">
              <a:solidFill>
                <a:srgbClr val="000000"/>
              </a:solidFill>
              <a:latin typeface="Source Code Pro"/>
              <a:ea typeface="Source Code Pro"/>
              <a:cs typeface="Source Code Pro"/>
              <a:sym typeface="Source Code Pro"/>
            </a:endParaRPr>
          </a:p>
        </p:txBody>
      </p:sp>
      <p:sp>
        <p:nvSpPr>
          <p:cNvPr id="3527" name="Google Shape;3527;p219"/>
          <p:cNvSpPr/>
          <p:nvPr/>
        </p:nvSpPr>
        <p:spPr>
          <a:xfrm>
            <a:off x="6043633" y="2084234"/>
            <a:ext cx="1468500" cy="689700"/>
          </a:xfrm>
          <a:prstGeom prst="roundRect">
            <a:avLst>
              <a:gd fmla="val 16667" name="adj"/>
            </a:avLst>
          </a:prstGeom>
          <a:solidFill>
            <a:schemeClr val="accent3"/>
          </a:solidFill>
          <a:ln cap="flat" cmpd="sng" w="25400">
            <a:solidFill>
              <a:srgbClr val="005B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Source Sans Pro"/>
                <a:ea typeface="Source Sans Pro"/>
                <a:cs typeface="Source Sans Pro"/>
                <a:sym typeface="Source Sans Pro"/>
              </a:rPr>
              <a:t>Admin &amp; Orchestration Services</a:t>
            </a:r>
            <a:endParaRPr>
              <a:solidFill>
                <a:schemeClr val="lt1"/>
              </a:solidFill>
              <a:latin typeface="Source Sans Pro"/>
              <a:ea typeface="Source Sans Pro"/>
              <a:cs typeface="Source Sans Pro"/>
              <a:sym typeface="Source Sans Pro"/>
            </a:endParaRPr>
          </a:p>
        </p:txBody>
      </p:sp>
      <p:sp>
        <p:nvSpPr>
          <p:cNvPr id="3528" name="Google Shape;3528;p219"/>
          <p:cNvSpPr/>
          <p:nvPr/>
        </p:nvSpPr>
        <p:spPr>
          <a:xfrm>
            <a:off x="3392241" y="2973102"/>
            <a:ext cx="270900" cy="4755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endors" id="3529" name="Google Shape;3529;p219"/>
          <p:cNvPicPr preferRelativeResize="0"/>
          <p:nvPr/>
        </p:nvPicPr>
        <p:blipFill rotWithShape="1">
          <a:blip r:embed="rId4">
            <a:alphaModFix/>
          </a:blip>
          <a:srcRect b="0" l="0" r="0" t="0"/>
          <a:stretch/>
        </p:blipFill>
        <p:spPr>
          <a:xfrm>
            <a:off x="7764164" y="1908645"/>
            <a:ext cx="1523349" cy="905178"/>
          </a:xfrm>
          <a:prstGeom prst="rect">
            <a:avLst/>
          </a:prstGeom>
          <a:noFill/>
          <a:ln>
            <a:noFill/>
          </a:ln>
        </p:spPr>
      </p:pic>
      <p:pic>
        <p:nvPicPr>
          <p:cNvPr id="3530" name="Google Shape;3530;p219"/>
          <p:cNvPicPr preferRelativeResize="0"/>
          <p:nvPr/>
        </p:nvPicPr>
        <p:blipFill>
          <a:blip r:embed="rId5">
            <a:alphaModFix/>
          </a:blip>
          <a:stretch>
            <a:fillRect/>
          </a:stretch>
        </p:blipFill>
        <p:spPr>
          <a:xfrm>
            <a:off x="7143668" y="3661296"/>
            <a:ext cx="1798208" cy="572700"/>
          </a:xfrm>
          <a:prstGeom prst="rect">
            <a:avLst/>
          </a:prstGeom>
          <a:noFill/>
          <a:ln>
            <a:noFill/>
          </a:ln>
        </p:spPr>
      </p:pic>
      <p:pic>
        <p:nvPicPr>
          <p:cNvPr descr="endors" id="3531" name="Google Shape;3531;p219"/>
          <p:cNvPicPr preferRelativeResize="0"/>
          <p:nvPr/>
        </p:nvPicPr>
        <p:blipFill rotWithShape="1">
          <a:blip r:embed="rId6">
            <a:alphaModFix/>
          </a:blip>
          <a:srcRect b="0" l="0" r="0" t="0"/>
          <a:stretch/>
        </p:blipFill>
        <p:spPr>
          <a:xfrm>
            <a:off x="7778377" y="4251607"/>
            <a:ext cx="1357800" cy="806801"/>
          </a:xfrm>
          <a:prstGeom prst="rect">
            <a:avLst/>
          </a:prstGeom>
          <a:noFill/>
          <a:ln>
            <a:noFill/>
          </a:ln>
        </p:spPr>
      </p:pic>
      <p:sp>
        <p:nvSpPr>
          <p:cNvPr id="3532" name="Google Shape;3532;p219"/>
          <p:cNvSpPr/>
          <p:nvPr/>
        </p:nvSpPr>
        <p:spPr>
          <a:xfrm>
            <a:off x="5718385" y="795707"/>
            <a:ext cx="1175700" cy="360300"/>
          </a:xfrm>
          <a:prstGeom prst="hexagon">
            <a:avLst>
              <a:gd fmla="val 25000" name="adj"/>
              <a:gd fmla="val 115470" name="vf"/>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latin typeface="Calibri"/>
                <a:ea typeface="Calibri"/>
                <a:cs typeface="Calibri"/>
                <a:sym typeface="Calibri"/>
              </a:rPr>
              <a:t>OSS / BSS</a:t>
            </a:r>
            <a:endParaRPr sz="1200">
              <a:solidFill>
                <a:srgbClr val="000000"/>
              </a:solidFill>
              <a:latin typeface="Calibri"/>
              <a:ea typeface="Calibri"/>
              <a:cs typeface="Calibri"/>
              <a:sym typeface="Calibri"/>
            </a:endParaRPr>
          </a:p>
        </p:txBody>
      </p:sp>
      <p:sp>
        <p:nvSpPr>
          <p:cNvPr id="3533" name="Google Shape;3533;p219"/>
          <p:cNvSpPr/>
          <p:nvPr/>
        </p:nvSpPr>
        <p:spPr>
          <a:xfrm>
            <a:off x="6196275" y="1235648"/>
            <a:ext cx="219900" cy="360300"/>
          </a:xfrm>
          <a:prstGeom prst="upDownArrow">
            <a:avLst>
              <a:gd fmla="val 50000" name="adj1"/>
              <a:gd fmla="val 50000" name="adj2"/>
            </a:avLst>
          </a:pr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sp>
        <p:nvSpPr>
          <p:cNvPr id="3539" name="Google Shape;3539;p220"/>
          <p:cNvSpPr txBox="1"/>
          <p:nvPr>
            <p:ph type="title"/>
          </p:nvPr>
        </p:nvSpPr>
        <p:spPr>
          <a:xfrm>
            <a:off x="152400" y="127400"/>
            <a:ext cx="86868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Some Pointers</a:t>
            </a:r>
            <a:endParaRPr/>
          </a:p>
        </p:txBody>
      </p:sp>
      <p:sp>
        <p:nvSpPr>
          <p:cNvPr id="3540" name="Google Shape;3540;p220"/>
          <p:cNvSpPr txBox="1"/>
          <p:nvPr>
            <p:ph idx="1" type="body"/>
          </p:nvPr>
        </p:nvSpPr>
        <p:spPr>
          <a:xfrm>
            <a:off x="152400" y="742951"/>
            <a:ext cx="8686800" cy="4114800"/>
          </a:xfrm>
          <a:prstGeom prst="rect">
            <a:avLst/>
          </a:prstGeom>
        </p:spPr>
        <p:txBody>
          <a:bodyPr anchorCtr="0" anchor="t" bIns="91425" lIns="91425" spcFirstLastPara="1" rIns="91425" wrap="square" tIns="91425">
            <a:noAutofit/>
          </a:bodyPr>
          <a:lstStyle/>
          <a:p>
            <a:pPr indent="78741" lvl="0" marL="260348" rtl="0" algn="l">
              <a:lnSpc>
                <a:spcPct val="200000"/>
              </a:lnSpc>
              <a:spcBef>
                <a:spcPts val="75"/>
              </a:spcBef>
              <a:spcAft>
                <a:spcPts val="0"/>
              </a:spcAft>
              <a:buNone/>
            </a:pPr>
            <a:r>
              <a:rPr lang="en-US" u="sng">
                <a:solidFill>
                  <a:schemeClr val="hlink"/>
                </a:solidFill>
                <a:hlinkClick r:id="rId3"/>
              </a:rPr>
              <a:t>https://stratumproject.org/</a:t>
            </a:r>
            <a:r>
              <a:rPr lang="en-US"/>
              <a:t> </a:t>
            </a:r>
            <a:endParaRPr/>
          </a:p>
          <a:p>
            <a:pPr indent="78741" lvl="0" marL="260348" rtl="0" algn="l">
              <a:lnSpc>
                <a:spcPct val="200000"/>
              </a:lnSpc>
              <a:spcBef>
                <a:spcPts val="75"/>
              </a:spcBef>
              <a:spcAft>
                <a:spcPts val="0"/>
              </a:spcAft>
              <a:buNone/>
            </a:pPr>
            <a:r>
              <a:rPr lang="en-US" u="sng">
                <a:solidFill>
                  <a:schemeClr val="hlink"/>
                </a:solidFill>
                <a:hlinkClick r:id="rId4"/>
              </a:rPr>
              <a:t>https://onosproject.org/</a:t>
            </a:r>
            <a:endParaRPr/>
          </a:p>
          <a:p>
            <a:pPr indent="78741" lvl="0" marL="260348" rtl="0" algn="l">
              <a:lnSpc>
                <a:spcPct val="200000"/>
              </a:lnSpc>
              <a:spcBef>
                <a:spcPts val="75"/>
              </a:spcBef>
              <a:spcAft>
                <a:spcPts val="0"/>
              </a:spcAft>
              <a:buNone/>
            </a:pPr>
            <a:r>
              <a:rPr lang="en-US" u="sng">
                <a:solidFill>
                  <a:schemeClr val="hlink"/>
                </a:solidFill>
                <a:hlinkClick r:id="rId5"/>
              </a:rPr>
              <a:t>https://wiki.onosproject.org/display/ONOS/P4+brigade</a:t>
            </a:r>
            <a:endParaRPr/>
          </a:p>
          <a:p>
            <a:pPr indent="78741" lvl="0" marL="260348" rtl="0" algn="l">
              <a:spcBef>
                <a:spcPts val="75"/>
              </a:spcBef>
              <a:spcAft>
                <a:spcPts val="75"/>
              </a:spcAft>
              <a:buNone/>
            </a:pPr>
            <a:r>
              <a:t/>
            </a:r>
            <a:endParaRPr/>
          </a:p>
        </p:txBody>
      </p:sp>
      <p:sp>
        <p:nvSpPr>
          <p:cNvPr id="3541" name="Google Shape;3541;p220"/>
          <p:cNvSpPr txBox="1"/>
          <p:nvPr>
            <p:ph idx="12" type="sldNum"/>
          </p:nvPr>
        </p:nvSpPr>
        <p:spPr>
          <a:xfrm>
            <a:off x="7924800" y="4926807"/>
            <a:ext cx="1066800" cy="159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206"/>
              <a:buFont typeface="Arial"/>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221"/>
          <p:cNvSpPr txBox="1"/>
          <p:nvPr>
            <p:ph type="title"/>
          </p:nvPr>
        </p:nvSpPr>
        <p:spPr>
          <a:xfrm>
            <a:off x="1617132" y="590550"/>
            <a:ext cx="7247466" cy="93979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Lab 3: Monitoring &amp; Debugging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cxnSp>
        <p:nvCxnSpPr>
          <p:cNvPr id="3551" name="Google Shape;3551;p222"/>
          <p:cNvCxnSpPr/>
          <p:nvPr/>
        </p:nvCxnSpPr>
        <p:spPr>
          <a:xfrm flipH="1" rot="10800000">
            <a:off x="1891173" y="1951002"/>
            <a:ext cx="703500" cy="291900"/>
          </a:xfrm>
          <a:prstGeom prst="straightConnector1">
            <a:avLst/>
          </a:prstGeom>
          <a:noFill/>
          <a:ln cap="flat" cmpd="sng" w="9525">
            <a:solidFill>
              <a:srgbClr val="A5A5A5"/>
            </a:solidFill>
            <a:prstDash val="solid"/>
            <a:round/>
            <a:headEnd len="sm" w="sm" type="none"/>
            <a:tailEnd len="sm" w="sm" type="none"/>
          </a:ln>
        </p:spPr>
      </p:cxnSp>
      <p:sp>
        <p:nvSpPr>
          <p:cNvPr id="3552" name="Google Shape;3552;p222"/>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Monitoring &amp; Debugging</a:t>
            </a:r>
            <a:endParaRPr/>
          </a:p>
        </p:txBody>
      </p:sp>
      <p:cxnSp>
        <p:nvCxnSpPr>
          <p:cNvPr id="3553" name="Google Shape;3553;p222"/>
          <p:cNvCxnSpPr/>
          <p:nvPr/>
        </p:nvCxnSpPr>
        <p:spPr>
          <a:xfrm>
            <a:off x="3159339" y="1944967"/>
            <a:ext cx="2850643" cy="0"/>
          </a:xfrm>
          <a:prstGeom prst="straightConnector1">
            <a:avLst/>
          </a:prstGeom>
          <a:noFill/>
          <a:ln cap="flat" cmpd="sng" w="9525">
            <a:solidFill>
              <a:srgbClr val="A5A5A5"/>
            </a:solidFill>
            <a:prstDash val="solid"/>
            <a:round/>
            <a:headEnd len="sm" w="sm" type="none"/>
            <a:tailEnd len="sm" w="sm" type="none"/>
          </a:ln>
        </p:spPr>
      </p:cxnSp>
      <p:pic>
        <p:nvPicPr>
          <p:cNvPr id="3554" name="Google Shape;3554;p222"/>
          <p:cNvPicPr preferRelativeResize="0"/>
          <p:nvPr/>
        </p:nvPicPr>
        <p:blipFill rotWithShape="1">
          <a:blip r:embed="rId3">
            <a:alphaModFix/>
          </a:blip>
          <a:srcRect b="0" l="0" r="0" t="0"/>
          <a:stretch/>
        </p:blipFill>
        <p:spPr>
          <a:xfrm>
            <a:off x="2588545" y="1755178"/>
            <a:ext cx="570794" cy="377682"/>
          </a:xfrm>
          <a:prstGeom prst="rect">
            <a:avLst/>
          </a:prstGeom>
          <a:noFill/>
          <a:ln>
            <a:noFill/>
          </a:ln>
        </p:spPr>
      </p:pic>
      <p:pic>
        <p:nvPicPr>
          <p:cNvPr id="3555" name="Google Shape;3555;p222"/>
          <p:cNvPicPr preferRelativeResize="0"/>
          <p:nvPr/>
        </p:nvPicPr>
        <p:blipFill rotWithShape="1">
          <a:blip r:embed="rId3">
            <a:alphaModFix/>
          </a:blip>
          <a:srcRect b="0" l="0" r="0" t="0"/>
          <a:stretch/>
        </p:blipFill>
        <p:spPr>
          <a:xfrm>
            <a:off x="6009982" y="1755178"/>
            <a:ext cx="570794" cy="377682"/>
          </a:xfrm>
          <a:prstGeom prst="rect">
            <a:avLst/>
          </a:prstGeom>
          <a:noFill/>
          <a:ln>
            <a:noFill/>
          </a:ln>
        </p:spPr>
      </p:pic>
      <p:pic>
        <p:nvPicPr>
          <p:cNvPr id="3556" name="Google Shape;3556;p222"/>
          <p:cNvPicPr preferRelativeResize="0"/>
          <p:nvPr/>
        </p:nvPicPr>
        <p:blipFill rotWithShape="1">
          <a:blip r:embed="rId3">
            <a:alphaModFix/>
          </a:blip>
          <a:srcRect b="0" l="0" r="0" t="0"/>
          <a:stretch/>
        </p:blipFill>
        <p:spPr>
          <a:xfrm>
            <a:off x="4299264" y="3164436"/>
            <a:ext cx="570794" cy="377682"/>
          </a:xfrm>
          <a:prstGeom prst="rect">
            <a:avLst/>
          </a:prstGeom>
          <a:noFill/>
          <a:ln>
            <a:noFill/>
          </a:ln>
        </p:spPr>
      </p:pic>
      <p:cxnSp>
        <p:nvCxnSpPr>
          <p:cNvPr id="3557" name="Google Shape;3557;p222"/>
          <p:cNvCxnSpPr/>
          <p:nvPr/>
        </p:nvCxnSpPr>
        <p:spPr>
          <a:xfrm flipH="1" rot="10800000">
            <a:off x="4870057" y="2134756"/>
            <a:ext cx="1425321" cy="1219469"/>
          </a:xfrm>
          <a:prstGeom prst="straightConnector1">
            <a:avLst/>
          </a:prstGeom>
          <a:noFill/>
          <a:ln cap="flat" cmpd="sng" w="9525">
            <a:solidFill>
              <a:srgbClr val="A5A5A5"/>
            </a:solidFill>
            <a:prstDash val="solid"/>
            <a:round/>
            <a:headEnd len="sm" w="sm" type="none"/>
            <a:tailEnd len="sm" w="sm" type="none"/>
          </a:ln>
        </p:spPr>
      </p:cxnSp>
      <p:cxnSp>
        <p:nvCxnSpPr>
          <p:cNvPr id="3558" name="Google Shape;3558;p222"/>
          <p:cNvCxnSpPr/>
          <p:nvPr/>
        </p:nvCxnSpPr>
        <p:spPr>
          <a:xfrm>
            <a:off x="2873942" y="2134756"/>
            <a:ext cx="1425321" cy="1219469"/>
          </a:xfrm>
          <a:prstGeom prst="straightConnector1">
            <a:avLst/>
          </a:prstGeom>
          <a:noFill/>
          <a:ln cap="flat" cmpd="sng" w="9525">
            <a:solidFill>
              <a:srgbClr val="A5A5A5"/>
            </a:solidFill>
            <a:prstDash val="solid"/>
            <a:round/>
            <a:headEnd len="sm" w="sm" type="none"/>
            <a:tailEnd len="sm" w="sm" type="none"/>
          </a:ln>
        </p:spPr>
      </p:cxnSp>
      <p:grpSp>
        <p:nvGrpSpPr>
          <p:cNvPr id="3559" name="Google Shape;3559;p222"/>
          <p:cNvGrpSpPr/>
          <p:nvPr/>
        </p:nvGrpSpPr>
        <p:grpSpPr>
          <a:xfrm>
            <a:off x="1279193" y="1485036"/>
            <a:ext cx="620958" cy="223618"/>
            <a:chOff x="12523788" y="-511175"/>
            <a:chExt cx="13454062" cy="4845051"/>
          </a:xfrm>
        </p:grpSpPr>
        <p:sp>
          <p:nvSpPr>
            <p:cNvPr id="3560" name="Google Shape;3560;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1" name="Google Shape;3561;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2" name="Google Shape;3562;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3" name="Google Shape;3563;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4" name="Google Shape;3564;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5" name="Google Shape;3565;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6" name="Google Shape;3566;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67" name="Google Shape;3567;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68" name="Google Shape;3568;p222"/>
          <p:cNvGrpSpPr/>
          <p:nvPr/>
        </p:nvGrpSpPr>
        <p:grpSpPr>
          <a:xfrm>
            <a:off x="4274181" y="3904210"/>
            <a:ext cx="620958" cy="223618"/>
            <a:chOff x="12523788" y="-511175"/>
            <a:chExt cx="13454062" cy="4845051"/>
          </a:xfrm>
        </p:grpSpPr>
        <p:sp>
          <p:nvSpPr>
            <p:cNvPr id="3569" name="Google Shape;3569;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0" name="Google Shape;3570;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1" name="Google Shape;3571;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2" name="Google Shape;3572;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3" name="Google Shape;3573;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4" name="Google Shape;3574;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5" name="Google Shape;3575;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6" name="Google Shape;3576;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grpSp>
        <p:nvGrpSpPr>
          <p:cNvPr id="3577" name="Google Shape;3577;p222"/>
          <p:cNvGrpSpPr/>
          <p:nvPr/>
        </p:nvGrpSpPr>
        <p:grpSpPr>
          <a:xfrm>
            <a:off x="7148485" y="1456571"/>
            <a:ext cx="620958" cy="223618"/>
            <a:chOff x="12523788" y="-511175"/>
            <a:chExt cx="13454062" cy="4845051"/>
          </a:xfrm>
        </p:grpSpPr>
        <p:sp>
          <p:nvSpPr>
            <p:cNvPr id="3578" name="Google Shape;3578;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79" name="Google Shape;3579;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0" name="Google Shape;3580;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1" name="Google Shape;3581;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2" name="Google Shape;3582;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3" name="Google Shape;3583;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4" name="Google Shape;3584;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85" name="Google Shape;3585;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cxnSp>
        <p:nvCxnSpPr>
          <p:cNvPr id="3586" name="Google Shape;3586;p222"/>
          <p:cNvCxnSpPr>
            <a:endCxn id="3558" idx="1"/>
          </p:cNvCxnSpPr>
          <p:nvPr/>
        </p:nvCxnSpPr>
        <p:spPr>
          <a:xfrm>
            <a:off x="1900151" y="1651577"/>
            <a:ext cx="688500" cy="293400"/>
          </a:xfrm>
          <a:prstGeom prst="straightConnector1">
            <a:avLst/>
          </a:prstGeom>
          <a:noFill/>
          <a:ln cap="flat" cmpd="sng" w="9525">
            <a:solidFill>
              <a:srgbClr val="A5A5A5"/>
            </a:solidFill>
            <a:prstDash val="solid"/>
            <a:round/>
            <a:headEnd len="sm" w="sm" type="none"/>
            <a:tailEnd len="sm" w="sm" type="none"/>
          </a:ln>
        </p:spPr>
      </p:cxnSp>
      <p:cxnSp>
        <p:nvCxnSpPr>
          <p:cNvPr id="3587" name="Google Shape;3587;p222"/>
          <p:cNvCxnSpPr/>
          <p:nvPr/>
        </p:nvCxnSpPr>
        <p:spPr>
          <a:xfrm flipH="1">
            <a:off x="6580776" y="1680189"/>
            <a:ext cx="567709" cy="264778"/>
          </a:xfrm>
          <a:prstGeom prst="straightConnector1">
            <a:avLst/>
          </a:prstGeom>
          <a:noFill/>
          <a:ln cap="flat" cmpd="sng" w="9525">
            <a:solidFill>
              <a:srgbClr val="A5A5A5"/>
            </a:solidFill>
            <a:prstDash val="solid"/>
            <a:round/>
            <a:headEnd len="sm" w="sm" type="none"/>
            <a:tailEnd len="sm" w="sm" type="none"/>
          </a:ln>
        </p:spPr>
      </p:cxnSp>
      <p:cxnSp>
        <p:nvCxnSpPr>
          <p:cNvPr id="3588" name="Google Shape;3588;p222"/>
          <p:cNvCxnSpPr>
            <a:stCxn id="3586" idx="2"/>
          </p:cNvCxnSpPr>
          <p:nvPr/>
        </p:nvCxnSpPr>
        <p:spPr>
          <a:xfrm>
            <a:off x="4584661" y="3544014"/>
            <a:ext cx="0" cy="360300"/>
          </a:xfrm>
          <a:prstGeom prst="straightConnector1">
            <a:avLst/>
          </a:prstGeom>
          <a:noFill/>
          <a:ln cap="flat" cmpd="sng" w="9525">
            <a:solidFill>
              <a:srgbClr val="A5A5A5"/>
            </a:solidFill>
            <a:prstDash val="solid"/>
            <a:round/>
            <a:headEnd len="sm" w="sm" type="none"/>
            <a:tailEnd len="sm" w="sm" type="none"/>
          </a:ln>
        </p:spPr>
      </p:cxnSp>
      <p:sp>
        <p:nvSpPr>
          <p:cNvPr id="3589" name="Google Shape;3589;p222"/>
          <p:cNvSpPr txBox="1"/>
          <p:nvPr/>
        </p:nvSpPr>
        <p:spPr>
          <a:xfrm>
            <a:off x="2531727" y="2058275"/>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s1</a:t>
            </a:r>
            <a:endParaRPr/>
          </a:p>
        </p:txBody>
      </p:sp>
      <p:sp>
        <p:nvSpPr>
          <p:cNvPr id="3590" name="Google Shape;3590;p222"/>
          <p:cNvSpPr txBox="1"/>
          <p:nvPr/>
        </p:nvSpPr>
        <p:spPr>
          <a:xfrm>
            <a:off x="239193" y="1279557"/>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a:t>
            </a:r>
            <a:endParaRPr/>
          </a:p>
        </p:txBody>
      </p:sp>
      <p:sp>
        <p:nvSpPr>
          <p:cNvPr id="3591" name="Google Shape;3591;p222"/>
          <p:cNvSpPr txBox="1"/>
          <p:nvPr/>
        </p:nvSpPr>
        <p:spPr>
          <a:xfrm>
            <a:off x="4695828" y="3410925"/>
            <a:ext cx="5187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s3</a:t>
            </a:r>
            <a:endParaRPr/>
          </a:p>
        </p:txBody>
      </p:sp>
      <p:sp>
        <p:nvSpPr>
          <p:cNvPr id="3592" name="Google Shape;3592;p222"/>
          <p:cNvSpPr txBox="1"/>
          <p:nvPr/>
        </p:nvSpPr>
        <p:spPr>
          <a:xfrm>
            <a:off x="6359044" y="2077750"/>
            <a:ext cx="464400" cy="32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s2</a:t>
            </a:r>
            <a:endParaRPr/>
          </a:p>
        </p:txBody>
      </p:sp>
      <p:sp>
        <p:nvSpPr>
          <p:cNvPr id="3593" name="Google Shape;3593;p222"/>
          <p:cNvSpPr txBox="1"/>
          <p:nvPr/>
        </p:nvSpPr>
        <p:spPr>
          <a:xfrm>
            <a:off x="4110812" y="4130495"/>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h3</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(10.0.3.3)</a:t>
            </a:r>
            <a:endParaRPr/>
          </a:p>
        </p:txBody>
      </p:sp>
      <p:sp>
        <p:nvSpPr>
          <p:cNvPr id="3594" name="Google Shape;3594;p222"/>
          <p:cNvSpPr txBox="1"/>
          <p:nvPr/>
        </p:nvSpPr>
        <p:spPr>
          <a:xfrm>
            <a:off x="7807012" y="1247534"/>
            <a:ext cx="947626"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a:t>
            </a:r>
            <a:endParaRPr/>
          </a:p>
        </p:txBody>
      </p:sp>
      <p:sp>
        <p:nvSpPr>
          <p:cNvPr id="3595" name="Google Shape;3595;p222"/>
          <p:cNvSpPr/>
          <p:nvPr/>
        </p:nvSpPr>
        <p:spPr>
          <a:xfrm>
            <a:off x="1942744" y="1589698"/>
            <a:ext cx="5186343" cy="302217"/>
          </a:xfrm>
          <a:custGeom>
            <a:rect b="b" l="l" r="r" t="t"/>
            <a:pathLst>
              <a:path extrusionOk="0" h="120000" w="12000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596" name="Google Shape;3596;p222"/>
          <p:cNvGrpSpPr/>
          <p:nvPr/>
        </p:nvGrpSpPr>
        <p:grpSpPr>
          <a:xfrm>
            <a:off x="1282810" y="2101118"/>
            <a:ext cx="620958" cy="223618"/>
            <a:chOff x="12523788" y="-511175"/>
            <a:chExt cx="13454062" cy="4845051"/>
          </a:xfrm>
        </p:grpSpPr>
        <p:sp>
          <p:nvSpPr>
            <p:cNvPr id="3597" name="Google Shape;359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8" name="Google Shape;359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599" name="Google Shape;359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0" name="Google Shape;360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1" name="Google Shape;360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2" name="Google Shape;360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3" name="Google Shape;360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4" name="Google Shape;360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05" name="Google Shape;3605;p222"/>
          <p:cNvSpPr txBox="1"/>
          <p:nvPr/>
        </p:nvSpPr>
        <p:spPr>
          <a:xfrm>
            <a:off x="200021" y="1893911"/>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h11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(10.0.1.11)</a:t>
            </a:r>
            <a:endParaRPr/>
          </a:p>
        </p:txBody>
      </p:sp>
      <p:grpSp>
        <p:nvGrpSpPr>
          <p:cNvPr id="3606" name="Google Shape;3606;p222"/>
          <p:cNvGrpSpPr/>
          <p:nvPr/>
        </p:nvGrpSpPr>
        <p:grpSpPr>
          <a:xfrm>
            <a:off x="7181896" y="2069382"/>
            <a:ext cx="620958" cy="223618"/>
            <a:chOff x="12523788" y="-511175"/>
            <a:chExt cx="13454062" cy="4845051"/>
          </a:xfrm>
        </p:grpSpPr>
        <p:sp>
          <p:nvSpPr>
            <p:cNvPr id="3607" name="Google Shape;3607;p222"/>
            <p:cNvSpPr/>
            <p:nvPr/>
          </p:nvSpPr>
          <p:spPr>
            <a:xfrm>
              <a:off x="12523788" y="-511175"/>
              <a:ext cx="13454062" cy="4845050"/>
            </a:xfrm>
            <a:custGeom>
              <a:rect b="b" l="l" r="r" t="t"/>
              <a:pathLst>
                <a:path extrusionOk="0" h="120000" w="12000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8" name="Google Shape;3608;p222"/>
            <p:cNvSpPr/>
            <p:nvPr/>
          </p:nvSpPr>
          <p:spPr>
            <a:xfrm>
              <a:off x="12523788" y="722313"/>
              <a:ext cx="12231687" cy="3611563"/>
            </a:xfrm>
            <a:custGeom>
              <a:rect b="b" l="l" r="r" t="t"/>
              <a:pathLst>
                <a:path extrusionOk="0" h="120000" w="12000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09" name="Google Shape;3609;p222"/>
            <p:cNvSpPr/>
            <p:nvPr/>
          </p:nvSpPr>
          <p:spPr>
            <a:xfrm>
              <a:off x="18637250" y="722313"/>
              <a:ext cx="6118225" cy="3611563"/>
            </a:xfrm>
            <a:custGeom>
              <a:rect b="b" l="l" r="r" t="t"/>
              <a:pathLst>
                <a:path extrusionOk="0" h="120000" w="12000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0" name="Google Shape;3610;p222"/>
            <p:cNvSpPr/>
            <p:nvPr/>
          </p:nvSpPr>
          <p:spPr>
            <a:xfrm>
              <a:off x="24755475" y="-511175"/>
              <a:ext cx="1222375" cy="4845050"/>
            </a:xfrm>
            <a:custGeom>
              <a:rect b="b" l="l" r="r" t="t"/>
              <a:pathLst>
                <a:path extrusionOk="0" h="120000" w="12000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1" name="Google Shape;3611;p222"/>
            <p:cNvSpPr/>
            <p:nvPr/>
          </p:nvSpPr>
          <p:spPr>
            <a:xfrm>
              <a:off x="12523788" y="-511175"/>
              <a:ext cx="13454062" cy="1233488"/>
            </a:xfrm>
            <a:custGeom>
              <a:rect b="b" l="l" r="r" t="t"/>
              <a:pathLst>
                <a:path extrusionOk="0" h="120000" w="12000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2" name="Google Shape;3612;p222"/>
            <p:cNvSpPr/>
            <p:nvPr/>
          </p:nvSpPr>
          <p:spPr>
            <a:xfrm>
              <a:off x="13247688" y="1601788"/>
              <a:ext cx="10782300" cy="1912938"/>
            </a:xfrm>
            <a:prstGeom prst="rect">
              <a:avLst/>
            </a:prstGeom>
            <a:solidFill>
              <a:srgbClr val="3D3D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3" name="Google Shape;3613;p222"/>
            <p:cNvSpPr/>
            <p:nvPr/>
          </p:nvSpPr>
          <p:spPr>
            <a:xfrm>
              <a:off x="13247688" y="1601788"/>
              <a:ext cx="5389562" cy="1912938"/>
            </a:xfrm>
            <a:prstGeom prst="rect">
              <a:avLst/>
            </a:prstGeom>
            <a:solidFill>
              <a:srgbClr val="4B4A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3614" name="Google Shape;3614;p222"/>
            <p:cNvSpPr/>
            <p:nvPr/>
          </p:nvSpPr>
          <p:spPr>
            <a:xfrm>
              <a:off x="13874750" y="2247900"/>
              <a:ext cx="604837" cy="619125"/>
            </a:xfrm>
            <a:prstGeom prst="rect">
              <a:avLst/>
            </a:prstGeom>
            <a:solidFill>
              <a:srgbClr val="60BA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grpSp>
      <p:sp>
        <p:nvSpPr>
          <p:cNvPr id="3615" name="Google Shape;3615;p222"/>
          <p:cNvSpPr txBox="1"/>
          <p:nvPr/>
        </p:nvSpPr>
        <p:spPr>
          <a:xfrm>
            <a:off x="7789272" y="1860345"/>
            <a:ext cx="1049928" cy="5650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0" i="0" lang="en-US" sz="1400" u="none" cap="none" strike="noStrike">
                <a:solidFill>
                  <a:srgbClr val="000000"/>
                </a:solidFill>
                <a:latin typeface="Arial"/>
                <a:ea typeface="Arial"/>
                <a:cs typeface="Arial"/>
                <a:sym typeface="Arial"/>
              </a:rPr>
              <a:t>h22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(10.0.2.22)</a:t>
            </a:r>
            <a:endParaRPr/>
          </a:p>
        </p:txBody>
      </p:sp>
      <p:cxnSp>
        <p:nvCxnSpPr>
          <p:cNvPr id="3616" name="Google Shape;3616;p222"/>
          <p:cNvCxnSpPr>
            <a:stCxn id="3560" idx="1"/>
            <a:endCxn id="3557" idx="3"/>
          </p:cNvCxnSpPr>
          <p:nvPr/>
        </p:nvCxnSpPr>
        <p:spPr>
          <a:xfrm rot="10800000">
            <a:off x="6580696" y="1945112"/>
            <a:ext cx="601200" cy="181200"/>
          </a:xfrm>
          <a:prstGeom prst="straightConnector1">
            <a:avLst/>
          </a:prstGeom>
          <a:noFill/>
          <a:ln cap="flat" cmpd="sng" w="9525">
            <a:solidFill>
              <a:srgbClr val="A5A5A5"/>
            </a:solidFill>
            <a:prstDash val="solid"/>
            <a:round/>
            <a:headEnd len="sm" w="sm" type="none"/>
            <a:tailEnd len="sm" w="sm" type="none"/>
          </a:ln>
        </p:spPr>
      </p:cxnSp>
      <p:sp>
        <p:nvSpPr>
          <p:cNvPr id="3617" name="Google Shape;3617;p222"/>
          <p:cNvSpPr/>
          <p:nvPr/>
        </p:nvSpPr>
        <p:spPr>
          <a:xfrm>
            <a:off x="1892646" y="1999937"/>
            <a:ext cx="5251500" cy="200100"/>
          </a:xfrm>
          <a:custGeom>
            <a:rect b="b" l="l" r="r" t="t"/>
            <a:pathLst>
              <a:path extrusionOk="0" h="120000" w="120000">
                <a:moveTo>
                  <a:pt x="0" y="120000"/>
                </a:moveTo>
                <a:cubicBezTo>
                  <a:pt x="5940" y="78948"/>
                  <a:pt x="11881" y="37898"/>
                  <a:pt x="21818" y="20146"/>
                </a:cubicBezTo>
                <a:cubicBezTo>
                  <a:pt x="31754" y="2394"/>
                  <a:pt x="59619" y="13489"/>
                  <a:pt x="59619" y="13489"/>
                </a:cubicBezTo>
                <a:cubicBezTo>
                  <a:pt x="72388" y="11270"/>
                  <a:pt x="88372" y="-10919"/>
                  <a:pt x="98435" y="6832"/>
                </a:cubicBezTo>
                <a:cubicBezTo>
                  <a:pt x="108498" y="24584"/>
                  <a:pt x="120000" y="120000"/>
                  <a:pt x="120000" y="120000"/>
                </a:cubicBezTo>
              </a:path>
            </a:pathLst>
          </a:cu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8" name="Google Shape;3618;p222"/>
          <p:cNvSpPr/>
          <p:nvPr/>
        </p:nvSpPr>
        <p:spPr>
          <a:xfrm>
            <a:off x="2995989" y="1052373"/>
            <a:ext cx="1191071" cy="575889"/>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Fine …</a:t>
            </a:r>
            <a:endParaRPr/>
          </a:p>
        </p:txBody>
      </p:sp>
      <p:sp>
        <p:nvSpPr>
          <p:cNvPr id="3619" name="Google Shape;3619;p222"/>
          <p:cNvSpPr/>
          <p:nvPr/>
        </p:nvSpPr>
        <p:spPr>
          <a:xfrm>
            <a:off x="2996125" y="1015581"/>
            <a:ext cx="1401000" cy="576000"/>
          </a:xfrm>
          <a:prstGeom prst="wedgeRoundRectCallout">
            <a:avLst>
              <a:gd fmla="val -52083" name="adj1"/>
              <a:gd fmla="val 79525" name="adj2"/>
              <a:gd fmla="val 16667" name="adj3"/>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rPr b="1" i="0" lang="en-US" sz="1400" u="none" cap="none" strike="noStrike">
                <a:solidFill>
                  <a:srgbClr val="FF0000"/>
                </a:solidFill>
                <a:latin typeface="Arial"/>
                <a:ea typeface="Arial"/>
                <a:cs typeface="Arial"/>
                <a:sym typeface="Arial"/>
              </a:rPr>
              <a:t>Congestion!</a:t>
            </a:r>
            <a:endParaRPr/>
          </a:p>
        </p:txBody>
      </p:sp>
      <p:grpSp>
        <p:nvGrpSpPr>
          <p:cNvPr id="3620" name="Google Shape;3620;p222"/>
          <p:cNvGrpSpPr/>
          <p:nvPr/>
        </p:nvGrpSpPr>
        <p:grpSpPr>
          <a:xfrm>
            <a:off x="156004" y="2690650"/>
            <a:ext cx="1930342" cy="1213525"/>
            <a:chOff x="153450" y="2690650"/>
            <a:chExt cx="1757893" cy="1213525"/>
          </a:xfrm>
        </p:grpSpPr>
        <p:sp>
          <p:nvSpPr>
            <p:cNvPr id="3621" name="Google Shape;3621;p222"/>
            <p:cNvSpPr/>
            <p:nvPr/>
          </p:nvSpPr>
          <p:spPr>
            <a:xfrm rot="10800000">
              <a:off x="153450" y="2695175"/>
              <a:ext cx="1604400" cy="1209000"/>
            </a:xfrm>
            <a:prstGeom prst="wedgeRoundRectCallout">
              <a:avLst>
                <a:gd fmla="val -41740" name="adj1"/>
                <a:gd fmla="val 77187"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222"/>
            <p:cNvSpPr txBox="1"/>
            <p:nvPr/>
          </p:nvSpPr>
          <p:spPr>
            <a:xfrm>
              <a:off x="196843" y="2690650"/>
              <a:ext cx="1714500" cy="10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Hosts can infer congestion:</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RTT</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Packet drops</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Dup Acks</a:t>
              </a:r>
              <a:endParaRPr/>
            </a:p>
          </p:txBody>
        </p:sp>
      </p:grpSp>
      <p:grpSp>
        <p:nvGrpSpPr>
          <p:cNvPr id="3623" name="Google Shape;3623;p222"/>
          <p:cNvGrpSpPr/>
          <p:nvPr/>
        </p:nvGrpSpPr>
        <p:grpSpPr>
          <a:xfrm>
            <a:off x="2346350" y="2874475"/>
            <a:ext cx="1413725" cy="684600"/>
            <a:chOff x="2346350" y="2874475"/>
            <a:chExt cx="1413725" cy="684600"/>
          </a:xfrm>
        </p:grpSpPr>
        <p:sp>
          <p:nvSpPr>
            <p:cNvPr id="3624" name="Google Shape;3624;p222"/>
            <p:cNvSpPr/>
            <p:nvPr/>
          </p:nvSpPr>
          <p:spPr>
            <a:xfrm rot="10800000">
              <a:off x="2368975" y="2874475"/>
              <a:ext cx="1391100" cy="684600"/>
            </a:xfrm>
            <a:prstGeom prst="wedgeRoundRectCallout">
              <a:avLst>
                <a:gd fmla="val 27349" name="adj1"/>
                <a:gd fmla="val 117536" name="adj2"/>
                <a:gd fmla="val 16667" name="adj3"/>
              </a:avLst>
            </a:prstGeom>
            <a:gradFill>
              <a:gsLst>
                <a:gs pos="0">
                  <a:srgbClr val="9FC3FF"/>
                </a:gs>
                <a:gs pos="35000">
                  <a:srgbClr val="BDD5FF"/>
                </a:gs>
                <a:gs pos="100000">
                  <a:srgbClr val="E4EEFF"/>
                </a:gs>
              </a:gsLst>
              <a:lin ang="16200038" scaled="0"/>
            </a:gradFill>
            <a:ln cap="flat" cmpd="sng" w="9525">
              <a:solidFill>
                <a:srgbClr val="4A7DBA"/>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5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222"/>
            <p:cNvSpPr txBox="1"/>
            <p:nvPr/>
          </p:nvSpPr>
          <p:spPr>
            <a:xfrm>
              <a:off x="2346350" y="2952700"/>
              <a:ext cx="1391100" cy="47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Switches can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help!</a:t>
              </a:r>
              <a:endParaRPr/>
            </a:p>
          </p:txBody>
        </p:sp>
      </p:grpSp>
      <p:sp>
        <p:nvSpPr>
          <p:cNvPr id="3626" name="Google Shape;3626;p222"/>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6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1" name="Shape 3631"/>
        <p:cNvGrpSpPr/>
        <p:nvPr/>
      </p:nvGrpSpPr>
      <p:grpSpPr>
        <a:xfrm>
          <a:off x="0" y="0"/>
          <a:ext cx="0" cy="0"/>
          <a:chOff x="0" y="0"/>
          <a:chExt cx="0" cy="0"/>
        </a:xfrm>
      </p:grpSpPr>
      <p:sp>
        <p:nvSpPr>
          <p:cNvPr id="3632" name="Google Shape;3632;p223"/>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Monitoring &amp; Debugging</a:t>
            </a:r>
            <a:endParaRPr/>
          </a:p>
        </p:txBody>
      </p:sp>
      <p:pic>
        <p:nvPicPr>
          <p:cNvPr id="3633" name="Google Shape;3633;p223"/>
          <p:cNvPicPr preferRelativeResize="0"/>
          <p:nvPr/>
        </p:nvPicPr>
        <p:blipFill rotWithShape="1">
          <a:blip r:embed="rId3">
            <a:alphaModFix amt="48000"/>
          </a:blip>
          <a:srcRect b="0" l="0" r="0" t="0"/>
          <a:stretch/>
        </p:blipFill>
        <p:spPr>
          <a:xfrm>
            <a:off x="1453448" y="838795"/>
            <a:ext cx="5945891" cy="3934275"/>
          </a:xfrm>
          <a:prstGeom prst="rect">
            <a:avLst/>
          </a:prstGeom>
          <a:noFill/>
          <a:ln>
            <a:noFill/>
          </a:ln>
        </p:spPr>
      </p:pic>
      <p:sp>
        <p:nvSpPr>
          <p:cNvPr id="3634" name="Google Shape;3634;p223"/>
          <p:cNvSpPr txBox="1"/>
          <p:nvPr/>
        </p:nvSpPr>
        <p:spPr>
          <a:xfrm>
            <a:off x="4020200" y="3903500"/>
            <a:ext cx="1241400" cy="79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Arial"/>
                <a:ea typeface="Arial"/>
                <a:cs typeface="Arial"/>
                <a:sym typeface="Arial"/>
              </a:rPr>
              <a:t>s1</a:t>
            </a:r>
            <a:endParaRPr/>
          </a:p>
        </p:txBody>
      </p:sp>
      <p:cxnSp>
        <p:nvCxnSpPr>
          <p:cNvPr id="3635" name="Google Shape;3635;p223"/>
          <p:cNvCxnSpPr/>
          <p:nvPr/>
        </p:nvCxnSpPr>
        <p:spPr>
          <a:xfrm rot="10800000">
            <a:off x="863050" y="1430575"/>
            <a:ext cx="1218000" cy="1214100"/>
          </a:xfrm>
          <a:prstGeom prst="straightConnector1">
            <a:avLst/>
          </a:prstGeom>
          <a:noFill/>
          <a:ln cap="flat" cmpd="sng" w="38100">
            <a:solidFill>
              <a:srgbClr val="666666"/>
            </a:solidFill>
            <a:prstDash val="solid"/>
            <a:round/>
            <a:headEnd len="sm" w="sm" type="none"/>
            <a:tailEnd len="sm" w="sm" type="none"/>
          </a:ln>
        </p:spPr>
      </p:cxnSp>
      <p:cxnSp>
        <p:nvCxnSpPr>
          <p:cNvPr id="3636" name="Google Shape;3636;p223"/>
          <p:cNvCxnSpPr/>
          <p:nvPr/>
        </p:nvCxnSpPr>
        <p:spPr>
          <a:xfrm flipH="1">
            <a:off x="827650" y="2599775"/>
            <a:ext cx="1253400" cy="1277100"/>
          </a:xfrm>
          <a:prstGeom prst="straightConnector1">
            <a:avLst/>
          </a:prstGeom>
          <a:noFill/>
          <a:ln cap="flat" cmpd="sng" w="38100">
            <a:solidFill>
              <a:srgbClr val="666666"/>
            </a:solidFill>
            <a:prstDash val="solid"/>
            <a:round/>
            <a:headEnd len="sm" w="sm" type="none"/>
            <a:tailEnd len="sm" w="sm" type="none"/>
          </a:ln>
        </p:spPr>
      </p:cxnSp>
      <p:cxnSp>
        <p:nvCxnSpPr>
          <p:cNvPr id="3637" name="Google Shape;3637;p223"/>
          <p:cNvCxnSpPr/>
          <p:nvPr/>
        </p:nvCxnSpPr>
        <p:spPr>
          <a:xfrm flipH="1">
            <a:off x="6834300" y="2680250"/>
            <a:ext cx="2004900" cy="21000"/>
          </a:xfrm>
          <a:prstGeom prst="straightConnector1">
            <a:avLst/>
          </a:prstGeom>
          <a:noFill/>
          <a:ln cap="flat" cmpd="sng" w="38100">
            <a:solidFill>
              <a:srgbClr val="666666"/>
            </a:solidFill>
            <a:prstDash val="solid"/>
            <a:round/>
            <a:headEnd len="sm" w="sm" type="none"/>
            <a:tailEnd len="sm" w="sm" type="none"/>
          </a:ln>
        </p:spPr>
      </p:cxnSp>
      <p:cxnSp>
        <p:nvCxnSpPr>
          <p:cNvPr id="3638" name="Google Shape;3638;p223"/>
          <p:cNvCxnSpPr/>
          <p:nvPr/>
        </p:nvCxnSpPr>
        <p:spPr>
          <a:xfrm>
            <a:off x="6834300"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39" name="Google Shape;3639;p223"/>
          <p:cNvSpPr/>
          <p:nvPr/>
        </p:nvSpPr>
        <p:spPr>
          <a:xfrm>
            <a:off x="5664725"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223"/>
          <p:cNvSpPr/>
          <p:nvPr/>
        </p:nvSpPr>
        <p:spPr>
          <a:xfrm>
            <a:off x="6549200"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223"/>
          <p:cNvSpPr/>
          <p:nvPr/>
        </p:nvSpPr>
        <p:spPr>
          <a:xfrm>
            <a:off x="6261338"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223"/>
          <p:cNvSpPr/>
          <p:nvPr/>
        </p:nvSpPr>
        <p:spPr>
          <a:xfrm>
            <a:off x="5356025" y="2442350"/>
            <a:ext cx="267000" cy="479700"/>
          </a:xfrm>
          <a:prstGeom prst="rect">
            <a:avLst/>
          </a:prstGeom>
          <a:solidFill>
            <a:srgbClr val="3E7F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223"/>
          <p:cNvSpPr/>
          <p:nvPr/>
        </p:nvSpPr>
        <p:spPr>
          <a:xfrm>
            <a:off x="5952600" y="2442350"/>
            <a:ext cx="267000" cy="47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44" name="Google Shape;3644;p223"/>
          <p:cNvCxnSpPr/>
          <p:nvPr/>
        </p:nvCxnSpPr>
        <p:spPr>
          <a:xfrm rot="10800000">
            <a:off x="4977900" y="24423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5" name="Google Shape;3645;p223"/>
          <p:cNvCxnSpPr/>
          <p:nvPr/>
        </p:nvCxnSpPr>
        <p:spPr>
          <a:xfrm rot="10800000">
            <a:off x="4977900" y="2939150"/>
            <a:ext cx="1856400" cy="0"/>
          </a:xfrm>
          <a:prstGeom prst="straightConnector1">
            <a:avLst/>
          </a:prstGeom>
          <a:noFill/>
          <a:ln cap="flat" cmpd="sng" w="28575">
            <a:solidFill>
              <a:srgbClr val="000000"/>
            </a:solidFill>
            <a:prstDash val="solid"/>
            <a:round/>
            <a:headEnd len="sm" w="sm" type="none"/>
            <a:tailEnd len="sm" w="sm" type="none"/>
          </a:ln>
        </p:spPr>
      </p:cxnSp>
      <p:cxnSp>
        <p:nvCxnSpPr>
          <p:cNvPr id="3646" name="Google Shape;3646;p223"/>
          <p:cNvCxnSpPr/>
          <p:nvPr/>
        </p:nvCxnSpPr>
        <p:spPr>
          <a:xfrm>
            <a:off x="654920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7" name="Google Shape;3647;p223"/>
          <p:cNvCxnSpPr/>
          <p:nvPr/>
        </p:nvCxnSpPr>
        <p:spPr>
          <a:xfrm>
            <a:off x="62404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8" name="Google Shape;3648;p223"/>
          <p:cNvCxnSpPr/>
          <p:nvPr/>
        </p:nvCxnSpPr>
        <p:spPr>
          <a:xfrm>
            <a:off x="5931750"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49" name="Google Shape;3649;p223"/>
          <p:cNvCxnSpPr/>
          <p:nvPr/>
        </p:nvCxnSpPr>
        <p:spPr>
          <a:xfrm>
            <a:off x="5643875" y="2442350"/>
            <a:ext cx="0" cy="496800"/>
          </a:xfrm>
          <a:prstGeom prst="straightConnector1">
            <a:avLst/>
          </a:prstGeom>
          <a:noFill/>
          <a:ln cap="flat" cmpd="sng" w="28575">
            <a:solidFill>
              <a:srgbClr val="000000"/>
            </a:solidFill>
            <a:prstDash val="solid"/>
            <a:round/>
            <a:headEnd len="sm" w="sm" type="none"/>
            <a:tailEnd len="sm" w="sm" type="none"/>
          </a:ln>
        </p:spPr>
      </p:cxnSp>
      <p:cxnSp>
        <p:nvCxnSpPr>
          <p:cNvPr id="3650" name="Google Shape;3650;p223"/>
          <p:cNvCxnSpPr/>
          <p:nvPr/>
        </p:nvCxnSpPr>
        <p:spPr>
          <a:xfrm>
            <a:off x="5356025" y="2442350"/>
            <a:ext cx="0" cy="496800"/>
          </a:xfrm>
          <a:prstGeom prst="straightConnector1">
            <a:avLst/>
          </a:prstGeom>
          <a:noFill/>
          <a:ln cap="flat" cmpd="sng" w="28575">
            <a:solidFill>
              <a:srgbClr val="000000"/>
            </a:solidFill>
            <a:prstDash val="solid"/>
            <a:round/>
            <a:headEnd len="sm" w="sm" type="none"/>
            <a:tailEnd len="sm" w="sm" type="none"/>
          </a:ln>
        </p:spPr>
      </p:cxnSp>
      <p:sp>
        <p:nvSpPr>
          <p:cNvPr id="3651" name="Google Shape;3651;p223"/>
          <p:cNvSpPr/>
          <p:nvPr/>
        </p:nvSpPr>
        <p:spPr>
          <a:xfrm>
            <a:off x="1040525" y="2837800"/>
            <a:ext cx="4174099" cy="827675"/>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524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3"/>
          <p:cNvSpPr/>
          <p:nvPr/>
        </p:nvSpPr>
        <p:spPr>
          <a:xfrm flipH="1" rot="10800000">
            <a:off x="1158775" y="1738165"/>
            <a:ext cx="3949105" cy="861610"/>
          </a:xfrm>
          <a:custGeom>
            <a:rect b="b" l="l" r="r" t="t"/>
            <a:pathLst>
              <a:path extrusionOk="0" h="120000" w="120000">
                <a:moveTo>
                  <a:pt x="0" y="120000"/>
                </a:moveTo>
                <a:cubicBezTo>
                  <a:pt x="4801" y="103710"/>
                  <a:pt x="8811" y="42281"/>
                  <a:pt x="28811" y="22284"/>
                </a:cubicBezTo>
                <a:cubicBezTo>
                  <a:pt x="48811" y="2283"/>
                  <a:pt x="104801" y="3711"/>
                  <a:pt x="120000" y="0"/>
                </a:cubicBezTo>
              </a:path>
            </a:pathLst>
          </a:custGeom>
          <a:noFill/>
          <a:ln cap="flat" cmpd="sng" w="114300">
            <a:solidFill>
              <a:srgbClr val="4A7D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3"/>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pic>
        <p:nvPicPr>
          <p:cNvPr descr="ipv4_header.png" id="3658" name="Google Shape;3658;p224"/>
          <p:cNvPicPr preferRelativeResize="0"/>
          <p:nvPr/>
        </p:nvPicPr>
        <p:blipFill rotWithShape="1">
          <a:blip r:embed="rId3">
            <a:alphaModFix/>
          </a:blip>
          <a:srcRect b="0" l="0" r="0" t="0"/>
          <a:stretch/>
        </p:blipFill>
        <p:spPr>
          <a:xfrm>
            <a:off x="1130787" y="886550"/>
            <a:ext cx="6882425" cy="3805775"/>
          </a:xfrm>
          <a:prstGeom prst="rect">
            <a:avLst/>
          </a:prstGeom>
          <a:noFill/>
          <a:ln>
            <a:noFill/>
          </a:ln>
        </p:spPr>
      </p:pic>
      <p:sp>
        <p:nvSpPr>
          <p:cNvPr id="3659" name="Google Shape;3659;p224"/>
          <p:cNvSpPr txBox="1"/>
          <p:nvPr>
            <p:ph type="title"/>
          </p:nvPr>
        </p:nvSpPr>
        <p:spPr>
          <a:xfrm>
            <a:off x="152400" y="6744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0" name="Google Shape;3660;p224"/>
          <p:cNvSpPr/>
          <p:nvPr/>
        </p:nvSpPr>
        <p:spPr>
          <a:xfrm>
            <a:off x="3109750" y="1283925"/>
            <a:ext cx="1478100" cy="479700"/>
          </a:xfrm>
          <a:prstGeom prst="rect">
            <a:avLst/>
          </a:prstGeom>
          <a:solidFill>
            <a:schemeClr val="accent6"/>
          </a:solidFill>
          <a:ln cap="flat" cmpd="sng" w="9525">
            <a:solidFill>
              <a:srgbClr val="BD4B48"/>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
              <a:buFont typeface="Arial"/>
              <a:buNone/>
            </a:pPr>
            <a:r>
              <a:rPr b="0" i="0" lang="en-US" sz="1400" u="none" cap="none" strike="noStrike">
                <a:solidFill>
                  <a:schemeClr val="lt1"/>
                </a:solidFill>
                <a:latin typeface="Arial"/>
                <a:ea typeface="Arial"/>
                <a:cs typeface="Arial"/>
                <a:sym typeface="Arial"/>
              </a:rPr>
              <a:t>TOS</a:t>
            </a:r>
            <a:endParaRPr/>
          </a:p>
        </p:txBody>
      </p:sp>
      <p:sp>
        <p:nvSpPr>
          <p:cNvPr id="3661" name="Google Shape;3661;p224"/>
          <p:cNvSpPr/>
          <p:nvPr/>
        </p:nvSpPr>
        <p:spPr>
          <a:xfrm rot="10800000">
            <a:off x="4192092" y="1275384"/>
            <a:ext cx="478500" cy="496800"/>
          </a:xfrm>
          <a:prstGeom prst="ellipse">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2" name="Google Shape;3662;p224"/>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225"/>
          <p:cNvSpPr txBox="1"/>
          <p:nvPr>
            <p:ph type="title"/>
          </p:nvPr>
        </p:nvSpPr>
        <p:spPr>
          <a:xfrm>
            <a:off x="152400" y="127400"/>
            <a:ext cx="8686800" cy="4798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a:t>
            </a:r>
            <a:endParaRPr/>
          </a:p>
        </p:txBody>
      </p:sp>
      <p:sp>
        <p:nvSpPr>
          <p:cNvPr id="3668" name="Google Shape;3668;p225"/>
          <p:cNvSpPr txBox="1"/>
          <p:nvPr>
            <p:ph idx="1" type="body"/>
          </p:nvPr>
        </p:nvSpPr>
        <p:spPr>
          <a:xfrm>
            <a:off x="152400" y="742951"/>
            <a:ext cx="8686800" cy="41148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Explicit Congestion Notification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00</a:t>
            </a:r>
            <a:r>
              <a:rPr b="0" i="0" lang="en-US" sz="1800" u="none" cap="none" strike="noStrike">
                <a:solidFill>
                  <a:schemeClr val="dk1"/>
                </a:solidFill>
                <a:latin typeface="Arial"/>
                <a:ea typeface="Arial"/>
                <a:cs typeface="Arial"/>
                <a:sym typeface="Arial"/>
              </a:rPr>
              <a:t>: Non ECN-Capable Transport, Non-ECT</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10</a:t>
            </a:r>
            <a:r>
              <a:rPr b="0" i="0" lang="en-US" sz="1800" u="none" cap="none" strike="noStrike">
                <a:solidFill>
                  <a:schemeClr val="dk1"/>
                </a:solidFill>
                <a:latin typeface="Arial"/>
                <a:ea typeface="Arial"/>
                <a:cs typeface="Arial"/>
                <a:sym typeface="Arial"/>
              </a:rPr>
              <a:t>: ECN Capable Transport, ECT(0)</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01</a:t>
            </a:r>
            <a:r>
              <a:rPr b="0" i="0" lang="en-US" sz="1800" u="none" cap="none" strike="noStrike">
                <a:solidFill>
                  <a:schemeClr val="dk1"/>
                </a:solidFill>
                <a:latin typeface="Arial"/>
                <a:ea typeface="Arial"/>
                <a:cs typeface="Arial"/>
                <a:sym typeface="Arial"/>
              </a:rPr>
              <a:t>: ECN Capable Transport, ECT(1)</a:t>
            </a:r>
            <a:endParaRPr/>
          </a:p>
          <a:p>
            <a:pPr indent="-93980" lvl="1" marL="411480" marR="0" rtl="0" algn="l">
              <a:lnSpc>
                <a:spcPct val="115000"/>
              </a:lnSpc>
              <a:spcBef>
                <a:spcPts val="112"/>
              </a:spcBef>
              <a:spcAft>
                <a:spcPts val="0"/>
              </a:spcAft>
              <a:buClr>
                <a:srgbClr val="205867"/>
              </a:buClr>
              <a:buSzPts val="1800"/>
              <a:buFont typeface="Merriweather Sans"/>
              <a:buChar char="◦"/>
            </a:pPr>
            <a:r>
              <a:rPr b="0" i="0" lang="en-US" sz="1800" u="none" cap="none" strike="noStrike">
                <a:solidFill>
                  <a:schemeClr val="dk1"/>
                </a:solidFill>
                <a:latin typeface="Consolas"/>
                <a:ea typeface="Consolas"/>
                <a:cs typeface="Consolas"/>
                <a:sym typeface="Consolas"/>
              </a:rPr>
              <a:t>11</a:t>
            </a:r>
            <a:r>
              <a:rPr b="0" i="0" lang="en-US" sz="1800" u="none" cap="none" strike="noStrike">
                <a:solidFill>
                  <a:schemeClr val="dk1"/>
                </a:solidFill>
                <a:latin typeface="Arial"/>
                <a:ea typeface="Arial"/>
                <a:cs typeface="Arial"/>
                <a:sym typeface="Arial"/>
              </a:rPr>
              <a:t>: Congestion Encountered, CE</a:t>
            </a:r>
            <a:endParaRPr/>
          </a:p>
          <a:p>
            <a:pPr indent="0" lvl="0" marL="0" marR="0" rtl="0" algn="l">
              <a:lnSpc>
                <a:spcPct val="115000"/>
              </a:lnSpc>
              <a:spcBef>
                <a:spcPts val="112"/>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a:p>
            <a:pPr indent="-78740" lvl="0" marL="205740" marR="0" rtl="0" algn="l">
              <a:lnSpc>
                <a:spcPct val="115000"/>
              </a:lnSpc>
              <a:spcBef>
                <a:spcPts val="131"/>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For packets originating from ECT, ECN-capable switches set the CE bit upon congestion</a:t>
            </a:r>
            <a:endParaRPr/>
          </a:p>
          <a:p>
            <a:pPr indent="-93980" lvl="1" marL="411480" marR="0" rtl="0" algn="l">
              <a:lnSpc>
                <a:spcPct val="115000"/>
              </a:lnSpc>
              <a:spcBef>
                <a:spcPts val="131"/>
              </a:spcBef>
              <a:spcAft>
                <a:spcPts val="0"/>
              </a:spcAft>
              <a:buClr>
                <a:srgbClr val="205867"/>
              </a:buClr>
              <a:buSzPts val="1800"/>
              <a:buFont typeface="Merriweather Sans"/>
              <a:buChar char="◦"/>
            </a:pPr>
            <a:r>
              <a:rPr b="0" i="0" lang="en-US" sz="1800" u="none" cap="none" strike="noStrike">
                <a:solidFill>
                  <a:schemeClr val="dk1"/>
                </a:solidFill>
                <a:latin typeface="Arial"/>
                <a:ea typeface="Arial"/>
                <a:cs typeface="Arial"/>
                <a:sym typeface="Arial"/>
              </a:rPr>
              <a:t>E.g., observed queue depth &gt; threshold</a:t>
            </a:r>
            <a:endParaRPr/>
          </a:p>
          <a:p>
            <a:pPr indent="-205740" lvl="0" marL="205740" marR="0" rtl="0" algn="l">
              <a:lnSpc>
                <a:spcPct val="115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69" name="Google Shape;3669;p225"/>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26"/>
          <p:cNvSpPr txBox="1"/>
          <p:nvPr>
            <p:ph type="title"/>
          </p:nvPr>
        </p:nvSpPr>
        <p:spPr>
          <a:xfrm>
            <a:off x="152400" y="127400"/>
            <a:ext cx="86868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75"/>
              <a:buFont typeface="Arial"/>
              <a:buNone/>
            </a:pPr>
            <a:r>
              <a:rPr b="1" i="0" lang="en-US" sz="2700" u="none" cap="none" strike="noStrike">
                <a:solidFill>
                  <a:schemeClr val="dk1"/>
                </a:solidFill>
                <a:latin typeface="Arial"/>
                <a:ea typeface="Arial"/>
                <a:cs typeface="Arial"/>
                <a:sym typeface="Arial"/>
              </a:rPr>
              <a:t>Explicit Congestion Notification in P4</a:t>
            </a:r>
            <a:endParaRPr/>
          </a:p>
        </p:txBody>
      </p:sp>
      <p:sp>
        <p:nvSpPr>
          <p:cNvPr id="3675" name="Google Shape;3675;p226"/>
          <p:cNvSpPr txBox="1"/>
          <p:nvPr>
            <p:ph idx="1" type="body"/>
          </p:nvPr>
        </p:nvSpPr>
        <p:spPr>
          <a:xfrm>
            <a:off x="152400" y="742951"/>
            <a:ext cx="8686800" cy="959700"/>
          </a:xfrm>
          <a:prstGeom prst="rect">
            <a:avLst/>
          </a:prstGeom>
          <a:noFill/>
          <a:ln>
            <a:noFill/>
          </a:ln>
        </p:spPr>
        <p:txBody>
          <a:bodyPr anchorCtr="0" anchor="t" bIns="91425" lIns="91425" spcFirstLastPara="1" rIns="91425" wrap="square" tIns="91425">
            <a:noAutofit/>
          </a:bodyPr>
          <a:lstStyle/>
          <a:p>
            <a:pPr indent="-78740" lvl="0" marL="205740" marR="0" rtl="0" algn="l">
              <a:lnSpc>
                <a:spcPct val="115000"/>
              </a:lnSpc>
              <a:spcBef>
                <a:spcPts val="0"/>
              </a:spcBef>
              <a:spcAft>
                <a:spcPts val="0"/>
              </a:spcAft>
              <a:buClr>
                <a:srgbClr val="3F3151"/>
              </a:buClr>
              <a:buSzPts val="2100"/>
              <a:buFont typeface="Merriweather Sans"/>
              <a:buChar char="•"/>
            </a:pPr>
            <a:r>
              <a:rPr b="1" i="0" lang="en-US" sz="2100" u="none" cap="none" strike="noStrike">
                <a:solidFill>
                  <a:schemeClr val="dk1"/>
                </a:solidFill>
                <a:latin typeface="Arial"/>
                <a:ea typeface="Arial"/>
                <a:cs typeface="Arial"/>
                <a:sym typeface="Arial"/>
              </a:rPr>
              <a:t>The standard data for the V1Model includes the queue depth:</a:t>
            </a:r>
            <a:br>
              <a:rPr b="1" i="0" lang="en-US" sz="2100" u="none" cap="none" strike="noStrike">
                <a:solidFill>
                  <a:schemeClr val="dk1"/>
                </a:solidFill>
                <a:latin typeface="Arial"/>
                <a:ea typeface="Arial"/>
                <a:cs typeface="Arial"/>
                <a:sym typeface="Arial"/>
              </a:rPr>
            </a:br>
            <a:r>
              <a:rPr b="1" i="0" lang="en-US" sz="2100" u="none" cap="none" strike="noStrike">
                <a:solidFill>
                  <a:schemeClr val="dk1"/>
                </a:solidFill>
                <a:latin typeface="Arial"/>
                <a:ea typeface="Arial"/>
                <a:cs typeface="Arial"/>
                <a:sym typeface="Arial"/>
              </a:rPr>
              <a:t>  </a:t>
            </a:r>
            <a:r>
              <a:rPr b="0" i="0" lang="en-US" sz="2100" u="none" cap="none" strike="noStrike">
                <a:solidFill>
                  <a:schemeClr val="dk1"/>
                </a:solidFill>
                <a:latin typeface="Consolas"/>
                <a:ea typeface="Consolas"/>
                <a:cs typeface="Consolas"/>
                <a:sym typeface="Consolas"/>
              </a:rPr>
              <a:t>bit&lt;19&gt; standard_metadata.enq_qdepth</a:t>
            </a:r>
            <a:endParaRPr/>
          </a:p>
          <a:p>
            <a:pPr indent="-205740" lvl="0" marL="205740" marR="0" rtl="0" algn="l">
              <a:lnSpc>
                <a:spcPct val="100000"/>
              </a:lnSpc>
              <a:spcBef>
                <a:spcPts val="150"/>
              </a:spcBef>
              <a:spcAft>
                <a:spcPts val="0"/>
              </a:spcAft>
              <a:buClr>
                <a:srgbClr val="3F3151"/>
              </a:buClr>
              <a:buSzPts val="2100"/>
              <a:buFont typeface="Merriweather Sans"/>
              <a:buNone/>
            </a:pPr>
            <a:r>
              <a:t/>
            </a:r>
            <a:endParaRPr b="1" i="0" sz="2100" u="none" cap="none" strike="noStrike">
              <a:solidFill>
                <a:schemeClr val="dk1"/>
              </a:solidFill>
              <a:latin typeface="Arial"/>
              <a:ea typeface="Arial"/>
              <a:cs typeface="Arial"/>
              <a:sym typeface="Arial"/>
            </a:endParaRPr>
          </a:p>
        </p:txBody>
      </p:sp>
      <p:sp>
        <p:nvSpPr>
          <p:cNvPr id="3676" name="Google Shape;3676;p226"/>
          <p:cNvSpPr/>
          <p:nvPr/>
        </p:nvSpPr>
        <p:spPr>
          <a:xfrm>
            <a:off x="4179094" y="2647950"/>
            <a:ext cx="1582800" cy="1633200"/>
          </a:xfrm>
          <a:prstGeom prst="roundRect">
            <a:avLst>
              <a:gd fmla="val 16667" name="adj"/>
            </a:avLst>
          </a:prstGeom>
          <a:solidFill>
            <a:srgbClr val="C0504D"/>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Traffic</a:t>
            </a:r>
            <a:endParaRPr/>
          </a:p>
          <a:p>
            <a:pPr indent="0" lvl="0" marL="0" marR="0" rtl="0" algn="ctr">
              <a:lnSpc>
                <a:spcPct val="100000"/>
              </a:lnSpc>
              <a:spcBef>
                <a:spcPts val="0"/>
              </a:spcBef>
              <a:spcAft>
                <a:spcPts val="0"/>
              </a:spcAft>
              <a:buClr>
                <a:srgbClr val="FFFFFF"/>
              </a:buClr>
              <a:buSzPts val="450"/>
              <a:buFont typeface="Arial"/>
              <a:buNone/>
            </a:pPr>
            <a:r>
              <a:rPr b="1" i="0" lang="en-US" sz="1800" u="none" cap="none" strike="noStrike">
                <a:solidFill>
                  <a:srgbClr val="FFFFFF"/>
                </a:solidFill>
                <a:latin typeface="Arial"/>
                <a:ea typeface="Arial"/>
                <a:cs typeface="Arial"/>
                <a:sym typeface="Arial"/>
              </a:rPr>
              <a:t>Manager</a:t>
            </a:r>
            <a:endParaRPr/>
          </a:p>
        </p:txBody>
      </p:sp>
      <p:grpSp>
        <p:nvGrpSpPr>
          <p:cNvPr id="3677" name="Google Shape;3677;p226"/>
          <p:cNvGrpSpPr/>
          <p:nvPr/>
        </p:nvGrpSpPr>
        <p:grpSpPr>
          <a:xfrm>
            <a:off x="2910593" y="2654406"/>
            <a:ext cx="1124480" cy="1626817"/>
            <a:chOff x="3140099" y="1954364"/>
            <a:chExt cx="1124480" cy="1626817"/>
          </a:xfrm>
        </p:grpSpPr>
        <p:grpSp>
          <p:nvGrpSpPr>
            <p:cNvPr id="3678" name="Google Shape;3678;p226"/>
            <p:cNvGrpSpPr/>
            <p:nvPr/>
          </p:nvGrpSpPr>
          <p:grpSpPr>
            <a:xfrm>
              <a:off x="3140099" y="1954364"/>
              <a:ext cx="1124480" cy="1626817"/>
              <a:chOff x="1485649" y="3204985"/>
              <a:chExt cx="1124480" cy="2169089"/>
            </a:xfrm>
          </p:grpSpPr>
          <p:sp>
            <p:nvSpPr>
              <p:cNvPr id="3679" name="Google Shape;3679;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80" name="Google Shape;3680;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81" name="Google Shape;3681;p226"/>
            <p:cNvGrpSpPr/>
            <p:nvPr/>
          </p:nvGrpSpPr>
          <p:grpSpPr>
            <a:xfrm>
              <a:off x="3233752" y="2042277"/>
              <a:ext cx="909363" cy="1479767"/>
              <a:chOff x="2449931" y="225721"/>
              <a:chExt cx="909363" cy="1973023"/>
            </a:xfrm>
          </p:grpSpPr>
          <p:sp>
            <p:nvSpPr>
              <p:cNvPr id="3682" name="Google Shape;3682;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3" name="Google Shape;3683;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4" name="Google Shape;3684;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5" name="Google Shape;3685;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6" name="Google Shape;3686;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7" name="Google Shape;3687;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8" name="Google Shape;3688;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89" name="Google Shape;3689;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0" name="Google Shape;3690;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1" name="Google Shape;3691;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2" name="Google Shape;3692;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693" name="Google Shape;3693;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694" name="Google Shape;3694;p226"/>
          <p:cNvGrpSpPr/>
          <p:nvPr/>
        </p:nvGrpSpPr>
        <p:grpSpPr>
          <a:xfrm>
            <a:off x="5950661" y="2688127"/>
            <a:ext cx="1124480" cy="1626817"/>
            <a:chOff x="4590657" y="1960563"/>
            <a:chExt cx="1124480" cy="1626817"/>
          </a:xfrm>
        </p:grpSpPr>
        <p:grpSp>
          <p:nvGrpSpPr>
            <p:cNvPr id="3695" name="Google Shape;3695;p226"/>
            <p:cNvGrpSpPr/>
            <p:nvPr/>
          </p:nvGrpSpPr>
          <p:grpSpPr>
            <a:xfrm>
              <a:off x="4590657" y="1960563"/>
              <a:ext cx="1124480" cy="1626817"/>
              <a:chOff x="1485649" y="3204985"/>
              <a:chExt cx="1124480" cy="2169089"/>
            </a:xfrm>
          </p:grpSpPr>
          <p:sp>
            <p:nvSpPr>
              <p:cNvPr id="3696" name="Google Shape;3696;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697" name="Google Shape;3697;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698" name="Google Shape;3698;p226"/>
            <p:cNvGrpSpPr/>
            <p:nvPr/>
          </p:nvGrpSpPr>
          <p:grpSpPr>
            <a:xfrm>
              <a:off x="4698917" y="2044535"/>
              <a:ext cx="909363" cy="1479767"/>
              <a:chOff x="2449931" y="225721"/>
              <a:chExt cx="909363" cy="1973023"/>
            </a:xfrm>
          </p:grpSpPr>
          <p:sp>
            <p:nvSpPr>
              <p:cNvPr id="3699" name="Google Shape;3699;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0" name="Google Shape;3700;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1" name="Google Shape;3701;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2" name="Google Shape;3702;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3" name="Google Shape;3703;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4" name="Google Shape;3704;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5" name="Google Shape;3705;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6" name="Google Shape;3706;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7" name="Google Shape;3707;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8" name="Google Shape;3708;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09" name="Google Shape;3709;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0" name="Google Shape;3710;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11" name="Google Shape;3711;p226"/>
          <p:cNvGrpSpPr/>
          <p:nvPr/>
        </p:nvGrpSpPr>
        <p:grpSpPr>
          <a:xfrm>
            <a:off x="7305226" y="2687669"/>
            <a:ext cx="1124480" cy="1626817"/>
            <a:chOff x="6019799" y="1969523"/>
            <a:chExt cx="1124480" cy="1626817"/>
          </a:xfrm>
        </p:grpSpPr>
        <p:grpSp>
          <p:nvGrpSpPr>
            <p:cNvPr id="3712" name="Google Shape;3712;p226"/>
            <p:cNvGrpSpPr/>
            <p:nvPr/>
          </p:nvGrpSpPr>
          <p:grpSpPr>
            <a:xfrm>
              <a:off x="6019799" y="1969523"/>
              <a:ext cx="1124480" cy="1626817"/>
              <a:chOff x="1485649" y="3204985"/>
              <a:chExt cx="1124480" cy="2169089"/>
            </a:xfrm>
          </p:grpSpPr>
          <p:sp>
            <p:nvSpPr>
              <p:cNvPr id="3713" name="Google Shape;3713;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14" name="Google Shape;3714;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15" name="Google Shape;3715;p226"/>
            <p:cNvGrpSpPr/>
            <p:nvPr/>
          </p:nvGrpSpPr>
          <p:grpSpPr>
            <a:xfrm>
              <a:off x="6130034" y="2065800"/>
              <a:ext cx="909363" cy="1479767"/>
              <a:chOff x="2449931" y="225721"/>
              <a:chExt cx="909363" cy="1973023"/>
            </a:xfrm>
          </p:grpSpPr>
          <p:sp>
            <p:nvSpPr>
              <p:cNvPr id="3716" name="Google Shape;3716;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7" name="Google Shape;3717;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8" name="Google Shape;3718;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19" name="Google Shape;3719;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0" name="Google Shape;3720;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1" name="Google Shape;3721;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2" name="Google Shape;3722;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3" name="Google Shape;3723;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4" name="Google Shape;3724;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5" name="Google Shape;3725;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6" name="Google Shape;3726;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27" name="Google Shape;3727;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grpSp>
        <p:nvGrpSpPr>
          <p:cNvPr id="3728" name="Google Shape;3728;p226"/>
          <p:cNvGrpSpPr/>
          <p:nvPr/>
        </p:nvGrpSpPr>
        <p:grpSpPr>
          <a:xfrm>
            <a:off x="1591741" y="2674744"/>
            <a:ext cx="1124480" cy="1626817"/>
            <a:chOff x="3140099" y="1954364"/>
            <a:chExt cx="1124480" cy="1626817"/>
          </a:xfrm>
        </p:grpSpPr>
        <p:grpSp>
          <p:nvGrpSpPr>
            <p:cNvPr id="3729" name="Google Shape;3729;p226"/>
            <p:cNvGrpSpPr/>
            <p:nvPr/>
          </p:nvGrpSpPr>
          <p:grpSpPr>
            <a:xfrm>
              <a:off x="3140099" y="1954364"/>
              <a:ext cx="1124480" cy="1626817"/>
              <a:chOff x="1485649" y="3204985"/>
              <a:chExt cx="1124480" cy="2169089"/>
            </a:xfrm>
          </p:grpSpPr>
          <p:sp>
            <p:nvSpPr>
              <p:cNvPr id="3730" name="Google Shape;3730;p226"/>
              <p:cNvSpPr/>
              <p:nvPr/>
            </p:nvSpPr>
            <p:spPr>
              <a:xfrm>
                <a:off x="1492629" y="3216474"/>
                <a:ext cx="1117500" cy="2157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0800" lIns="81625" spcFirstLastPara="1" rIns="81625" wrap="square" tIns="408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731" name="Google Shape;3731;p226"/>
              <p:cNvSpPr/>
              <p:nvPr/>
            </p:nvSpPr>
            <p:spPr>
              <a:xfrm>
                <a:off x="1485649" y="3204985"/>
                <a:ext cx="1124400" cy="2157600"/>
              </a:xfrm>
              <a:prstGeom prst="rect">
                <a:avLst/>
              </a:prstGeom>
              <a:solidFill>
                <a:srgbClr val="FFFFFF">
                  <a:alpha val="69019"/>
                </a:srgbClr>
              </a:solidFill>
              <a:ln cap="flat" cmpd="sng" w="25400">
                <a:solidFill>
                  <a:srgbClr val="4F81B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p:txBody>
          </p:sp>
        </p:grpSp>
        <p:grpSp>
          <p:nvGrpSpPr>
            <p:cNvPr id="3732" name="Google Shape;3732;p226"/>
            <p:cNvGrpSpPr/>
            <p:nvPr/>
          </p:nvGrpSpPr>
          <p:grpSpPr>
            <a:xfrm>
              <a:off x="3233752" y="2042277"/>
              <a:ext cx="909363" cy="1479767"/>
              <a:chOff x="2449931" y="225721"/>
              <a:chExt cx="909363" cy="1973023"/>
            </a:xfrm>
          </p:grpSpPr>
          <p:sp>
            <p:nvSpPr>
              <p:cNvPr id="3733" name="Google Shape;3733;p226"/>
              <p:cNvSpPr/>
              <p:nvPr/>
            </p:nvSpPr>
            <p:spPr>
              <a:xfrm>
                <a:off x="2449931" y="225721"/>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4" name="Google Shape;3734;p226"/>
              <p:cNvSpPr/>
              <p:nvPr/>
            </p:nvSpPr>
            <p:spPr>
              <a:xfrm>
                <a:off x="2449931" y="56313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5" name="Google Shape;3735;p226"/>
              <p:cNvSpPr/>
              <p:nvPr/>
            </p:nvSpPr>
            <p:spPr>
              <a:xfrm>
                <a:off x="2449931" y="902860"/>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6" name="Google Shape;3736;p226"/>
              <p:cNvSpPr/>
              <p:nvPr/>
            </p:nvSpPr>
            <p:spPr>
              <a:xfrm>
                <a:off x="2449931" y="1244322"/>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7" name="Google Shape;3737;p226"/>
              <p:cNvSpPr/>
              <p:nvPr/>
            </p:nvSpPr>
            <p:spPr>
              <a:xfrm>
                <a:off x="2449931" y="1919144"/>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8" name="Google Shape;3738;p226"/>
              <p:cNvSpPr/>
              <p:nvPr/>
            </p:nvSpPr>
            <p:spPr>
              <a:xfrm>
                <a:off x="2449931" y="1581733"/>
                <a:ext cx="527100" cy="279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39" name="Google Shape;3739;p226"/>
              <p:cNvSpPr/>
              <p:nvPr/>
            </p:nvSpPr>
            <p:spPr>
              <a:xfrm rot="5400000">
                <a:off x="3080430" y="231121"/>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0" name="Google Shape;3740;p226"/>
              <p:cNvSpPr/>
              <p:nvPr/>
            </p:nvSpPr>
            <p:spPr>
              <a:xfrm rot="5400000">
                <a:off x="3085094" y="56853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1" name="Google Shape;3741;p226"/>
              <p:cNvSpPr/>
              <p:nvPr/>
            </p:nvSpPr>
            <p:spPr>
              <a:xfrm rot="5400000">
                <a:off x="3085094" y="908260"/>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2" name="Google Shape;3742;p226"/>
              <p:cNvSpPr/>
              <p:nvPr/>
            </p:nvSpPr>
            <p:spPr>
              <a:xfrm rot="5400000">
                <a:off x="3080430" y="125867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3" name="Google Shape;3743;p226"/>
              <p:cNvSpPr/>
              <p:nvPr/>
            </p:nvSpPr>
            <p:spPr>
              <a:xfrm rot="5400000">
                <a:off x="3080430" y="1587133"/>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sp>
            <p:nvSpPr>
              <p:cNvPr id="3744" name="Google Shape;3744;p226"/>
              <p:cNvSpPr/>
              <p:nvPr/>
            </p:nvSpPr>
            <p:spPr>
              <a:xfrm rot="5400000">
                <a:off x="3080430" y="1924544"/>
                <a:ext cx="279600" cy="268800"/>
              </a:xfrm>
              <a:prstGeom prst="trapezoid">
                <a:avLst>
                  <a:gd fmla="val 30807" name="adj"/>
                </a:avLst>
              </a:prstGeom>
              <a:solidFill>
                <a:srgbClr val="D99593"/>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25"/>
                  <a:buFont typeface="Arial"/>
                  <a:buNone/>
                </a:pPr>
                <a:r>
                  <a:t/>
                </a:r>
                <a:endParaRPr b="0" i="0" sz="1125" u="none" cap="none" strike="noStrike">
                  <a:solidFill>
                    <a:srgbClr val="FFFFFF"/>
                  </a:solidFill>
                  <a:latin typeface="Arial"/>
                  <a:ea typeface="Arial"/>
                  <a:cs typeface="Arial"/>
                  <a:sym typeface="Arial"/>
                </a:endParaRPr>
              </a:p>
            </p:txBody>
          </p:sp>
        </p:grpSp>
      </p:grpSp>
      <p:sp>
        <p:nvSpPr>
          <p:cNvPr id="3745" name="Google Shape;3745;p226"/>
          <p:cNvSpPr/>
          <p:nvPr/>
        </p:nvSpPr>
        <p:spPr>
          <a:xfrm rot="5400000">
            <a:off x="2250235" y="2786026"/>
            <a:ext cx="228600" cy="33408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226"/>
          <p:cNvSpPr/>
          <p:nvPr/>
        </p:nvSpPr>
        <p:spPr>
          <a:xfrm rot="5400000">
            <a:off x="7109922" y="3230700"/>
            <a:ext cx="205200" cy="2474700"/>
          </a:xfrm>
          <a:prstGeom prst="rightBrace">
            <a:avLst>
              <a:gd fmla="val 23408" name="adj1"/>
              <a:gd fmla="val 5000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226"/>
          <p:cNvSpPr txBox="1"/>
          <p:nvPr/>
        </p:nvSpPr>
        <p:spPr>
          <a:xfrm>
            <a:off x="6580113" y="4556586"/>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Egress</a:t>
            </a:r>
            <a:endParaRPr/>
          </a:p>
        </p:txBody>
      </p:sp>
      <p:sp>
        <p:nvSpPr>
          <p:cNvPr id="3748" name="Google Shape;3748;p226"/>
          <p:cNvSpPr txBox="1"/>
          <p:nvPr/>
        </p:nvSpPr>
        <p:spPr>
          <a:xfrm>
            <a:off x="1688929" y="4556565"/>
            <a:ext cx="1264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Ingress</a:t>
            </a:r>
            <a:endParaRPr/>
          </a:p>
        </p:txBody>
      </p:sp>
      <p:grpSp>
        <p:nvGrpSpPr>
          <p:cNvPr id="3749" name="Google Shape;3749;p226"/>
          <p:cNvGrpSpPr/>
          <p:nvPr/>
        </p:nvGrpSpPr>
        <p:grpSpPr>
          <a:xfrm>
            <a:off x="706427" y="2650106"/>
            <a:ext cx="722700" cy="1616700"/>
            <a:chOff x="663977" y="2864081"/>
            <a:chExt cx="722700" cy="1616700"/>
          </a:xfrm>
        </p:grpSpPr>
        <p:sp>
          <p:nvSpPr>
            <p:cNvPr id="3750" name="Google Shape;3750;p226"/>
            <p:cNvSpPr/>
            <p:nvPr/>
          </p:nvSpPr>
          <p:spPr>
            <a:xfrm>
              <a:off x="663977" y="2864081"/>
              <a:ext cx="722700" cy="1616700"/>
            </a:xfrm>
            <a:prstGeom prst="rect">
              <a:avLst/>
            </a:prstGeom>
            <a:solidFill>
              <a:srgbClr val="FBD4B4"/>
            </a:solidFill>
            <a:ln cap="flat" cmpd="sng" w="9525">
              <a:solidFill>
                <a:srgbClr val="000000"/>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58300" lIns="116600" spcFirstLastPara="1" rIns="116600" wrap="square" tIns="0">
              <a:noAutofit/>
            </a:bodyPr>
            <a:lstStyle/>
            <a:p>
              <a:pPr indent="0" lvl="0" marL="0" marR="0" rtl="0" algn="ctr">
                <a:lnSpc>
                  <a:spcPct val="95000"/>
                </a:lnSpc>
                <a:spcBef>
                  <a:spcPts val="0"/>
                </a:spcBef>
                <a:spcAft>
                  <a:spcPts val="0"/>
                </a:spcAft>
                <a:buClr>
                  <a:srgbClr val="000000"/>
                </a:buClr>
                <a:buSzPts val="375"/>
                <a:buFont typeface="Arial"/>
                <a:buNone/>
              </a:pPr>
              <a:r>
                <a:rPr b="0" i="0" lang="en-US" sz="1500" u="none" cap="none" strike="noStrike">
                  <a:solidFill>
                    <a:srgbClr val="000000"/>
                  </a:solidFill>
                  <a:latin typeface="Arial"/>
                  <a:ea typeface="Arial"/>
                  <a:cs typeface="Arial"/>
                  <a:sym typeface="Arial"/>
                </a:rPr>
                <a:t> </a:t>
              </a:r>
              <a:endParaRPr/>
            </a:p>
          </p:txBody>
        </p:sp>
        <p:sp>
          <p:nvSpPr>
            <p:cNvPr id="3751" name="Google Shape;3751;p226"/>
            <p:cNvSpPr/>
            <p:nvPr/>
          </p:nvSpPr>
          <p:spPr>
            <a:xfrm>
              <a:off x="734117" y="3021306"/>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2" name="Google Shape;3752;p226"/>
            <p:cNvSpPr/>
            <p:nvPr/>
          </p:nvSpPr>
          <p:spPr>
            <a:xfrm>
              <a:off x="754672" y="349710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3" name="Google Shape;3753;p226"/>
            <p:cNvSpPr/>
            <p:nvPr/>
          </p:nvSpPr>
          <p:spPr>
            <a:xfrm>
              <a:off x="1039956" y="3305169"/>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4" name="Google Shape;3754;p226"/>
            <p:cNvSpPr/>
            <p:nvPr/>
          </p:nvSpPr>
          <p:spPr>
            <a:xfrm>
              <a:off x="737477" y="3882924"/>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5" name="Google Shape;3755;p226"/>
            <p:cNvSpPr/>
            <p:nvPr/>
          </p:nvSpPr>
          <p:spPr>
            <a:xfrm>
              <a:off x="1066044" y="4103540"/>
              <a:ext cx="228600" cy="2355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3756" name="Google Shape;3756;p226"/>
            <p:cNvCxnSpPr>
              <a:stCxn id="3751" idx="0"/>
              <a:endCxn id="3753" idx="0"/>
            </p:cNvCxnSpPr>
            <p:nvPr/>
          </p:nvCxnSpPr>
          <p:spPr>
            <a:xfrm flipH="1" rot="-5400000">
              <a:off x="859367" y="3010356"/>
              <a:ext cx="283800" cy="305700"/>
            </a:xfrm>
            <a:prstGeom prst="curvedConnector5">
              <a:avLst>
                <a:gd fmla="val 826" name="adj1"/>
                <a:gd fmla="val 101399" name="adj2"/>
                <a:gd fmla="val 100623" name="adj3"/>
              </a:avLst>
            </a:prstGeom>
            <a:noFill/>
            <a:ln cap="flat" cmpd="sng" w="12700">
              <a:solidFill>
                <a:srgbClr val="FF0000"/>
              </a:solidFill>
              <a:prstDash val="solid"/>
              <a:round/>
              <a:headEnd len="sm" w="sm" type="none"/>
              <a:tailEnd len="lg" w="lg" type="triangle"/>
            </a:ln>
          </p:spPr>
        </p:cxnSp>
        <p:cxnSp>
          <p:nvCxnSpPr>
            <p:cNvPr id="3757" name="Google Shape;3757;p226"/>
            <p:cNvCxnSpPr>
              <a:stCxn id="3751" idx="4"/>
              <a:endCxn id="3752" idx="0"/>
            </p:cNvCxnSpPr>
            <p:nvPr/>
          </p:nvCxnSpPr>
          <p:spPr>
            <a:xfrm flipH="1" rot="-5400000">
              <a:off x="738617" y="3366606"/>
              <a:ext cx="240300" cy="20700"/>
            </a:xfrm>
            <a:prstGeom prst="curvedConnector3">
              <a:avLst>
                <a:gd fmla="val 139045" name="adj1"/>
              </a:avLst>
            </a:prstGeom>
            <a:noFill/>
            <a:ln cap="flat" cmpd="sng" w="12700">
              <a:solidFill>
                <a:srgbClr val="FF0000"/>
              </a:solidFill>
              <a:prstDash val="solid"/>
              <a:round/>
              <a:headEnd len="sm" w="sm" type="none"/>
              <a:tailEnd len="lg" w="lg" type="triangle"/>
            </a:ln>
          </p:spPr>
        </p:cxnSp>
        <p:cxnSp>
          <p:nvCxnSpPr>
            <p:cNvPr id="3758" name="Google Shape;3758;p226"/>
            <p:cNvCxnSpPr>
              <a:stCxn id="3753" idx="4"/>
              <a:endCxn id="3753" idx="6"/>
            </p:cNvCxnSpPr>
            <p:nvPr/>
          </p:nvCxnSpPr>
          <p:spPr>
            <a:xfrm rot="-5400000">
              <a:off x="1152456" y="3424569"/>
              <a:ext cx="117900" cy="114300"/>
            </a:xfrm>
            <a:prstGeom prst="curvedConnector4">
              <a:avLst>
                <a:gd fmla="val -383924" name="adj1"/>
                <a:gd fmla="val 126220" name="adj2"/>
              </a:avLst>
            </a:prstGeom>
            <a:noFill/>
            <a:ln cap="flat" cmpd="sng" w="12700">
              <a:solidFill>
                <a:srgbClr val="FF0000"/>
              </a:solidFill>
              <a:prstDash val="solid"/>
              <a:round/>
              <a:headEnd len="sm" w="sm" type="none"/>
              <a:tailEnd len="lg" w="lg" type="triangle"/>
            </a:ln>
          </p:spPr>
        </p:cxnSp>
        <p:cxnSp>
          <p:nvCxnSpPr>
            <p:cNvPr id="3759" name="Google Shape;3759;p226"/>
            <p:cNvCxnSpPr>
              <a:stCxn id="3753" idx="3"/>
              <a:endCxn id="3754" idx="6"/>
            </p:cNvCxnSpPr>
            <p:nvPr/>
          </p:nvCxnSpPr>
          <p:spPr>
            <a:xfrm rot="5400000">
              <a:off x="772534" y="3699681"/>
              <a:ext cx="494400" cy="107400"/>
            </a:xfrm>
            <a:prstGeom prst="curvedConnector2">
              <a:avLst/>
            </a:prstGeom>
            <a:noFill/>
            <a:ln cap="flat" cmpd="sng" w="12700">
              <a:solidFill>
                <a:srgbClr val="FF0000"/>
              </a:solidFill>
              <a:prstDash val="solid"/>
              <a:round/>
              <a:headEnd len="sm" w="sm" type="none"/>
              <a:tailEnd len="lg" w="lg" type="triangle"/>
            </a:ln>
          </p:spPr>
        </p:cxnSp>
        <p:cxnSp>
          <p:nvCxnSpPr>
            <p:cNvPr id="3760" name="Google Shape;3760;p226"/>
            <p:cNvCxnSpPr>
              <a:stCxn id="3752" idx="6"/>
              <a:endCxn id="3755" idx="0"/>
            </p:cNvCxnSpPr>
            <p:nvPr/>
          </p:nvCxnSpPr>
          <p:spPr>
            <a:xfrm>
              <a:off x="983272" y="3614854"/>
              <a:ext cx="197100" cy="488700"/>
            </a:xfrm>
            <a:prstGeom prst="curvedConnector2">
              <a:avLst/>
            </a:prstGeom>
            <a:noFill/>
            <a:ln cap="flat" cmpd="sng" w="12700">
              <a:solidFill>
                <a:srgbClr val="FF0000"/>
              </a:solidFill>
              <a:prstDash val="solid"/>
              <a:round/>
              <a:headEnd len="sm" w="sm" type="none"/>
              <a:tailEnd len="lg" w="lg" type="triangle"/>
            </a:ln>
          </p:spPr>
        </p:cxnSp>
        <p:cxnSp>
          <p:nvCxnSpPr>
            <p:cNvPr id="3761" name="Google Shape;3761;p226"/>
            <p:cNvCxnSpPr>
              <a:stCxn id="3755" idx="4"/>
              <a:endCxn id="3754" idx="4"/>
            </p:cNvCxnSpPr>
            <p:nvPr/>
          </p:nvCxnSpPr>
          <p:spPr>
            <a:xfrm flipH="1" rot="5400000">
              <a:off x="905844" y="4064540"/>
              <a:ext cx="220500" cy="328500"/>
            </a:xfrm>
            <a:prstGeom prst="curvedConnector3">
              <a:avLst>
                <a:gd fmla="val -40560" name="adj1"/>
              </a:avLst>
            </a:prstGeom>
            <a:noFill/>
            <a:ln cap="flat" cmpd="sng" w="12700">
              <a:solidFill>
                <a:srgbClr val="FF0000"/>
              </a:solidFill>
              <a:prstDash val="solid"/>
              <a:round/>
              <a:headEnd len="sm" w="sm" type="none"/>
              <a:tailEnd len="lg" w="lg" type="triangle"/>
            </a:ln>
          </p:spPr>
        </p:cxnSp>
      </p:grpSp>
      <p:sp>
        <p:nvSpPr>
          <p:cNvPr id="3762" name="Google Shape;3762;p226"/>
          <p:cNvSpPr/>
          <p:nvPr/>
        </p:nvSpPr>
        <p:spPr>
          <a:xfrm>
            <a:off x="4315825" y="1152000"/>
            <a:ext cx="1832700" cy="47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3" name="Google Shape;3763;p226"/>
          <p:cNvCxnSpPr>
            <a:stCxn id="3762" idx="4"/>
            <a:endCxn id="3676" idx="0"/>
          </p:cNvCxnSpPr>
          <p:nvPr/>
        </p:nvCxnSpPr>
        <p:spPr>
          <a:xfrm flipH="1">
            <a:off x="4970575" y="1631700"/>
            <a:ext cx="261600" cy="1016400"/>
          </a:xfrm>
          <a:prstGeom prst="straightConnector1">
            <a:avLst/>
          </a:prstGeom>
          <a:noFill/>
          <a:ln cap="flat" cmpd="sng" w="28575">
            <a:solidFill>
              <a:srgbClr val="FF0000"/>
            </a:solidFill>
            <a:prstDash val="solid"/>
            <a:round/>
            <a:headEnd len="sm" w="sm" type="none"/>
            <a:tailEnd len="lg" w="lg" type="triangle"/>
          </a:ln>
        </p:spPr>
      </p:cxnSp>
      <p:sp>
        <p:nvSpPr>
          <p:cNvPr id="3764" name="Google Shape;3764;p226"/>
          <p:cNvSpPr txBox="1"/>
          <p:nvPr/>
        </p:nvSpPr>
        <p:spPr>
          <a:xfrm>
            <a:off x="3628200"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Measured here</a:t>
            </a:r>
            <a:endParaRPr/>
          </a:p>
        </p:txBody>
      </p:sp>
      <p:cxnSp>
        <p:nvCxnSpPr>
          <p:cNvPr id="3765" name="Google Shape;3765;p226"/>
          <p:cNvCxnSpPr>
            <a:stCxn id="3762" idx="4"/>
          </p:cNvCxnSpPr>
          <p:nvPr/>
        </p:nvCxnSpPr>
        <p:spPr>
          <a:xfrm>
            <a:off x="5232175" y="1631700"/>
            <a:ext cx="1992300" cy="1005000"/>
          </a:xfrm>
          <a:prstGeom prst="straightConnector1">
            <a:avLst/>
          </a:prstGeom>
          <a:noFill/>
          <a:ln cap="flat" cmpd="sng" w="28575">
            <a:solidFill>
              <a:srgbClr val="FF0000"/>
            </a:solidFill>
            <a:prstDash val="solid"/>
            <a:round/>
            <a:headEnd len="sm" w="sm" type="none"/>
            <a:tailEnd len="lg" w="lg" type="triangle"/>
          </a:ln>
        </p:spPr>
      </p:cxnSp>
      <p:sp>
        <p:nvSpPr>
          <p:cNvPr id="3766" name="Google Shape;3766;p226"/>
          <p:cNvSpPr txBox="1"/>
          <p:nvPr/>
        </p:nvSpPr>
        <p:spPr>
          <a:xfrm>
            <a:off x="6148525" y="1838500"/>
            <a:ext cx="1582800" cy="34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cap="none" strike="noStrike">
                <a:solidFill>
                  <a:srgbClr val="FF0000"/>
                </a:solidFill>
                <a:latin typeface="Arial"/>
                <a:ea typeface="Arial"/>
                <a:cs typeface="Arial"/>
                <a:sym typeface="Arial"/>
              </a:rPr>
              <a:t>Available here</a:t>
            </a:r>
            <a:endParaRPr/>
          </a:p>
        </p:txBody>
      </p:sp>
      <p:sp>
        <p:nvSpPr>
          <p:cNvPr id="3767" name="Google Shape;3767;p226"/>
          <p:cNvSpPr txBox="1"/>
          <p:nvPr>
            <p:ph idx="12" type="sldNum"/>
          </p:nvPr>
        </p:nvSpPr>
        <p:spPr>
          <a:xfrm>
            <a:off x="7924800" y="4926807"/>
            <a:ext cx="1066800" cy="1596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206"/>
              <a:buFont typeface="Arial"/>
              <a:buNone/>
            </a:pPr>
            <a:fld id="{00000000-1234-1234-1234-123412341234}" type="slidenum">
              <a:rPr b="0" i="0" lang="en-US" sz="825" u="none" cap="none" strike="noStrike">
                <a:solidFill>
                  <a:srgbClr val="888888"/>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